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7" r:id="rId3"/>
    <p:sldMasterId id="2147484158" r:id="rId4"/>
    <p:sldMasterId id="2147484174" r:id="rId5"/>
  </p:sldMasterIdLst>
  <p:notesMasterIdLst>
    <p:notesMasterId r:id="rId44"/>
  </p:notesMasterIdLst>
  <p:handoutMasterIdLst>
    <p:handoutMasterId r:id="rId45"/>
  </p:handoutMasterIdLst>
  <p:sldIdLst>
    <p:sldId id="361" r:id="rId6"/>
    <p:sldId id="263" r:id="rId7"/>
    <p:sldId id="287" r:id="rId8"/>
    <p:sldId id="284" r:id="rId9"/>
    <p:sldId id="289" r:id="rId10"/>
    <p:sldId id="290" r:id="rId11"/>
    <p:sldId id="291" r:id="rId12"/>
    <p:sldId id="292" r:id="rId13"/>
    <p:sldId id="295" r:id="rId14"/>
    <p:sldId id="357" r:id="rId15"/>
    <p:sldId id="324" r:id="rId16"/>
    <p:sldId id="325" r:id="rId17"/>
    <p:sldId id="326" r:id="rId18"/>
    <p:sldId id="345" r:id="rId19"/>
    <p:sldId id="346" r:id="rId20"/>
    <p:sldId id="329" r:id="rId21"/>
    <p:sldId id="330" r:id="rId22"/>
    <p:sldId id="341" r:id="rId23"/>
    <p:sldId id="342" r:id="rId24"/>
    <p:sldId id="332" r:id="rId25"/>
    <p:sldId id="354" r:id="rId26"/>
    <p:sldId id="355" r:id="rId27"/>
    <p:sldId id="333" r:id="rId28"/>
    <p:sldId id="334" r:id="rId29"/>
    <p:sldId id="358" r:id="rId30"/>
    <p:sldId id="335" r:id="rId31"/>
    <p:sldId id="336" r:id="rId32"/>
    <p:sldId id="337" r:id="rId33"/>
    <p:sldId id="338" r:id="rId34"/>
    <p:sldId id="343" r:id="rId35"/>
    <p:sldId id="339" r:id="rId36"/>
    <p:sldId id="340" r:id="rId37"/>
    <p:sldId id="344" r:id="rId38"/>
    <p:sldId id="347" r:id="rId39"/>
    <p:sldId id="348" r:id="rId40"/>
    <p:sldId id="356" r:id="rId41"/>
    <p:sldId id="359" r:id="rId42"/>
    <p:sldId id="360" r:id="rId4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99FF"/>
    <a:srgbClr val="0066FF"/>
    <a:srgbClr val="B8E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6893" autoAdjust="0"/>
  </p:normalViewPr>
  <p:slideViewPr>
    <p:cSldViewPr snapToGrid="0">
      <p:cViewPr>
        <p:scale>
          <a:sx n="70" d="100"/>
          <a:sy n="70" d="100"/>
        </p:scale>
        <p:origin x="-996" y="-3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53" tIns="48327" rIns="96653" bIns="48327"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6653" tIns="48327" rIns="96653" bIns="48327" rtlCol="0"/>
          <a:lstStyle>
            <a:lvl1pPr algn="r">
              <a:defRPr sz="1200"/>
            </a:lvl1pPr>
          </a:lstStyle>
          <a:p>
            <a:pPr>
              <a:defRPr/>
            </a:pPr>
            <a:fld id="{92544D2B-687B-4CC5-BD2E-DA0271B4F6B1}" type="datetimeFigureOut">
              <a:rPr lang="en-US"/>
              <a:pPr>
                <a:defRPr/>
              </a:pPr>
              <a:t>5/26/2011</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6653" tIns="48327" rIns="96653" bIns="4832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lIns="96653" tIns="48327" rIns="96653" bIns="48327" rtlCol="0" anchor="b"/>
          <a:lstStyle>
            <a:lvl1pPr algn="r">
              <a:defRPr sz="1200"/>
            </a:lvl1pPr>
          </a:lstStyle>
          <a:p>
            <a:pPr>
              <a:defRPr/>
            </a:pPr>
            <a:fld id="{DA03946F-B132-48B1-9B2A-AC72FE7874CA}" type="slidenum">
              <a:rPr lang="en-US"/>
              <a:pPr>
                <a:defRPr/>
              </a:pPr>
              <a:t>‹#›</a:t>
            </a:fld>
            <a:endParaRPr lang="en-US"/>
          </a:p>
        </p:txBody>
      </p:sp>
    </p:spTree>
    <p:extLst>
      <p:ext uri="{BB962C8B-B14F-4D97-AF65-F5344CB8AC3E}">
        <p14:creationId xmlns:p14="http://schemas.microsoft.com/office/powerpoint/2010/main" val="3859750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a:defRPr sz="1200">
                <a:latin typeface="Arial" charset="0"/>
              </a:defRPr>
            </a:lvl1pPr>
          </a:lstStyle>
          <a:p>
            <a:pPr>
              <a:defRPr/>
            </a:pPr>
            <a:fld id="{8AD7ED7F-3DFF-474E-8D00-3E3D73C27064}" type="slidenum">
              <a:rPr lang="en-US"/>
              <a:pPr>
                <a:defRPr/>
              </a:pPr>
              <a:t>‹#›</a:t>
            </a:fld>
            <a:endParaRPr lang="en-US"/>
          </a:p>
        </p:txBody>
      </p:sp>
    </p:spTree>
    <p:extLst>
      <p:ext uri="{BB962C8B-B14F-4D97-AF65-F5344CB8AC3E}">
        <p14:creationId xmlns:p14="http://schemas.microsoft.com/office/powerpoint/2010/main" val="10939834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85372" indent="-302066" eaLnBrk="0" hangingPunct="0">
              <a:defRPr>
                <a:solidFill>
                  <a:schemeClr val="tx1"/>
                </a:solidFill>
                <a:latin typeface="Arial" charset="0"/>
                <a:ea typeface="ＭＳ Ｐゴシック" pitchFamily="34" charset="-128"/>
              </a:defRPr>
            </a:lvl2pPr>
            <a:lvl3pPr marL="1208265" indent="-241653" eaLnBrk="0" hangingPunct="0">
              <a:defRPr>
                <a:solidFill>
                  <a:schemeClr val="tx1"/>
                </a:solidFill>
                <a:latin typeface="Arial" charset="0"/>
                <a:ea typeface="ＭＳ Ｐゴシック" pitchFamily="34" charset="-128"/>
              </a:defRPr>
            </a:lvl3pPr>
            <a:lvl4pPr marL="1691571" indent="-241653" eaLnBrk="0" hangingPunct="0">
              <a:defRPr>
                <a:solidFill>
                  <a:schemeClr val="tx1"/>
                </a:solidFill>
                <a:latin typeface="Arial" charset="0"/>
                <a:ea typeface="ＭＳ Ｐゴシック" pitchFamily="34" charset="-128"/>
              </a:defRPr>
            </a:lvl4pPr>
            <a:lvl5pPr marL="2174878" indent="-241653" eaLnBrk="0" hangingPunct="0">
              <a:defRPr>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00651A7-23CF-4701-A0C6-76596873D281}" type="slidenum">
              <a:rPr lang="en-US">
                <a:solidFill>
                  <a:prstClr val="black"/>
                </a:solidFill>
              </a:rPr>
              <a:pPr eaLnBrk="1" hangingPunct="1"/>
              <a:t>1</a:t>
            </a:fld>
            <a:endParaRPr lang="en-US">
              <a:solidFill>
                <a:prstClr val="black"/>
              </a:solidFill>
            </a:endParaRPr>
          </a:p>
        </p:txBody>
      </p:sp>
      <p:sp>
        <p:nvSpPr>
          <p:cNvPr id="11267"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6B23547A-33C9-4C00-8148-7BA28325D59C}" type="slidenum">
              <a:rPr lang="en-US" sz="1300">
                <a:solidFill>
                  <a:prstClr val="black"/>
                </a:solidFill>
              </a:rPr>
              <a:pPr algn="r"/>
              <a:t>1</a:t>
            </a:fld>
            <a:endParaRPr lang="en-US" sz="1300">
              <a:solidFill>
                <a:prstClr val="black"/>
              </a:solidFill>
            </a:endParaRPr>
          </a:p>
        </p:txBody>
      </p:sp>
      <p:sp>
        <p:nvSpPr>
          <p:cNvPr id="11268" name="Rectangle 2"/>
          <p:cNvSpPr>
            <a:spLocks noChangeArrowheads="1" noTextEdit="1"/>
          </p:cNvSpPr>
          <p:nvPr>
            <p:ph type="sldImg"/>
          </p:nvPr>
        </p:nvSpPr>
        <p:spPr>
          <a:ln/>
        </p:spPr>
      </p:sp>
      <p:sp>
        <p:nvSpPr>
          <p:cNvPr id="11269" name="Rectangle 3"/>
          <p:cNvSpPr>
            <a:spLocks noGrp="1" noChangeArrowheads="1"/>
          </p:cNvSpPr>
          <p:nvPr>
            <p:ph type="body" idx="1"/>
          </p:nvPr>
        </p:nvSpPr>
        <p:spPr>
          <a:xfrm>
            <a:off x="975360" y="4560570"/>
            <a:ext cx="5364480" cy="4320540"/>
          </a:xfrm>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D20AFED-7624-4828-A592-B073864DDA41}" type="slidenum">
              <a:rPr lang="en-US" smtClean="0">
                <a:solidFill>
                  <a:srgbClr val="000000"/>
                </a:solidFill>
              </a:rPr>
              <a:pPr/>
              <a:t>10</a:t>
            </a:fld>
            <a:endParaRPr lang="en-US" smtClean="0">
              <a:solidFill>
                <a:srgbClr val="000000"/>
              </a:solidFill>
            </a:endParaRPr>
          </a:p>
        </p:txBody>
      </p:sp>
      <p:sp>
        <p:nvSpPr>
          <p:cNvPr id="70659" name="Rectangle 2"/>
          <p:cNvSpPr>
            <a:spLocks noGrp="1" noRot="1" noChangeAspect="1" noChangeArrowheads="1" noTextEdit="1"/>
          </p:cNvSpPr>
          <p:nvPr>
            <p:ph type="sldImg"/>
          </p:nvPr>
        </p:nvSpPr>
        <p:spPr>
          <a:xfrm>
            <a:off x="1258888" y="719138"/>
            <a:ext cx="4800600" cy="3600450"/>
          </a:xfrm>
          <a:ln/>
        </p:spPr>
      </p:sp>
      <p:sp>
        <p:nvSpPr>
          <p:cNvPr id="70660" name="Rectangle 3"/>
          <p:cNvSpPr>
            <a:spLocks noGrp="1" noChangeArrowheads="1"/>
          </p:cNvSpPr>
          <p:nvPr>
            <p:ph type="body" idx="1"/>
          </p:nvPr>
        </p:nvSpPr>
        <p:spPr>
          <a:xfrm>
            <a:off x="976313" y="4559300"/>
            <a:ext cx="5362575" cy="4322763"/>
          </a:xfrm>
          <a:noFill/>
          <a:ln/>
        </p:spPr>
        <p:txBody>
          <a:bodyPr/>
          <a:lstStyle/>
          <a:p>
            <a:r>
              <a:rPr lang="en-US" b="1" smtClean="0"/>
              <a:t>Exercises provide a safe environment to:</a:t>
            </a:r>
            <a:endParaRPr lang="en-US" smtClean="0"/>
          </a:p>
          <a:p>
            <a:pPr>
              <a:buFontTx/>
              <a:buChar char="•"/>
            </a:pPr>
            <a:r>
              <a:rPr lang="en-US" smtClean="0"/>
              <a:t>Evaluate operations and plans</a:t>
            </a:r>
          </a:p>
          <a:p>
            <a:pPr>
              <a:buFontTx/>
              <a:buChar char="•"/>
            </a:pPr>
            <a:r>
              <a:rPr lang="en-US" smtClean="0"/>
              <a:t>Improve readiness</a:t>
            </a:r>
          </a:p>
          <a:p>
            <a:pPr>
              <a:buFontTx/>
              <a:buChar char="•"/>
            </a:pPr>
            <a:r>
              <a:rPr lang="en-US" smtClean="0"/>
              <a:t>Clarify roles and responsibilities</a:t>
            </a:r>
          </a:p>
          <a:p>
            <a:pPr>
              <a:buFontTx/>
              <a:buChar char="•"/>
            </a:pPr>
            <a:r>
              <a:rPr lang="en-US" smtClean="0"/>
              <a:t>Improve performance and coordination</a:t>
            </a:r>
          </a:p>
          <a:p>
            <a:pPr>
              <a:buFontTx/>
              <a:buChar char="•"/>
            </a:pPr>
            <a:r>
              <a:rPr lang="en-US" smtClean="0"/>
              <a:t>Uncover resource gaps</a:t>
            </a:r>
          </a:p>
          <a:p>
            <a:pPr>
              <a:buFontTx/>
              <a:buChar char="•"/>
            </a:pPr>
            <a:r>
              <a:rPr lang="en-US" smtClean="0"/>
              <a:t>Identify opportunities for improvement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6D9B727-09A6-4266-B020-46004CD7E731}" type="slidenum">
              <a:rPr lang="en-US" smtClean="0"/>
              <a:pPr/>
              <a:t>11</a:t>
            </a:fld>
            <a:endParaRPr lang="en-US" smtClean="0"/>
          </a:p>
        </p:txBody>
      </p:sp>
      <p:sp>
        <p:nvSpPr>
          <p:cNvPr id="71683" name="Rectangle 2"/>
          <p:cNvSpPr>
            <a:spLocks noGrp="1" noRot="1" noChangeAspect="1" noChangeArrowheads="1" noTextEdit="1"/>
          </p:cNvSpPr>
          <p:nvPr>
            <p:ph type="sldImg"/>
          </p:nvPr>
        </p:nvSpPr>
        <p:spPr>
          <a:xfrm>
            <a:off x="1258888" y="719138"/>
            <a:ext cx="4800600" cy="3600450"/>
          </a:xfrm>
          <a:ln/>
        </p:spPr>
      </p:sp>
      <p:sp>
        <p:nvSpPr>
          <p:cNvPr id="71684" name="Rectangle 3"/>
          <p:cNvSpPr>
            <a:spLocks noGrp="1" noChangeArrowheads="1"/>
          </p:cNvSpPr>
          <p:nvPr>
            <p:ph type="body" idx="1"/>
          </p:nvPr>
        </p:nvSpPr>
        <p:spPr>
          <a:xfrm>
            <a:off x="976313" y="4559300"/>
            <a:ext cx="5362575" cy="4322763"/>
          </a:xfrm>
          <a:noFill/>
          <a:ln/>
        </p:spPr>
        <p:txBody>
          <a:bodyPr/>
          <a:lstStyle/>
          <a:p>
            <a:r>
              <a:rPr lang="en-US" b="1" smtClean="0"/>
              <a:t>The TTX Tool is easy to use and consistent with HSEEP</a:t>
            </a:r>
          </a:p>
          <a:p>
            <a:endParaRPr lang="en-US" smtClean="0"/>
          </a:p>
          <a:p>
            <a:pPr>
              <a:buFontTx/>
              <a:buChar char="•"/>
            </a:pPr>
            <a:r>
              <a:rPr lang="en-US" smtClean="0"/>
              <a:t>Designed for both novice and experienced TTX planners</a:t>
            </a:r>
          </a:p>
          <a:p>
            <a:r>
              <a:rPr lang="en-US" smtClean="0"/>
              <a:t>	(Additional resources would be needed for more complex, operations-based exercises)</a:t>
            </a:r>
          </a:p>
          <a:p>
            <a:pPr>
              <a:buFontTx/>
              <a:buChar char="•"/>
            </a:pPr>
            <a:r>
              <a:rPr lang="en-US" smtClean="0"/>
              <a:t>Allows planners to develop and design a TTX specific to their organization</a:t>
            </a:r>
          </a:p>
          <a:p>
            <a:pPr>
              <a:buFontTx/>
              <a:buChar char="•"/>
            </a:pPr>
            <a:r>
              <a:rPr lang="en-US" smtClean="0"/>
              <a:t>Ensures that materials are consistent with HSEEP methodology</a:t>
            </a:r>
          </a:p>
          <a:p>
            <a:pPr>
              <a:buFontTx/>
              <a:buChar char="•"/>
            </a:pPr>
            <a:r>
              <a:rPr lang="en-US" smtClean="0"/>
              <a:t>Allows organizations to align their exercises with what is becoming the nationally accepted standard for exercise terminology and methodology</a:t>
            </a:r>
          </a:p>
          <a:p>
            <a:pPr>
              <a:buFontTx/>
              <a:buChar char="•"/>
            </a:pPr>
            <a:endParaRPr lang="en-US" smtClean="0"/>
          </a:p>
          <a:p>
            <a:r>
              <a:rPr lang="en-US" b="1" smtClean="0"/>
              <a:t>History of the TTX Tool</a:t>
            </a:r>
          </a:p>
          <a:p>
            <a:pPr eaLnBrk="1" hangingPunct="1"/>
            <a:r>
              <a:rPr lang="en-US" smtClean="0"/>
              <a:t>-This tool is an update to the 2005 version.  The earlier version was focused more on terrorism and intentional events, and the updated version takes an all-hazards approach with its 15 new scenarios, 10 disaster and 5 climate change.  Both the current and 2005 versions are available on the EPA’s Water Security website.</a:t>
            </a:r>
          </a:p>
          <a:p>
            <a:pPr eaLnBrk="1" hangingPunct="1"/>
            <a:r>
              <a:rPr lang="en-US" smtClean="0"/>
              <a:t>-Now let’s go through a quick demo of the TTX Tool.</a:t>
            </a:r>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normAutofit fontScale="85000" lnSpcReduction="10000"/>
          </a:bodyPr>
          <a:lstStyle/>
          <a:p>
            <a:pPr eaLnBrk="1" hangingPunct="1">
              <a:defRPr/>
            </a:pPr>
            <a:r>
              <a:rPr lang="en-US" dirty="0" smtClean="0"/>
              <a:t>Now I would like to walk through some of the functionality of the TTX Tool.  This is the home page of the TTX Tool.  This page would automatically load in your internet browser after inserting the TTX Tool into your CD drive. </a:t>
            </a:r>
          </a:p>
          <a:p>
            <a:pPr eaLnBrk="1" hangingPunct="1">
              <a:defRPr/>
            </a:pPr>
            <a:endParaRPr lang="en-US" dirty="0" smtClean="0"/>
          </a:p>
          <a:p>
            <a:pPr eaLnBrk="1" hangingPunct="1">
              <a:defRPr/>
            </a:pPr>
            <a:r>
              <a:rPr lang="en-US" dirty="0" smtClean="0"/>
              <a:t>The “How to Use This Tool” provides general background information on the TTX tool as well as instructions on how to get starting using the materials in the tool.  The “Choose a Scenario” page allows you to choose from the 15 different scenarios.  Each scenario is equipped with a customizable Situation Manual, PowerPoint presentation, and additional discussion questions.</a:t>
            </a:r>
          </a:p>
          <a:p>
            <a:pPr eaLnBrk="1" hangingPunct="1">
              <a:defRPr/>
            </a:pPr>
            <a:endParaRPr lang="en-US" dirty="0" smtClean="0"/>
          </a:p>
          <a:p>
            <a:pPr eaLnBrk="1" hangingPunct="1">
              <a:defRPr/>
            </a:pPr>
            <a:r>
              <a:rPr lang="en-US" dirty="0" smtClean="0"/>
              <a:t>The “Training Presentations” page links you to a number of training PowerPoint presentations on how to use the TTX Tool as well as how to plan, customize, conduct, and evaluate a TTX.  These presentations are included so that any user can quickly and easily get acclimated to using the tool.  The tool is designed so that anyone will be able to use the tool, whether you’ve been planning exercises for years, or you’ve never even heard of a tabletop exercise—we’ve got you covered.  The tool also includes links to online Independent Study FEMA courses on exercising. </a:t>
            </a:r>
          </a:p>
          <a:p>
            <a:pPr eaLnBrk="1" hangingPunct="1">
              <a:defRPr/>
            </a:pPr>
            <a:endParaRPr lang="en-US" dirty="0" smtClean="0"/>
          </a:p>
          <a:p>
            <a:pPr eaLnBrk="1" hangingPunct="1">
              <a:defRPr/>
            </a:pPr>
            <a:r>
              <a:rPr lang="en-US" dirty="0" smtClean="0"/>
              <a:t>The “Supplemental Information” page contains useful documents, links, and PowerPoint presentations on other Water Sector Initiatives such as WARNs (which Steve presented on earlier), ICS and NIMS training, and the Water Laboratory Alliance.  The user can draw from all of these materials in order to build a more comprehensive TTX.  </a:t>
            </a:r>
          </a:p>
          <a:p>
            <a:pPr eaLnBrk="1" hangingPunct="1">
              <a:defRPr/>
            </a:pPr>
            <a:endParaRPr lang="en-US" dirty="0" smtClean="0"/>
          </a:p>
          <a:p>
            <a:pPr eaLnBrk="1" hangingPunct="1">
              <a:defRPr/>
            </a:pPr>
            <a:r>
              <a:rPr lang="en-US" dirty="0" smtClean="0"/>
              <a:t>Note that in the corner of this page is a button that says “Printer Friendly Version.”  Clicking on this button will automatically open a printable PDF version of the page you are currently viewing.  You will find one of these buttons on every page of the TTX Tool.  You can access the printer-friendly versions of all pages by clicking on the “Printer Friendly Pages” link here on the main page or on the sidebar of any other page.  Let’s go to that page now.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eaLnBrk="1" hangingPunct="1"/>
            <a:r>
              <a:rPr lang="en-US" smtClean="0"/>
              <a:t>Now let’s take a look at the “How to Use the TTX Tool” page.  Here you can find links to other parts of the tool, such as the choose a scenario page and training presentations, as well as instructions on how to get started.  For example, clicking on the “How to Use This Tool presentation” link, opens a PowerPoint presentation that highlights some of the functionality and available resources on the TTX Tool.</a:t>
            </a:r>
          </a:p>
          <a:p>
            <a:pPr eaLnBrk="1" hangingPunct="1"/>
            <a:endParaRPr lang="en-US" smtClean="0"/>
          </a:p>
          <a:p>
            <a:pPr eaLnBrk="1" hangingPunct="1"/>
            <a:r>
              <a:rPr lang="en-US" smtClean="0"/>
              <a:t>I would also like to point out this link here that provides information on the HSEEP compliance of the TTX Tool.  Clicking on the circled link will load a document that lists the required elements for an HSEEP compliant TTX and highlights elements of the TTX tool that meet those requirements.</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73732" name="Slide Number Placeholder 3"/>
          <p:cNvSpPr>
            <a:spLocks noGrp="1"/>
          </p:cNvSpPr>
          <p:nvPr>
            <p:ph type="sldNum" sz="quarter" idx="5"/>
          </p:nvPr>
        </p:nvSpPr>
        <p:spPr>
          <a:noFill/>
        </p:spPr>
        <p:txBody>
          <a:bodyPr/>
          <a:lstStyle/>
          <a:p>
            <a:fld id="{CC596860-665B-4A23-93CF-01FAE3E30416}"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eaLnBrk="1" hangingPunct="1"/>
            <a:r>
              <a:rPr lang="en-US" smtClean="0"/>
              <a:t>Now let’s take a look at the “How to Use the TTX Tool” page.  Here you can find links to other parts of the tool, such as the choose a scenario page and training presentations, as well as instructions on how to get started.  For example, clicking on the “How to Use This Tool presentation” link, opens a PowerPoint presentation that highlights some of the functionality and available resources on the TTX Tool.</a:t>
            </a:r>
          </a:p>
          <a:p>
            <a:pPr eaLnBrk="1" hangingPunct="1"/>
            <a:endParaRPr lang="en-US" smtClean="0"/>
          </a:p>
          <a:p>
            <a:pPr eaLnBrk="1" hangingPunct="1"/>
            <a:r>
              <a:rPr lang="en-US" smtClean="0"/>
              <a:t>I would also like to point out this link here that provides information on the HSEEP compliance of the TTX Tool.  Clicking on the circled link will load a document that lists the required elements for an HSEEP compliant TTX and highlights elements of the TTX tool that meet those requirements.</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74756" name="Slide Number Placeholder 3"/>
          <p:cNvSpPr>
            <a:spLocks noGrp="1"/>
          </p:cNvSpPr>
          <p:nvPr>
            <p:ph type="sldNum" sz="quarter" idx="5"/>
          </p:nvPr>
        </p:nvSpPr>
        <p:spPr>
          <a:noFill/>
        </p:spPr>
        <p:txBody>
          <a:bodyPr/>
          <a:lstStyle/>
          <a:p>
            <a:fld id="{225AA195-7B15-418A-A94A-3B6BA268821D}"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pPr eaLnBrk="1" hangingPunct="1"/>
            <a:r>
              <a:rPr lang="en-US" smtClean="0"/>
              <a:t>Offering Continuing Education Units (CEUs) is a great way to encourage attendance at exercises and trainings. Also included on the homepage is a document that contains typical information requested when applying for CEUs.  Although this is not an official form and conducting one of these exercises does not automatically mean that you will receive CEUs, it does assist the applicant in requesting credit.  Make sure to check with your state to see if additional information is required and to ensure that you submit your information in a timely manner.</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75780" name="Slide Number Placeholder 3"/>
          <p:cNvSpPr>
            <a:spLocks noGrp="1"/>
          </p:cNvSpPr>
          <p:nvPr>
            <p:ph type="sldNum" sz="quarter" idx="5"/>
          </p:nvPr>
        </p:nvSpPr>
        <p:spPr>
          <a:noFill/>
        </p:spPr>
        <p:txBody>
          <a:bodyPr/>
          <a:lstStyle/>
          <a:p>
            <a:fld id="{C4BBACC5-C49A-44BE-A68F-155293AA51EC}"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eaLnBrk="1" hangingPunct="1"/>
            <a:r>
              <a:rPr lang="en-US" smtClean="0"/>
              <a:t>The first step in planning a TTX is to select a scenario.  Here we are on the “Disaster Scenario” page. We’ve included a 10 different disaster scenarios so the user can select a scenario that is relevant to their region, and objectives for the exercise.  </a:t>
            </a:r>
          </a:p>
          <a:p>
            <a:pPr eaLnBrk="1" hangingPunct="1"/>
            <a:endParaRPr lang="en-US" smtClean="0"/>
          </a:p>
          <a:p>
            <a:pPr eaLnBrk="1" hangingPunct="1"/>
            <a:r>
              <a:rPr lang="en-US" smtClean="0"/>
              <a:t>Now we’re going to select a scenario to take a closer look at some of the materials included in the tool for each scenario.</a:t>
            </a:r>
          </a:p>
        </p:txBody>
      </p:sp>
      <p:sp>
        <p:nvSpPr>
          <p:cNvPr id="76804" name="Slide Number Placeholder 3"/>
          <p:cNvSpPr>
            <a:spLocks noGrp="1"/>
          </p:cNvSpPr>
          <p:nvPr>
            <p:ph type="sldNum" sz="quarter" idx="5"/>
          </p:nvPr>
        </p:nvSpPr>
        <p:spPr>
          <a:noFill/>
        </p:spPr>
        <p:txBody>
          <a:bodyPr/>
          <a:lstStyle/>
          <a:p>
            <a:fld id="{8CF07396-871D-4180-A6F9-CB5C43D39B26}"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r>
              <a:rPr lang="en-US" smtClean="0"/>
              <a:t>You can see that after selecting a scenario (here, we’ve selected “Flood”), you can see that a brief description of the scenario shows up in this box.  In the box are also links to the customizable SitMan, Additional Discussion Questions, and PowerPoint presentation.  Here you can see some of the different features of each of the materials.  </a:t>
            </a:r>
          </a:p>
          <a:p>
            <a:pPr eaLnBrk="1" hangingPunct="1"/>
            <a:endParaRPr lang="en-US" smtClean="0"/>
          </a:p>
          <a:p>
            <a:pPr eaLnBrk="1" hangingPunct="1"/>
            <a:r>
              <a:rPr lang="en-US" smtClean="0"/>
              <a:t>The Situation Manual (or SitMan) contains the actual scenario, background technical information, discussion questions, as well as evaluation and action planning materials.</a:t>
            </a:r>
          </a:p>
          <a:p>
            <a:pPr eaLnBrk="1" hangingPunct="1"/>
            <a:endParaRPr lang="en-US" smtClean="0"/>
          </a:p>
          <a:p>
            <a:pPr eaLnBrk="1" hangingPunct="1"/>
            <a:r>
              <a:rPr lang="en-US" smtClean="0"/>
              <a:t>For example, pulling from the additional discussion questions helps the exercise planner guide the discussion in any way they choose, in order to meet their exercise objectives.  </a:t>
            </a:r>
          </a:p>
          <a:p>
            <a:pPr eaLnBrk="1" hangingPunct="1"/>
            <a:endParaRPr lang="en-US" smtClean="0"/>
          </a:p>
          <a:p>
            <a:pPr eaLnBrk="1" hangingPunct="1"/>
            <a:r>
              <a:rPr lang="en-US" smtClean="0"/>
              <a:t>The PowerPoint presentation serves to accompany the SitMan during the exercise.  Users can customize this presentation by adding utility-specific information, as well images and other details.</a:t>
            </a:r>
          </a:p>
          <a:p>
            <a:pPr eaLnBrk="1" hangingPunct="1"/>
            <a:endParaRPr lang="en-US" smtClean="0"/>
          </a:p>
          <a:p>
            <a:pPr eaLnBrk="1" hangingPunct="1"/>
            <a:r>
              <a:rPr lang="en-US" smtClean="0"/>
              <a:t>All of these materials were developed to be very inclusive, they essentially have all of the information a utility would need to conduct an exercise.  This way, a utility would not need to generate new information, they would simply need to take out whatever was not relevant to their exercise.  </a:t>
            </a:r>
          </a:p>
          <a:p>
            <a:pPr eaLnBrk="1" hangingPunct="1">
              <a:spcBef>
                <a:spcPct val="0"/>
              </a:spcBef>
            </a:pPr>
            <a:endParaRPr lang="en-US" smtClean="0">
              <a:latin typeface="Times" pitchFamily="18" charset="0"/>
            </a:endParaRPr>
          </a:p>
        </p:txBody>
      </p:sp>
      <p:sp>
        <p:nvSpPr>
          <p:cNvPr id="77828" name="Date Placeholder 3"/>
          <p:cNvSpPr txBox="1">
            <a:spLocks noGrp="1"/>
          </p:cNvSpPr>
          <p:nvPr/>
        </p:nvSpPr>
        <p:spPr bwMode="auto">
          <a:xfrm>
            <a:off x="4144963" y="0"/>
            <a:ext cx="3170237" cy="481013"/>
          </a:xfrm>
          <a:prstGeom prst="rect">
            <a:avLst/>
          </a:prstGeom>
          <a:noFill/>
          <a:ln w="9525">
            <a:noFill/>
            <a:miter lim="800000"/>
            <a:headEnd/>
            <a:tailEnd/>
          </a:ln>
        </p:spPr>
        <p:txBody>
          <a:bodyPr lIns="94846" tIns="47422" rIns="94846" bIns="47422"/>
          <a:lstStyle/>
          <a:p>
            <a:pPr algn="r"/>
            <a:fld id="{79256E74-AE31-4017-8AFF-08037C03D16D}" type="datetime1">
              <a:rPr lang="en-US" altLang="en-US" sz="1200">
                <a:latin typeface="Times New Roman" pitchFamily="18" charset="0"/>
              </a:rPr>
              <a:pPr algn="r"/>
              <a:t>5/26/2011</a:t>
            </a:fld>
            <a:endParaRPr lang="en-US" altLang="en-US" sz="1200">
              <a:latin typeface="Times New Roman" pitchFamily="18" charset="0"/>
            </a:endParaRPr>
          </a:p>
        </p:txBody>
      </p:sp>
      <p:sp>
        <p:nvSpPr>
          <p:cNvPr id="77829" name="Slide Number Placeholder 4"/>
          <p:cNvSpPr txBox="1">
            <a:spLocks noGrp="1"/>
          </p:cNvSpPr>
          <p:nvPr/>
        </p:nvSpPr>
        <p:spPr bwMode="auto">
          <a:xfrm>
            <a:off x="4144963" y="9120188"/>
            <a:ext cx="3170237" cy="481012"/>
          </a:xfrm>
          <a:prstGeom prst="rect">
            <a:avLst/>
          </a:prstGeom>
          <a:noFill/>
          <a:ln w="9525">
            <a:noFill/>
            <a:miter lim="800000"/>
            <a:headEnd/>
            <a:tailEnd/>
          </a:ln>
        </p:spPr>
        <p:txBody>
          <a:bodyPr lIns="94846" tIns="47422" rIns="94846" bIns="47422" anchor="b"/>
          <a:lstStyle/>
          <a:p>
            <a:pPr algn="r"/>
            <a:fld id="{C9CDF1BE-3245-4CB0-BDD3-A5E2601959ED}" type="slidenum">
              <a:rPr lang="en-US" altLang="en-US" sz="1200">
                <a:latin typeface="Times New Roman" pitchFamily="18" charset="0"/>
              </a:rPr>
              <a:pPr algn="r"/>
              <a:t>17</a:t>
            </a:fld>
            <a:endParaRPr lang="en-US" altLang="en-US" sz="120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eaLnBrk="1" hangingPunct="1"/>
            <a:r>
              <a:rPr lang="en-US" smtClean="0"/>
              <a:t>Taking a look at the Table of Content, there is a lot of different information, everything the facilitator would need to conduct and evaluate a tabletop exercise.  There’s a scenario description, discussion questions and key issues, action planning materials, and a number of reference information.  </a:t>
            </a:r>
          </a:p>
          <a:p>
            <a:pPr eaLnBrk="1" hangingPunct="1"/>
            <a:endParaRPr lang="en-US" smtClean="0"/>
          </a:p>
          <a:p>
            <a:pPr eaLnBrk="1" hangingPunct="1"/>
            <a:r>
              <a:rPr lang="en-US" smtClean="0"/>
              <a:t>If you’ll take a look here at this question mark box—these are Macros, and they are inserted throughout the SitMans.  Clicking on them will open up a dialogue box that contains instructions on how best to customize that section of the SitMan.  This particular macro provides information on the customizing the Cover Page.</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78852" name="Slide Number Placeholder 3"/>
          <p:cNvSpPr>
            <a:spLocks noGrp="1"/>
          </p:cNvSpPr>
          <p:nvPr>
            <p:ph type="sldNum" sz="quarter" idx="5"/>
          </p:nvPr>
        </p:nvSpPr>
        <p:spPr>
          <a:noFill/>
        </p:spPr>
        <p:txBody>
          <a:bodyPr/>
          <a:lstStyle/>
          <a:p>
            <a:fld id="{444D26B4-0411-47CA-872C-472A82A44AA9}"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eaLnBrk="1" hangingPunct="1"/>
            <a:r>
              <a:rPr lang="en-US" smtClean="0"/>
              <a:t>Going to the discussion questions, you can see there are a number of different categories to choose from, allowing you to tailor your exercise to meet your needs.  The Situation manuals were designed to contain all of the information you would need to run an exercise—so the user would only need to remove the information and questions they did not want to include, instead of coming up with entirely new information.</a:t>
            </a:r>
          </a:p>
          <a:p>
            <a:endParaRPr lang="en-US" smtClean="0"/>
          </a:p>
        </p:txBody>
      </p:sp>
      <p:sp>
        <p:nvSpPr>
          <p:cNvPr id="79876" name="Slide Number Placeholder 3"/>
          <p:cNvSpPr>
            <a:spLocks noGrp="1"/>
          </p:cNvSpPr>
          <p:nvPr>
            <p:ph type="sldNum" sz="quarter" idx="5"/>
          </p:nvPr>
        </p:nvSpPr>
        <p:spPr>
          <a:noFill/>
        </p:spPr>
        <p:txBody>
          <a:bodyPr/>
          <a:lstStyle/>
          <a:p>
            <a:fld id="{BE98F593-8C51-49DF-BDD1-D3C4430C0118}"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C477535-D11C-4AAD-BFCB-A23C02DA4144}" type="slidenum">
              <a:rPr lang="en-US" smtClean="0"/>
              <a:pPr/>
              <a:t>2</a:t>
            </a:fld>
            <a:endParaRPr lang="en-US" smtClean="0"/>
          </a:p>
        </p:txBody>
      </p:sp>
      <p:sp>
        <p:nvSpPr>
          <p:cNvPr id="62467" name="Rectangle 2"/>
          <p:cNvSpPr>
            <a:spLocks noGrp="1" noRot="1" noChangeAspect="1" noChangeArrowheads="1" noTextEdit="1"/>
          </p:cNvSpPr>
          <p:nvPr>
            <p:ph type="sldImg"/>
          </p:nvPr>
        </p:nvSpPr>
        <p:spPr>
          <a:xfrm>
            <a:off x="1258888" y="719138"/>
            <a:ext cx="4800600" cy="3600450"/>
          </a:xfrm>
          <a:ln/>
        </p:spPr>
      </p:sp>
      <p:sp>
        <p:nvSpPr>
          <p:cNvPr id="62468" name="Rectangle 3"/>
          <p:cNvSpPr>
            <a:spLocks noGrp="1" noChangeArrowheads="1"/>
          </p:cNvSpPr>
          <p:nvPr>
            <p:ph type="body" idx="1"/>
          </p:nvPr>
        </p:nvSpPr>
        <p:spPr>
          <a:xfrm>
            <a:off x="976313" y="4559300"/>
            <a:ext cx="5362575" cy="4322763"/>
          </a:xfrm>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eaLnBrk="1" hangingPunct="1">
              <a:spcBef>
                <a:spcPct val="0"/>
              </a:spcBef>
            </a:pPr>
            <a:r>
              <a:rPr lang="en-US" smtClean="0"/>
              <a:t>Going back to the Choose a Scenario page, let’s click on the Additional Discussion Questions.</a:t>
            </a:r>
          </a:p>
          <a:p>
            <a:pPr eaLnBrk="1" hangingPunct="1">
              <a:spcBef>
                <a:spcPct val="0"/>
              </a:spcBef>
            </a:pPr>
            <a:endParaRPr lang="en-US" smtClean="0"/>
          </a:p>
          <a:p>
            <a:pPr eaLnBrk="1" hangingPunct="1">
              <a:spcBef>
                <a:spcPct val="0"/>
              </a:spcBef>
            </a:pPr>
            <a:r>
              <a:rPr lang="en-US" smtClean="0"/>
              <a:t>This is just two pages of the thirteen page document that contains nothing but discussion questions the facilitator can pull from in order to exercise particular aspects of the utility’s Emergency Response Plan. </a:t>
            </a:r>
          </a:p>
          <a:p>
            <a:pPr eaLnBrk="1" hangingPunct="1">
              <a:spcBef>
                <a:spcPct val="0"/>
              </a:spcBef>
            </a:pPr>
            <a:endParaRPr lang="en-US" smtClean="0"/>
          </a:p>
          <a:p>
            <a:pPr eaLnBrk="1" hangingPunct="1">
              <a:spcBef>
                <a:spcPct val="0"/>
              </a:spcBef>
            </a:pPr>
            <a:r>
              <a:rPr lang="en-US" smtClean="0"/>
              <a:t>These questions are divided into eight categories:  Emergency Response Planning, Utility Preparedness, Laboratory, Business Continuity Planning, Local and State Coordination, Mutual Aid and Assistance, Law Enforcement and Security, and Federal Coordination.</a:t>
            </a:r>
          </a:p>
          <a:p>
            <a:pPr eaLnBrk="1" hangingPunct="1">
              <a:spcBef>
                <a:spcPct val="0"/>
              </a:spcBef>
            </a:pPr>
            <a:endParaRPr lang="en-US" smtClean="0"/>
          </a:p>
          <a:p>
            <a:pPr eaLnBrk="1" hangingPunct="1">
              <a:spcBef>
                <a:spcPct val="0"/>
              </a:spcBef>
            </a:pPr>
            <a:r>
              <a:rPr lang="en-US" smtClean="0"/>
              <a:t>These eight categories are further divided into eight subcategories:  Notification and Activation, Coordination, Mobilization and Operations, Logistics, Communications, Finance and Administration, Demobilization, and Recovery.</a:t>
            </a:r>
            <a:endParaRPr lang="en-US" smtClean="0">
              <a:solidFill>
                <a:srgbClr val="336699"/>
              </a:solidFill>
              <a:latin typeface="Times" pitchFamily="18" charset="0"/>
            </a:endParaRPr>
          </a:p>
        </p:txBody>
      </p:sp>
      <p:sp>
        <p:nvSpPr>
          <p:cNvPr id="80900" name="Date Placeholder 3"/>
          <p:cNvSpPr txBox="1">
            <a:spLocks noGrp="1"/>
          </p:cNvSpPr>
          <p:nvPr/>
        </p:nvSpPr>
        <p:spPr bwMode="auto">
          <a:xfrm>
            <a:off x="4144963" y="0"/>
            <a:ext cx="3170237" cy="481013"/>
          </a:xfrm>
          <a:prstGeom prst="rect">
            <a:avLst/>
          </a:prstGeom>
          <a:noFill/>
          <a:ln w="9525">
            <a:noFill/>
            <a:miter lim="800000"/>
            <a:headEnd/>
            <a:tailEnd/>
          </a:ln>
        </p:spPr>
        <p:txBody>
          <a:bodyPr lIns="94846" tIns="47422" rIns="94846" bIns="47422"/>
          <a:lstStyle/>
          <a:p>
            <a:pPr algn="r"/>
            <a:fld id="{3D0FDC13-801B-4DA4-B467-3B3F0F55CFC5}" type="datetime1">
              <a:rPr lang="en-US" altLang="en-US" sz="1200">
                <a:latin typeface="Times New Roman" pitchFamily="18" charset="0"/>
              </a:rPr>
              <a:pPr algn="r"/>
              <a:t>5/26/2011</a:t>
            </a:fld>
            <a:endParaRPr lang="en-US" altLang="en-US" sz="1200">
              <a:latin typeface="Times New Roman" pitchFamily="18" charset="0"/>
            </a:endParaRPr>
          </a:p>
        </p:txBody>
      </p:sp>
      <p:sp>
        <p:nvSpPr>
          <p:cNvPr id="80901" name="Slide Number Placeholder 4"/>
          <p:cNvSpPr txBox="1">
            <a:spLocks noGrp="1"/>
          </p:cNvSpPr>
          <p:nvPr/>
        </p:nvSpPr>
        <p:spPr bwMode="auto">
          <a:xfrm>
            <a:off x="4144963" y="9120188"/>
            <a:ext cx="3170237" cy="481012"/>
          </a:xfrm>
          <a:prstGeom prst="rect">
            <a:avLst/>
          </a:prstGeom>
          <a:noFill/>
          <a:ln w="9525">
            <a:noFill/>
            <a:miter lim="800000"/>
            <a:headEnd/>
            <a:tailEnd/>
          </a:ln>
        </p:spPr>
        <p:txBody>
          <a:bodyPr lIns="94846" tIns="47422" rIns="94846" bIns="47422" anchor="b"/>
          <a:lstStyle/>
          <a:p>
            <a:pPr algn="r"/>
            <a:fld id="{42EB72F7-FC83-4B2B-96E9-EB9F6AF83DA4}" type="slidenum">
              <a:rPr lang="en-US" altLang="en-US" sz="1200">
                <a:latin typeface="Times New Roman" pitchFamily="18" charset="0"/>
              </a:rPr>
              <a:pPr algn="r"/>
              <a:t>20</a:t>
            </a:fld>
            <a:endParaRPr lang="en-US" altLang="en-US" sz="120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r>
              <a:rPr lang="en-US" smtClean="0"/>
              <a:t>In addition to the “How to Use This Tool” presentation, there are a number of other training resources available on the TTX Tool.  Going to the Training Presentations page, you can see that there are PowerPoint presentations on how to plan, customize, conduct, and evaluate your tabletop exercise.  These presentations really help to guide users through the entire process of building an effective exercise. </a:t>
            </a:r>
          </a:p>
        </p:txBody>
      </p:sp>
      <p:sp>
        <p:nvSpPr>
          <p:cNvPr id="81924" name="Slide Number Placeholder 3"/>
          <p:cNvSpPr>
            <a:spLocks noGrp="1"/>
          </p:cNvSpPr>
          <p:nvPr>
            <p:ph type="sldNum" sz="quarter" idx="5"/>
          </p:nvPr>
        </p:nvSpPr>
        <p:spPr>
          <a:noFill/>
        </p:spPr>
        <p:txBody>
          <a:bodyPr/>
          <a:lstStyle/>
          <a:p>
            <a:fld id="{011BB182-8843-4C56-AC01-9F00CD74DC9A}"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eaLnBrk="1" hangingPunct="1"/>
            <a:r>
              <a:rPr lang="en-US" smtClean="0"/>
              <a:t>We have also included a number of links to FEMA Independent Study courses on exercising.  Clicking on these links will direct the user to FEMA’s website where they will be able to take the course, and get credit for its completion.  Again, all of the resources included in the tool really aim to help the user become a seasoned tabletop exercise planner and facilitator.</a:t>
            </a:r>
          </a:p>
        </p:txBody>
      </p:sp>
      <p:sp>
        <p:nvSpPr>
          <p:cNvPr id="82948" name="Slide Number Placeholder 3"/>
          <p:cNvSpPr>
            <a:spLocks noGrp="1"/>
          </p:cNvSpPr>
          <p:nvPr>
            <p:ph type="sldNum" sz="quarter" idx="5"/>
          </p:nvPr>
        </p:nvSpPr>
        <p:spPr>
          <a:noFill/>
        </p:spPr>
        <p:txBody>
          <a:bodyPr/>
          <a:lstStyle/>
          <a:p>
            <a:fld id="{7EBD4D12-D993-4A91-86A6-AA97B98EC0C4}"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TextEdit="1"/>
          </p:cNvSpPr>
          <p:nvPr>
            <p:ph type="sldImg"/>
          </p:nvPr>
        </p:nvSpPr>
        <p:spPr>
          <a:ln/>
        </p:spPr>
      </p:sp>
      <p:sp>
        <p:nvSpPr>
          <p:cNvPr id="83971" name="Rectangle 3"/>
          <p:cNvSpPr>
            <a:spLocks noGrp="1"/>
          </p:cNvSpPr>
          <p:nvPr>
            <p:ph type="body" idx="1"/>
          </p:nvPr>
        </p:nvSpPr>
        <p:spPr>
          <a:noFill/>
          <a:ln/>
        </p:spPr>
        <p:txBody>
          <a:bodyPr/>
          <a:lstStyle/>
          <a:p>
            <a:r>
              <a:rPr lang="en-US" smtClean="0"/>
              <a:t>The pages under the “Supplemental Information” heading provide additional resources that contain information on other Water Sector initiatives, documents, and webpages that can be used by the exercise designer/facilitator to build a more comprehensive TTX.  We’re going to give a brief overview of those pages now.</a:t>
            </a:r>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a:ln/>
        </p:spPr>
      </p:sp>
      <p:sp>
        <p:nvSpPr>
          <p:cNvPr id="84995" name="Rectangle 3"/>
          <p:cNvSpPr>
            <a:spLocks noGrp="1"/>
          </p:cNvSpPr>
          <p:nvPr>
            <p:ph type="body" idx="1"/>
          </p:nvPr>
        </p:nvSpPr>
        <p:spPr>
          <a:noFill/>
          <a:ln/>
        </p:spPr>
        <p:txBody>
          <a:bodyPr/>
          <a:lstStyle/>
          <a:p>
            <a:r>
              <a:rPr lang="en-US" smtClean="0"/>
              <a:t>Clicking on the Water Sector Project Presentations link, will bring you to this page.</a:t>
            </a:r>
          </a:p>
          <a:p>
            <a:endParaRPr lang="en-US" smtClean="0"/>
          </a:p>
          <a:p>
            <a:r>
              <a:rPr lang="en-US" smtClean="0"/>
              <a:t>Here you can see that PowerPoint presentations on current EPA Water Sector Initiatives are listed.  Users can view these presentations to learn more about a particular topic, to give a presentation to exercise participants at some point during the exercise, or to reference the benefits of a program during the exercise itself. </a:t>
            </a:r>
          </a:p>
          <a:p>
            <a:endParaRPr lang="en-US" smtClean="0"/>
          </a:p>
          <a:p>
            <a:r>
              <a:rPr lang="en-US" smtClean="0"/>
              <a:t>For example, if the exercise facilitator wanted the participants to discuss Mutual Aid and Assistance during the exercise, they could open the WARN presentation and find out more information, and how to incorporate it in their discussions.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D20AFED-7624-4828-A592-B073864DDA41}" type="slidenum">
              <a:rPr lang="en-US">
                <a:solidFill>
                  <a:srgbClr val="000000"/>
                </a:solidFill>
              </a:rPr>
              <a:pPr/>
              <a:t>25</a:t>
            </a:fld>
            <a:endParaRPr lang="en-US">
              <a:solidFill>
                <a:srgbClr val="000000"/>
              </a:solidFill>
            </a:endParaRPr>
          </a:p>
        </p:txBody>
      </p:sp>
      <p:sp>
        <p:nvSpPr>
          <p:cNvPr id="70659" name="Rectangle 2"/>
          <p:cNvSpPr>
            <a:spLocks noGrp="1" noRot="1" noChangeAspect="1" noChangeArrowheads="1" noTextEdit="1"/>
          </p:cNvSpPr>
          <p:nvPr>
            <p:ph type="sldImg"/>
          </p:nvPr>
        </p:nvSpPr>
        <p:spPr>
          <a:xfrm>
            <a:off x="1258888" y="719138"/>
            <a:ext cx="4800600" cy="3600450"/>
          </a:xfrm>
          <a:ln/>
        </p:spPr>
      </p:sp>
      <p:sp>
        <p:nvSpPr>
          <p:cNvPr id="70660" name="Rectangle 3"/>
          <p:cNvSpPr>
            <a:spLocks noGrp="1" noChangeArrowheads="1"/>
          </p:cNvSpPr>
          <p:nvPr>
            <p:ph type="body" idx="1"/>
          </p:nvPr>
        </p:nvSpPr>
        <p:spPr>
          <a:xfrm>
            <a:off x="976313" y="4559300"/>
            <a:ext cx="5362575" cy="4322763"/>
          </a:xfrm>
          <a:noFill/>
          <a:ln/>
        </p:spPr>
        <p:txBody>
          <a:bodyPr/>
          <a:lstStyle/>
          <a:p>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a:ln/>
        </p:spPr>
      </p:sp>
      <p:sp>
        <p:nvSpPr>
          <p:cNvPr id="87043" name="Rectangle 3"/>
          <p:cNvSpPr>
            <a:spLocks noGrp="1"/>
          </p:cNvSpPr>
          <p:nvPr>
            <p:ph type="body" idx="1"/>
          </p:nvPr>
        </p:nvSpPr>
        <p:spPr>
          <a:noFill/>
          <a:ln/>
        </p:spPr>
        <p:txBody>
          <a:bodyPr/>
          <a:lstStyle/>
          <a:p>
            <a:r>
              <a:rPr lang="en-US" smtClean="0"/>
              <a:t>The Reference Documents Page lists a number useful published documents that provides a great deal of background information on the Water Sector.  There are a number of categories of documents on this page:</a:t>
            </a:r>
          </a:p>
          <a:p>
            <a:endParaRPr lang="en-US" smtClean="0"/>
          </a:p>
          <a:p>
            <a:r>
              <a:rPr lang="en-US" smtClean="0"/>
              <a:t>Additional Exercise Materials lists Microsoft Word versions of documents related to or included in the tool.  Clicking on “Situation Manual Instructions” opens up the Word version of the instructions included in the Situation Manual macros.</a:t>
            </a:r>
          </a:p>
          <a:p>
            <a:endParaRPr lang="en-US" smtClean="0"/>
          </a:p>
          <a:p>
            <a:r>
              <a:rPr lang="en-US" smtClean="0"/>
              <a:t>Other categories include:</a:t>
            </a:r>
          </a:p>
          <a:p>
            <a:r>
              <a:rPr lang="en-US" smtClean="0"/>
              <a:t>EPA Supported Water Sector Security Projects and Reports;</a:t>
            </a:r>
          </a:p>
          <a:p>
            <a:r>
              <a:rPr lang="en-US" smtClean="0"/>
              <a:t>Water Sector Mutual Aid and Assistance Documents; </a:t>
            </a:r>
          </a:p>
          <a:p>
            <a:r>
              <a:rPr lang="en-US" smtClean="0"/>
              <a:t>Climate Change information related to the Water Sector; and</a:t>
            </a:r>
          </a:p>
          <a:p>
            <a:r>
              <a:rPr lang="en-US" smtClean="0"/>
              <a:t>National Level Planning Documents (such as applicable HSPDs, the Water SSP, and the National Response Framework)</a:t>
            </a:r>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t>The related links page lists EPA links, such as the Water Security Division’s webpage; Water Sector Associations; also links to training and exercise resources (such as a link to HSEEP, which provides docment templates and more information on exercise planning), mutual aid and assistance,  climate change, and links to other federal agencies.</a:t>
            </a:r>
          </a:p>
        </p:txBody>
      </p:sp>
      <p:sp>
        <p:nvSpPr>
          <p:cNvPr id="88068" name="Slide Number Placeholder 3"/>
          <p:cNvSpPr>
            <a:spLocks noGrp="1"/>
          </p:cNvSpPr>
          <p:nvPr>
            <p:ph type="sldNum" sz="quarter" idx="5"/>
          </p:nvPr>
        </p:nvSpPr>
        <p:spPr>
          <a:noFill/>
        </p:spPr>
        <p:txBody>
          <a:bodyPr/>
          <a:lstStyle/>
          <a:p>
            <a:fld id="{7C432E27-FAD7-4F5A-805B-9FB35A48864D}" type="slidenum">
              <a:rPr lang="en-US" smtClean="0"/>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smtClean="0"/>
              <a:t>We have also included a glossary that contains a list of acronyms and definitions of terms used throughout the TTX Tool.</a:t>
            </a:r>
          </a:p>
        </p:txBody>
      </p:sp>
      <p:sp>
        <p:nvSpPr>
          <p:cNvPr id="89092" name="Slide Number Placeholder 3"/>
          <p:cNvSpPr>
            <a:spLocks noGrp="1"/>
          </p:cNvSpPr>
          <p:nvPr>
            <p:ph type="sldNum" sz="quarter" idx="5"/>
          </p:nvPr>
        </p:nvSpPr>
        <p:spPr>
          <a:noFill/>
        </p:spPr>
        <p:txBody>
          <a:bodyPr/>
          <a:lstStyle/>
          <a:p>
            <a:fld id="{C0F52C67-0392-4340-A989-758DFBFC9FC2}" type="slidenum">
              <a:rPr lang="en-US" smtClean="0"/>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pPr eaLnBrk="1" hangingPunct="1"/>
            <a:r>
              <a:rPr lang="en-US" smtClean="0"/>
              <a:t>Here on this page, you will find links to the PDF versions of all of the pages in the TTX Tool.  Printing these pages will allow you to get all of the benefits of the tool without sitting in front of your computer.  You can find a “Printer Friendly Version” icon on each page of the TTX Tool in the upper right-hand corner.  </a:t>
            </a:r>
          </a:p>
          <a:p>
            <a:pPr eaLnBrk="1" hangingPunct="1"/>
            <a:endParaRPr lang="en-US" smtClean="0"/>
          </a:p>
          <a:p>
            <a:pPr eaLnBrk="1" hangingPunct="1"/>
            <a:r>
              <a:rPr lang="en-US" smtClean="0"/>
              <a:t>Clicking on the “Glossary” link, you’ll see the PDF version open automatically.</a:t>
            </a:r>
          </a:p>
        </p:txBody>
      </p:sp>
      <p:sp>
        <p:nvSpPr>
          <p:cNvPr id="90116" name="Slide Number Placeholder 3"/>
          <p:cNvSpPr>
            <a:spLocks noGrp="1"/>
          </p:cNvSpPr>
          <p:nvPr>
            <p:ph type="sldNum" sz="quarter" idx="5"/>
          </p:nvPr>
        </p:nvSpPr>
        <p:spPr>
          <a:noFill/>
        </p:spPr>
        <p:txBody>
          <a:bodyPr/>
          <a:lstStyle/>
          <a:p>
            <a:fld id="{23CA69FF-F43F-4CE1-AE60-A2FE45D7E9F7}" type="slidenum">
              <a:rPr lang="en-US" smtClean="0"/>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44B9EC73-C6AB-4510-B4B7-71BCA3D52836}" type="slidenum">
              <a:rPr lang="en-US" smtClean="0"/>
              <a:pPr/>
              <a:t>3</a:t>
            </a:fld>
            <a:endParaRPr lang="en-US" smtClean="0"/>
          </a:p>
        </p:txBody>
      </p:sp>
      <p:sp>
        <p:nvSpPr>
          <p:cNvPr id="63491" name="Rectangle 2"/>
          <p:cNvSpPr>
            <a:spLocks noGrp="1" noRot="1" noChangeAspect="1" noChangeArrowheads="1" noTextEdit="1"/>
          </p:cNvSpPr>
          <p:nvPr>
            <p:ph type="sldImg"/>
          </p:nvPr>
        </p:nvSpPr>
        <p:spPr>
          <a:xfrm>
            <a:off x="1258888" y="719138"/>
            <a:ext cx="4800600" cy="3600450"/>
          </a:xfrm>
          <a:ln/>
        </p:spPr>
      </p:sp>
      <p:sp>
        <p:nvSpPr>
          <p:cNvPr id="63492" name="Rectangle 3"/>
          <p:cNvSpPr>
            <a:spLocks noGrp="1" noChangeArrowheads="1"/>
          </p:cNvSpPr>
          <p:nvPr>
            <p:ph type="body" idx="1"/>
          </p:nvPr>
        </p:nvSpPr>
        <p:spPr>
          <a:xfrm>
            <a:off x="976313" y="4559300"/>
            <a:ext cx="5362575" cy="4322763"/>
          </a:xfrm>
          <a:noFill/>
          <a:ln/>
        </p:spPr>
        <p:txBody>
          <a:bodyPr/>
          <a:lstStyle/>
          <a:p>
            <a:pPr eaLnBrk="1" hangingPunct="1"/>
            <a:r>
              <a:rPr lang="en-US" smtClean="0"/>
              <a:t>Additional Information for the user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pPr eaLnBrk="1" hangingPunct="1"/>
            <a:endParaRPr lang="en-US" smtClean="0"/>
          </a:p>
        </p:txBody>
      </p:sp>
      <p:sp>
        <p:nvSpPr>
          <p:cNvPr id="91140" name="Slide Number Placeholder 3"/>
          <p:cNvSpPr>
            <a:spLocks noGrp="1"/>
          </p:cNvSpPr>
          <p:nvPr>
            <p:ph type="sldNum" sz="quarter" idx="5"/>
          </p:nvPr>
        </p:nvSpPr>
        <p:spPr>
          <a:noFill/>
        </p:spPr>
        <p:txBody>
          <a:bodyPr/>
          <a:lstStyle/>
          <a:p>
            <a:fld id="{1E731CC3-1194-4F8A-B093-DCB5AD87261B}" type="slidenum">
              <a:rPr lang="en-US" smtClean="0"/>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r>
              <a:rPr lang="en-US" smtClean="0"/>
              <a:t>The “Free Software” page links you to programs such as Word and PowerPoint viewer that will allow you to access all of the documents included in the TTX Tool even if you do not have the appropriate programs downloaded to your PC.</a:t>
            </a:r>
          </a:p>
        </p:txBody>
      </p:sp>
      <p:sp>
        <p:nvSpPr>
          <p:cNvPr id="92164" name="Slide Number Placeholder 3"/>
          <p:cNvSpPr>
            <a:spLocks noGrp="1"/>
          </p:cNvSpPr>
          <p:nvPr>
            <p:ph type="sldNum" sz="quarter" idx="5"/>
          </p:nvPr>
        </p:nvSpPr>
        <p:spPr>
          <a:noFill/>
        </p:spPr>
        <p:txBody>
          <a:bodyPr/>
          <a:lstStyle/>
          <a:p>
            <a:fld id="{B0E9D078-1B15-4F5D-96AF-186A301EF4D9}" type="slidenum">
              <a:rPr lang="en-US" smtClean="0"/>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smtClean="0"/>
              <a:t>The Help page provides links to presentations and pages within the tool to help users get started.  It also includes a link to an email address users can write to if they have any questions or feedback.  There is a link to the Help page (as well as a Site Map and a Contact Us page) at the bottom of each page in the tool.</a:t>
            </a:r>
          </a:p>
        </p:txBody>
      </p:sp>
      <p:sp>
        <p:nvSpPr>
          <p:cNvPr id="93188" name="Slide Number Placeholder 3"/>
          <p:cNvSpPr>
            <a:spLocks noGrp="1"/>
          </p:cNvSpPr>
          <p:nvPr>
            <p:ph type="sldNum" sz="quarter" idx="5"/>
          </p:nvPr>
        </p:nvSpPr>
        <p:spPr>
          <a:noFill/>
        </p:spPr>
        <p:txBody>
          <a:bodyPr/>
          <a:lstStyle/>
          <a:p>
            <a:fld id="{BA9B09CB-A394-4180-8969-BB72C6EAD2D0}" type="slidenum">
              <a:rPr lang="en-US" smtClean="0"/>
              <a:pPr/>
              <a:t>32</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D8530F2-35E1-48A1-8E7A-AF85510BBBEA}" type="slidenum">
              <a:rPr lang="en-US" smtClean="0"/>
              <a:pPr/>
              <a:t>33</a:t>
            </a:fld>
            <a:endParaRPr lang="en-US" smtClean="0"/>
          </a:p>
        </p:txBody>
      </p:sp>
      <p:sp>
        <p:nvSpPr>
          <p:cNvPr id="94211" name="Rectangle 2"/>
          <p:cNvSpPr>
            <a:spLocks noGrp="1" noRot="1" noChangeAspect="1" noChangeArrowheads="1" noTextEdit="1"/>
          </p:cNvSpPr>
          <p:nvPr>
            <p:ph type="sldImg"/>
          </p:nvPr>
        </p:nvSpPr>
        <p:spPr>
          <a:xfrm>
            <a:off x="1258888" y="719138"/>
            <a:ext cx="4800600" cy="3600450"/>
          </a:xfrm>
          <a:ln/>
        </p:spPr>
      </p:sp>
      <p:sp>
        <p:nvSpPr>
          <p:cNvPr id="94212" name="Rectangle 3"/>
          <p:cNvSpPr>
            <a:spLocks noGrp="1" noChangeArrowheads="1"/>
          </p:cNvSpPr>
          <p:nvPr>
            <p:ph type="body" idx="1"/>
          </p:nvPr>
        </p:nvSpPr>
        <p:spPr>
          <a:xfrm>
            <a:off x="976313" y="4559300"/>
            <a:ext cx="5362575" cy="4322763"/>
          </a:xfrm>
          <a:noFill/>
          <a:ln/>
        </p:spPr>
        <p:txBody>
          <a:bodyPr/>
          <a:lstStyle/>
          <a:p>
            <a:pPr eaLnBrk="1" hangingPunct="1">
              <a:spcBef>
                <a:spcPct val="0"/>
              </a:spcBef>
            </a:pPr>
            <a:r>
              <a:rPr lang="en-US" smtClean="0"/>
              <a:t>Link to download the TTX Tool or to request physical copies.  </a:t>
            </a:r>
          </a:p>
          <a:p>
            <a:pPr eaLnBrk="1" hangingPunct="1">
              <a:spcBef>
                <a:spcPct val="0"/>
              </a:spcBef>
            </a:pPr>
            <a:endParaRPr lang="en-US" smtClean="0"/>
          </a:p>
          <a:p>
            <a:pPr eaLnBrk="1" hangingPunct="1">
              <a:spcBef>
                <a:spcPct val="0"/>
              </a:spcBef>
            </a:pPr>
            <a:r>
              <a:rPr lang="en-US" smtClean="0"/>
              <a:t>Placeholder slide for the training in June.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D1FA0DC-D509-4B48-B83E-B5E13B2EF1EF}" type="slidenum">
              <a:rPr lang="en-US" smtClean="0"/>
              <a:pPr/>
              <a:t>36</a:t>
            </a:fld>
            <a:endParaRPr lang="en-US" smtClean="0"/>
          </a:p>
        </p:txBody>
      </p:sp>
      <p:sp>
        <p:nvSpPr>
          <p:cNvPr id="95235" name="Rectangle 2"/>
          <p:cNvSpPr>
            <a:spLocks noGrp="1" noRot="1" noChangeAspect="1" noChangeArrowheads="1" noTextEdit="1"/>
          </p:cNvSpPr>
          <p:nvPr>
            <p:ph type="sldImg"/>
          </p:nvPr>
        </p:nvSpPr>
        <p:spPr>
          <a:xfrm>
            <a:off x="1258888" y="719138"/>
            <a:ext cx="4800600" cy="3600450"/>
          </a:xfrm>
          <a:ln/>
        </p:spPr>
      </p:sp>
      <p:sp>
        <p:nvSpPr>
          <p:cNvPr id="95236" name="Rectangle 3"/>
          <p:cNvSpPr>
            <a:spLocks noGrp="1" noChangeArrowheads="1"/>
          </p:cNvSpPr>
          <p:nvPr>
            <p:ph type="body" idx="1"/>
          </p:nvPr>
        </p:nvSpPr>
        <p:spPr>
          <a:xfrm>
            <a:off x="976313" y="4559300"/>
            <a:ext cx="5362575" cy="4322763"/>
          </a:xfrm>
          <a:noFill/>
          <a:ln/>
        </p:spPr>
        <p:txBody>
          <a:bodyPr/>
          <a:lstStyle/>
          <a:p>
            <a:pPr eaLnBrk="1" hangingPunct="1">
              <a:spcBef>
                <a:spcPct val="0"/>
              </a:spcBef>
            </a:pPr>
            <a:r>
              <a:rPr lang="en-US" smtClean="0"/>
              <a:t>Link to download the TTX Tool or to request physical copies.  </a:t>
            </a:r>
          </a:p>
          <a:p>
            <a:pPr eaLnBrk="1" hangingPunct="1">
              <a:spcBef>
                <a:spcPct val="0"/>
              </a:spcBef>
            </a:pPr>
            <a:endParaRPr lang="en-US" smtClean="0"/>
          </a:p>
          <a:p>
            <a:pPr eaLnBrk="1" hangingPunct="1">
              <a:spcBef>
                <a:spcPct val="0"/>
              </a:spcBef>
            </a:pPr>
            <a:r>
              <a:rPr lang="en-US" smtClean="0"/>
              <a:t>Placeholder slide for the training in June.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85372" indent="-302066" eaLnBrk="0" hangingPunct="0">
              <a:defRPr>
                <a:solidFill>
                  <a:schemeClr val="tx1"/>
                </a:solidFill>
                <a:latin typeface="Arial" charset="0"/>
                <a:ea typeface="ＭＳ Ｐゴシック" pitchFamily="34" charset="-128"/>
              </a:defRPr>
            </a:lvl2pPr>
            <a:lvl3pPr marL="1208265" indent="-241653" eaLnBrk="0" hangingPunct="0">
              <a:defRPr>
                <a:solidFill>
                  <a:schemeClr val="tx1"/>
                </a:solidFill>
                <a:latin typeface="Arial" charset="0"/>
                <a:ea typeface="ＭＳ Ｐゴシック" pitchFamily="34" charset="-128"/>
              </a:defRPr>
            </a:lvl3pPr>
            <a:lvl4pPr marL="1691571" indent="-241653" eaLnBrk="0" hangingPunct="0">
              <a:defRPr>
                <a:solidFill>
                  <a:schemeClr val="tx1"/>
                </a:solidFill>
                <a:latin typeface="Arial" charset="0"/>
                <a:ea typeface="ＭＳ Ｐゴシック" pitchFamily="34" charset="-128"/>
              </a:defRPr>
            </a:lvl4pPr>
            <a:lvl5pPr marL="2174878" indent="-241653" eaLnBrk="0" hangingPunct="0">
              <a:defRPr>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EEBFC33-B9D0-436E-9E1E-39F510634C8D}" type="slidenum">
              <a:rPr lang="en-US">
                <a:solidFill>
                  <a:srgbClr val="000000"/>
                </a:solidFill>
              </a:rPr>
              <a:pPr eaLnBrk="1" hangingPunct="1"/>
              <a:t>37</a:t>
            </a:fld>
            <a:endParaRPr lang="en-US">
              <a:solidFill>
                <a:srgbClr val="000000"/>
              </a:solidFill>
            </a:endParaRPr>
          </a:p>
        </p:txBody>
      </p:sp>
      <p:sp>
        <p:nvSpPr>
          <p:cNvPr id="14339"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CC4A5027-DB35-4EBC-B147-8C8EED89328F}" type="slidenum">
              <a:rPr lang="en-US" sz="1300">
                <a:solidFill>
                  <a:srgbClr val="000000"/>
                </a:solidFill>
              </a:rPr>
              <a:pPr algn="r"/>
              <a:t>37</a:t>
            </a:fld>
            <a:endParaRPr lang="en-US" sz="1300">
              <a:solidFill>
                <a:srgbClr val="000000"/>
              </a:solidFill>
            </a:endParaRPr>
          </a:p>
        </p:txBody>
      </p:sp>
      <p:sp>
        <p:nvSpPr>
          <p:cNvPr id="14340" name="Rectangle 2"/>
          <p:cNvSpPr>
            <a:spLocks noGrp="1" noRot="1" noChangeAspect="1" noChangeArrowheads="1" noTextEdit="1"/>
          </p:cNvSpPr>
          <p:nvPr>
            <p:ph type="sldImg"/>
          </p:nvPr>
        </p:nvSpPr>
        <p:spPr>
          <a:ln/>
        </p:spPr>
      </p:sp>
      <p:sp>
        <p:nvSpPr>
          <p:cNvPr id="14341" name="Rectangle 3"/>
          <p:cNvSpPr>
            <a:spLocks noGrp="1" noChangeArrowheads="1"/>
          </p:cNvSpPr>
          <p:nvPr>
            <p:ph type="body" idx="1"/>
          </p:nvPr>
        </p:nvSpPr>
        <p:spPr>
          <a:xfrm>
            <a:off x="975360" y="4560570"/>
            <a:ext cx="5364480" cy="43205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85372" indent="-302066" eaLnBrk="0" hangingPunct="0">
              <a:defRPr>
                <a:solidFill>
                  <a:schemeClr val="tx1"/>
                </a:solidFill>
                <a:latin typeface="Arial" charset="0"/>
                <a:ea typeface="ＭＳ Ｐゴシック" pitchFamily="34" charset="-128"/>
              </a:defRPr>
            </a:lvl2pPr>
            <a:lvl3pPr marL="1208265" indent="-241653" eaLnBrk="0" hangingPunct="0">
              <a:defRPr>
                <a:solidFill>
                  <a:schemeClr val="tx1"/>
                </a:solidFill>
                <a:latin typeface="Arial" charset="0"/>
                <a:ea typeface="ＭＳ Ｐゴシック" pitchFamily="34" charset="-128"/>
              </a:defRPr>
            </a:lvl3pPr>
            <a:lvl4pPr marL="1691571" indent="-241653" eaLnBrk="0" hangingPunct="0">
              <a:defRPr>
                <a:solidFill>
                  <a:schemeClr val="tx1"/>
                </a:solidFill>
                <a:latin typeface="Arial" charset="0"/>
                <a:ea typeface="ＭＳ Ｐゴシック" pitchFamily="34" charset="-128"/>
              </a:defRPr>
            </a:lvl4pPr>
            <a:lvl5pPr marL="2174878" indent="-241653" eaLnBrk="0" hangingPunct="0">
              <a:defRPr>
                <a:solidFill>
                  <a:schemeClr val="tx1"/>
                </a:solidFill>
                <a:latin typeface="Arial" charset="0"/>
                <a:ea typeface="ＭＳ Ｐゴシック" pitchFamily="34" charset="-128"/>
              </a:defRPr>
            </a:lvl5pPr>
            <a:lvl6pPr marL="2658184" indent="-241653" eaLnBrk="0" fontAlgn="base" hangingPunct="0">
              <a:spcBef>
                <a:spcPct val="0"/>
              </a:spcBef>
              <a:spcAft>
                <a:spcPct val="0"/>
              </a:spcAft>
              <a:defRPr>
                <a:solidFill>
                  <a:schemeClr val="tx1"/>
                </a:solidFill>
                <a:latin typeface="Arial" charset="0"/>
                <a:ea typeface="ＭＳ Ｐゴシック" pitchFamily="34" charset="-128"/>
              </a:defRPr>
            </a:lvl6pPr>
            <a:lvl7pPr marL="3141490" indent="-241653" eaLnBrk="0" fontAlgn="base" hangingPunct="0">
              <a:spcBef>
                <a:spcPct val="0"/>
              </a:spcBef>
              <a:spcAft>
                <a:spcPct val="0"/>
              </a:spcAft>
              <a:defRPr>
                <a:solidFill>
                  <a:schemeClr val="tx1"/>
                </a:solidFill>
                <a:latin typeface="Arial" charset="0"/>
                <a:ea typeface="ＭＳ Ｐゴシック" pitchFamily="34" charset="-128"/>
              </a:defRPr>
            </a:lvl7pPr>
            <a:lvl8pPr marL="3624796" indent="-241653" eaLnBrk="0" fontAlgn="base" hangingPunct="0">
              <a:spcBef>
                <a:spcPct val="0"/>
              </a:spcBef>
              <a:spcAft>
                <a:spcPct val="0"/>
              </a:spcAft>
              <a:defRPr>
                <a:solidFill>
                  <a:schemeClr val="tx1"/>
                </a:solidFill>
                <a:latin typeface="Arial" charset="0"/>
                <a:ea typeface="ＭＳ Ｐゴシック" pitchFamily="34" charset="-128"/>
              </a:defRPr>
            </a:lvl8pPr>
            <a:lvl9pPr marL="4108102" indent="-24165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DD199D2-862E-4789-801B-4C7241DD249A}" type="slidenum">
              <a:rPr lang="en-US">
                <a:solidFill>
                  <a:srgbClr val="000000"/>
                </a:solidFill>
              </a:rPr>
              <a:pPr eaLnBrk="1" hangingPunct="1"/>
              <a:t>38</a:t>
            </a:fld>
            <a:endParaRPr lang="en-US">
              <a:solidFill>
                <a:srgbClr val="000000"/>
              </a:solidFill>
            </a:endParaRPr>
          </a:p>
        </p:txBody>
      </p:sp>
      <p:sp>
        <p:nvSpPr>
          <p:cNvPr id="16387" name="Rectangle 7"/>
          <p:cNvSpPr txBox="1">
            <a:spLocks noGrp="1" noChangeArrowheads="1"/>
          </p:cNvSpPr>
          <p:nvPr/>
        </p:nvSpPr>
        <p:spPr bwMode="auto">
          <a:xfrm>
            <a:off x="4145280" y="9121140"/>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02FEEE2B-8D76-449F-A620-E4AE671BEBF8}" type="slidenum">
              <a:rPr lang="en-US" sz="1300">
                <a:solidFill>
                  <a:srgbClr val="000000"/>
                </a:solidFill>
              </a:rPr>
              <a:pPr algn="r"/>
              <a:t>38</a:t>
            </a:fld>
            <a:endParaRPr lang="en-US" sz="1300">
              <a:solidFill>
                <a:srgbClr val="000000"/>
              </a:solidFill>
            </a:endParaRPr>
          </a:p>
        </p:txBody>
      </p:sp>
      <p:sp>
        <p:nvSpPr>
          <p:cNvPr id="16388" name="Rectangle 2"/>
          <p:cNvSpPr>
            <a:spLocks noChangeArrowheads="1" noTextEdit="1"/>
          </p:cNvSpPr>
          <p:nvPr>
            <p:ph type="sldImg"/>
          </p:nvPr>
        </p:nvSpPr>
        <p:spPr>
          <a:ln/>
        </p:spPr>
      </p:sp>
      <p:sp>
        <p:nvSpPr>
          <p:cNvPr id="16389" name="Rectangle 3"/>
          <p:cNvSpPr>
            <a:spLocks noGrp="1" noChangeArrowheads="1"/>
          </p:cNvSpPr>
          <p:nvPr>
            <p:ph type="body" idx="1"/>
          </p:nvPr>
        </p:nvSpPr>
        <p:spPr>
          <a:xfrm>
            <a:off x="975360" y="4560570"/>
            <a:ext cx="5364480" cy="4320540"/>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F961578-931F-4DF2-946C-964CDC462590}" type="slidenum">
              <a:rPr lang="en-US" smtClean="0"/>
              <a:pPr/>
              <a:t>4</a:t>
            </a:fld>
            <a:endParaRPr lang="en-US" smtClean="0"/>
          </a:p>
        </p:txBody>
      </p:sp>
      <p:sp>
        <p:nvSpPr>
          <p:cNvPr id="64515" name="Rectangle 2"/>
          <p:cNvSpPr>
            <a:spLocks noGrp="1" noRot="1" noChangeAspect="1" noChangeArrowheads="1" noTextEdit="1"/>
          </p:cNvSpPr>
          <p:nvPr>
            <p:ph type="sldImg"/>
          </p:nvPr>
        </p:nvSpPr>
        <p:spPr>
          <a:xfrm>
            <a:off x="1258888" y="719138"/>
            <a:ext cx="4800600" cy="3600450"/>
          </a:xfrm>
          <a:ln/>
        </p:spPr>
      </p:sp>
      <p:sp>
        <p:nvSpPr>
          <p:cNvPr id="64516" name="Rectangle 3"/>
          <p:cNvSpPr>
            <a:spLocks noGrp="1" noChangeArrowheads="1"/>
          </p:cNvSpPr>
          <p:nvPr>
            <p:ph type="body" idx="1"/>
          </p:nvPr>
        </p:nvSpPr>
        <p:spPr>
          <a:xfrm>
            <a:off x="976313" y="4559300"/>
            <a:ext cx="5362575" cy="4322763"/>
          </a:xfrm>
          <a:noFill/>
          <a:ln/>
        </p:spPr>
        <p:txBody>
          <a:bodyPr/>
          <a:lstStyle/>
          <a:p>
            <a:pPr eaLnBrk="1" hangingPunct="1"/>
            <a:r>
              <a:rPr lang="en-US" smtClean="0"/>
              <a:t>Objectives of this training are to familiarize you with the materials on the updated Tabletop Exercise Tool, and better inform of how these materials can be used to customize, plan, facilitate, and evaluate a TTX.</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979EBD5-43CF-4B3B-9E0C-DB1C565E2A7E}" type="slidenum">
              <a:rPr lang="en-US" smtClean="0"/>
              <a:pPr/>
              <a:t>5</a:t>
            </a:fld>
            <a:endParaRPr lang="en-US" smtClean="0"/>
          </a:p>
        </p:txBody>
      </p:sp>
      <p:sp>
        <p:nvSpPr>
          <p:cNvPr id="65539" name="Rectangle 2"/>
          <p:cNvSpPr>
            <a:spLocks noGrp="1" noRot="1" noChangeAspect="1" noChangeArrowheads="1" noTextEdit="1"/>
          </p:cNvSpPr>
          <p:nvPr>
            <p:ph type="sldImg"/>
          </p:nvPr>
        </p:nvSpPr>
        <p:spPr>
          <a:xfrm>
            <a:off x="1258888" y="719138"/>
            <a:ext cx="4800600" cy="3600450"/>
          </a:xfrm>
          <a:ln/>
        </p:spPr>
      </p:sp>
      <p:sp>
        <p:nvSpPr>
          <p:cNvPr id="65540" name="Rectangle 3"/>
          <p:cNvSpPr>
            <a:spLocks noGrp="1" noChangeArrowheads="1"/>
          </p:cNvSpPr>
          <p:nvPr>
            <p:ph type="body" idx="1"/>
          </p:nvPr>
        </p:nvSpPr>
        <p:spPr>
          <a:xfrm>
            <a:off x="976313" y="4559300"/>
            <a:ext cx="5362575" cy="4322763"/>
          </a:xfrm>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25292DF-B932-4835-8F62-8FC7A595CCEA}" type="slidenum">
              <a:rPr lang="en-US" smtClean="0"/>
              <a:pPr/>
              <a:t>6</a:t>
            </a:fld>
            <a:endParaRPr lang="en-US" smtClean="0"/>
          </a:p>
        </p:txBody>
      </p:sp>
      <p:sp>
        <p:nvSpPr>
          <p:cNvPr id="66563" name="Rectangle 2"/>
          <p:cNvSpPr>
            <a:spLocks noGrp="1" noRot="1" noChangeAspect="1" noChangeArrowheads="1" noTextEdit="1"/>
          </p:cNvSpPr>
          <p:nvPr>
            <p:ph type="sldImg"/>
          </p:nvPr>
        </p:nvSpPr>
        <p:spPr>
          <a:xfrm>
            <a:off x="1258888" y="719138"/>
            <a:ext cx="4800600" cy="3600450"/>
          </a:xfrm>
          <a:ln/>
        </p:spPr>
      </p:sp>
      <p:sp>
        <p:nvSpPr>
          <p:cNvPr id="66564" name="Rectangle 3"/>
          <p:cNvSpPr>
            <a:spLocks noGrp="1" noChangeArrowheads="1"/>
          </p:cNvSpPr>
          <p:nvPr>
            <p:ph type="body" idx="1"/>
          </p:nvPr>
        </p:nvSpPr>
        <p:spPr>
          <a:xfrm>
            <a:off x="976313" y="4559300"/>
            <a:ext cx="5362575" cy="4322763"/>
          </a:xfrm>
          <a:noFill/>
          <a:ln/>
        </p:spPr>
        <p:txBody>
          <a:bodyPr/>
          <a:lstStyle/>
          <a:p>
            <a:pPr eaLnBrk="1" hangingPunct="1"/>
            <a:r>
              <a:rPr lang="en-US" smtClean="0"/>
              <a:t>This is the dictionary definition.</a:t>
            </a:r>
          </a:p>
          <a:p>
            <a:pPr eaLnBrk="1" hangingPunct="1"/>
            <a:endParaRPr lang="en-US" smtClean="0"/>
          </a:p>
          <a:p>
            <a:pPr>
              <a:buFontTx/>
              <a:buChar char="•"/>
            </a:pPr>
            <a:r>
              <a:rPr lang="en-US" smtClean="0"/>
              <a:t>Different people define "exercise" in different ways</a:t>
            </a:r>
            <a:endParaRPr lang="en-US" sz="1500" smtClean="0"/>
          </a:p>
          <a:p>
            <a:pPr lvl="1">
              <a:buFontTx/>
              <a:buChar char="•"/>
            </a:pPr>
            <a:r>
              <a:rPr lang="en-US" smtClean="0"/>
              <a:t>training and drills (i.e. a noun)</a:t>
            </a:r>
            <a:endParaRPr lang="en-US" sz="1500" smtClean="0"/>
          </a:p>
          <a:p>
            <a:pPr lvl="1">
              <a:buFontTx/>
              <a:buChar char="•"/>
            </a:pPr>
            <a:r>
              <a:rPr lang="en-US" smtClean="0"/>
              <a:t>a way to evaluate and confirm the soundness of policies and procedures, through in-depth discussion (i.e. a verb)</a:t>
            </a:r>
            <a:endParaRPr lang="en-US" sz="1500" smtClean="0"/>
          </a:p>
          <a:p>
            <a:pPr>
              <a:buFontTx/>
              <a:buChar char="•"/>
            </a:pPr>
            <a:r>
              <a:rPr lang="en-US" smtClean="0"/>
              <a:t>An exercise can be all of these-and more. </a:t>
            </a:r>
            <a:endParaRPr lang="en-US" sz="1500" smtClean="0"/>
          </a:p>
          <a:p>
            <a:pPr>
              <a:buFontTx/>
              <a:buChar char="•"/>
            </a:pPr>
            <a:r>
              <a:rPr lang="en-US" smtClean="0"/>
              <a:t>Take many forms depending on scope and objective of the exercise</a:t>
            </a:r>
            <a:endParaRPr lang="en-US" sz="1500" smtClean="0"/>
          </a:p>
          <a:p>
            <a:pPr>
              <a:buFontTx/>
              <a:buChar char="•"/>
            </a:pPr>
            <a:r>
              <a:rPr lang="en-US" smtClean="0"/>
              <a:t>Exercises range in cost, scope, complexity, purpose and approach</a:t>
            </a:r>
            <a:endParaRPr lang="en-US" sz="1500"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A9E3408-02A5-4F39-A8A8-2808A6576ECD}" type="slidenum">
              <a:rPr lang="en-US" smtClean="0"/>
              <a:pPr/>
              <a:t>7</a:t>
            </a:fld>
            <a:endParaRPr lang="en-US" smtClean="0"/>
          </a:p>
        </p:txBody>
      </p:sp>
      <p:sp>
        <p:nvSpPr>
          <p:cNvPr id="67587" name="Rectangle 2"/>
          <p:cNvSpPr>
            <a:spLocks noGrp="1" noRot="1" noChangeAspect="1" noChangeArrowheads="1" noTextEdit="1"/>
          </p:cNvSpPr>
          <p:nvPr>
            <p:ph type="sldImg"/>
          </p:nvPr>
        </p:nvSpPr>
        <p:spPr>
          <a:xfrm>
            <a:off x="1258888" y="719138"/>
            <a:ext cx="4800600" cy="3600450"/>
          </a:xfrm>
          <a:ln/>
        </p:spPr>
      </p:sp>
      <p:sp>
        <p:nvSpPr>
          <p:cNvPr id="67588" name="Rectangle 3"/>
          <p:cNvSpPr>
            <a:spLocks noGrp="1" noChangeArrowheads="1"/>
          </p:cNvSpPr>
          <p:nvPr>
            <p:ph type="body" idx="1"/>
          </p:nvPr>
        </p:nvSpPr>
        <p:spPr>
          <a:xfrm>
            <a:off x="976313" y="4559300"/>
            <a:ext cx="5362575" cy="4322763"/>
          </a:xfrm>
          <a:noFill/>
          <a:ln/>
        </p:spPr>
        <p:txBody>
          <a:bodyPr/>
          <a:lstStyle/>
          <a:p>
            <a:r>
              <a:rPr lang="en-US" b="1" smtClean="0"/>
              <a:t>Exercises provide a safe environment to:</a:t>
            </a:r>
            <a:endParaRPr lang="en-US" smtClean="0"/>
          </a:p>
          <a:p>
            <a:pPr>
              <a:buFontTx/>
              <a:buChar char="•"/>
            </a:pPr>
            <a:r>
              <a:rPr lang="en-US" smtClean="0"/>
              <a:t>Evaluate operations and plans</a:t>
            </a:r>
          </a:p>
          <a:p>
            <a:pPr>
              <a:buFontTx/>
              <a:buChar char="•"/>
            </a:pPr>
            <a:r>
              <a:rPr lang="en-US" smtClean="0"/>
              <a:t>Improve readiness</a:t>
            </a:r>
          </a:p>
          <a:p>
            <a:pPr>
              <a:buFontTx/>
              <a:buChar char="•"/>
            </a:pPr>
            <a:r>
              <a:rPr lang="en-US" smtClean="0"/>
              <a:t>Clarify roles and responsibilities</a:t>
            </a:r>
          </a:p>
          <a:p>
            <a:pPr>
              <a:buFontTx/>
              <a:buChar char="•"/>
            </a:pPr>
            <a:r>
              <a:rPr lang="en-US" smtClean="0"/>
              <a:t>Improve performance and coordination</a:t>
            </a:r>
          </a:p>
          <a:p>
            <a:pPr>
              <a:buFontTx/>
              <a:buChar char="•"/>
            </a:pPr>
            <a:r>
              <a:rPr lang="en-US" smtClean="0"/>
              <a:t>Uncover resource gaps</a:t>
            </a:r>
          </a:p>
          <a:p>
            <a:pPr>
              <a:buFontTx/>
              <a:buChar char="•"/>
            </a:pPr>
            <a:r>
              <a:rPr lang="en-US" smtClean="0"/>
              <a:t>Identify opportunities for improvement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15E77F3-2F5C-49EB-AA92-B0D7BAEA8F66}" type="slidenum">
              <a:rPr lang="en-US" smtClean="0"/>
              <a:pPr/>
              <a:t>8</a:t>
            </a:fld>
            <a:endParaRPr lang="en-US" smtClean="0"/>
          </a:p>
        </p:txBody>
      </p:sp>
      <p:sp>
        <p:nvSpPr>
          <p:cNvPr id="68611" name="Rectangle 2"/>
          <p:cNvSpPr>
            <a:spLocks noGrp="1" noRot="1" noChangeAspect="1" noChangeArrowheads="1" noTextEdit="1"/>
          </p:cNvSpPr>
          <p:nvPr>
            <p:ph type="sldImg"/>
          </p:nvPr>
        </p:nvSpPr>
        <p:spPr>
          <a:xfrm>
            <a:off x="1258888" y="719138"/>
            <a:ext cx="4800600" cy="3600450"/>
          </a:xfrm>
          <a:ln/>
        </p:spPr>
      </p:sp>
      <p:sp>
        <p:nvSpPr>
          <p:cNvPr id="68612" name="Rectangle 3"/>
          <p:cNvSpPr>
            <a:spLocks noGrp="1" noChangeArrowheads="1"/>
          </p:cNvSpPr>
          <p:nvPr>
            <p:ph type="body" idx="1"/>
          </p:nvPr>
        </p:nvSpPr>
        <p:spPr>
          <a:xfrm>
            <a:off x="976313" y="4559300"/>
            <a:ext cx="5362575" cy="4322763"/>
          </a:xfrm>
          <a:noFill/>
          <a:ln/>
        </p:spPr>
        <p:txBody>
          <a:bodyPr/>
          <a:lstStyle/>
          <a:p>
            <a:r>
              <a:rPr lang="en-US" smtClean="0"/>
              <a:t>Discussion-Based Exercises center on participant discussion</a:t>
            </a:r>
          </a:p>
          <a:p>
            <a:pPr>
              <a:buFontTx/>
              <a:buChar char="•"/>
            </a:pPr>
            <a:r>
              <a:rPr lang="en-US" smtClean="0"/>
              <a:t>Provide a forum for discussing or developing plans, agreements, training, and procedures</a:t>
            </a:r>
          </a:p>
          <a:p>
            <a:pPr>
              <a:buFontTx/>
              <a:buChar char="•"/>
            </a:pPr>
            <a:r>
              <a:rPr lang="en-US" smtClean="0"/>
              <a:t>Less complicated and costly than operations-based exercises</a:t>
            </a:r>
          </a:p>
          <a:p>
            <a:pPr>
              <a:buFontTx/>
              <a:buChar char="•"/>
            </a:pPr>
            <a:r>
              <a:rPr lang="en-US" smtClean="0"/>
              <a:t>Focus on strategic, policy-oriented issues</a:t>
            </a:r>
          </a:p>
          <a:p>
            <a:pPr>
              <a:buFontTx/>
              <a:buChar char="•"/>
            </a:pPr>
            <a:r>
              <a:rPr lang="en-US" smtClean="0"/>
              <a:t>Include seminars, workshops, </a:t>
            </a:r>
            <a:r>
              <a:rPr lang="en-US" u="sng" smtClean="0"/>
              <a:t>tabletops</a:t>
            </a:r>
            <a:r>
              <a:rPr lang="en-US" smtClean="0"/>
              <a:t> and games</a:t>
            </a:r>
          </a:p>
          <a:p>
            <a:pPr>
              <a:buFontTx/>
              <a:buChar char="•"/>
            </a:pPr>
            <a:r>
              <a:rPr lang="en-US" smtClean="0"/>
              <a:t>Do not involve deployment of resources</a:t>
            </a:r>
          </a:p>
          <a:p>
            <a:pPr>
              <a:buFontTx/>
              <a:buChar char="•"/>
            </a:pPr>
            <a:r>
              <a:rPr lang="en-US" smtClean="0"/>
              <a:t>Are led by a facilitator who helps keep participants on track and ensures that exercise objectives are met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2440C36-3783-4E71-94EF-930BCE128241}" type="slidenum">
              <a:rPr lang="en-US" smtClean="0"/>
              <a:pPr/>
              <a:t>9</a:t>
            </a:fld>
            <a:endParaRPr lang="en-US" smtClean="0"/>
          </a:p>
        </p:txBody>
      </p:sp>
      <p:sp>
        <p:nvSpPr>
          <p:cNvPr id="69635" name="Rectangle 2"/>
          <p:cNvSpPr>
            <a:spLocks noGrp="1" noRot="1" noChangeAspect="1" noChangeArrowheads="1" noTextEdit="1"/>
          </p:cNvSpPr>
          <p:nvPr>
            <p:ph type="sldImg"/>
          </p:nvPr>
        </p:nvSpPr>
        <p:spPr>
          <a:xfrm>
            <a:off x="1258888" y="719138"/>
            <a:ext cx="4800600" cy="3600450"/>
          </a:xfrm>
          <a:ln/>
        </p:spPr>
      </p:sp>
      <p:sp>
        <p:nvSpPr>
          <p:cNvPr id="69636" name="Rectangle 3"/>
          <p:cNvSpPr>
            <a:spLocks noGrp="1" noChangeArrowheads="1"/>
          </p:cNvSpPr>
          <p:nvPr>
            <p:ph type="body" idx="1"/>
          </p:nvPr>
        </p:nvSpPr>
        <p:spPr>
          <a:xfrm>
            <a:off x="976313" y="4559300"/>
            <a:ext cx="5362575" cy="4322763"/>
          </a:xfrm>
          <a:noFill/>
          <a:ln/>
        </p:spPr>
        <p:txBody>
          <a:bodyPr/>
          <a:lstStyle/>
          <a:p>
            <a:pPr eaLnBrk="1" hangingPunct="1"/>
            <a:r>
              <a:rPr lang="en-US" smtClean="0"/>
              <a:t>Additional Information for the user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F991E5D-E8E0-41C2-9220-F5B0A40FCA9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551B8DA-FF83-41E9-9DD0-FA049E5D846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26816C2-10D5-4A20-9EC3-B92A3A07750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E2BEC9A-9B4F-4BE6-AB1A-F6AFD9710C3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1423005-0218-4325-83E2-1F90538FC73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571A704-73B5-4768-B86B-57D92CE4914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1430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ADC67FE-CA2F-48D4-945E-7C8B9848D57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544E5C31-0F33-442F-874A-2BCCDA7B5D8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86595251-6D16-4BFF-A44D-3AF84FE883C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31C69401-CA6A-4C99-BF6F-88A151BFA6C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810D30E-C0BB-4429-AE6F-6FA33D9A258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4E2B42F-B42C-448C-9B5E-998BD3EB78B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20E6AE-A4F5-435E-B7FA-2F6A26025A9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E4D633B-2711-49D8-B025-F0F6724C6D1F}"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0" y="1143000"/>
            <a:ext cx="3848100" cy="4876800"/>
          </a:xfrm>
        </p:spPr>
        <p:txBody>
          <a:bodyPr/>
          <a:lstStyle/>
          <a:p>
            <a:pPr lvl="0"/>
            <a:r>
              <a:rPr lang="en-US" noProof="0" smtClean="0"/>
              <a:t>Click icon to add clip art</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9203413-DBEE-46CE-80B5-D360B44E6966}" type="slidenum">
              <a:rPr lang="en-US"/>
              <a:pPr>
                <a:defRPr/>
              </a:pPr>
              <a:t>‹#›</a:t>
            </a:fld>
            <a:endParaRPr lang="en-US"/>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7A74642-087E-4410-B08D-AD2A2FE2A02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784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657600"/>
            <a:ext cx="784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CD5A6EF-907C-4ADD-B6F8-5101FB4CEEAD}" type="slidenum">
              <a:rPr lang="en-US"/>
              <a:pPr>
                <a:defRPr/>
              </a:pPr>
              <a:t>‹#›</a:t>
            </a:fld>
            <a:endParaRPr lang="en-US"/>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6F71EF0-B5ED-4C75-AFA3-4F060D10ACD9}" type="slidenum">
              <a:rPr lang="en-US"/>
              <a:pPr>
                <a:defRPr/>
              </a:pPr>
              <a:t>‹#›</a:t>
            </a:fld>
            <a:endParaRPr lang="en-US"/>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FAADD9A-433F-4776-9D7F-A64AAFE41289}" type="datetime1">
              <a:rPr lang="en-US"/>
              <a:pPr>
                <a:defRPr/>
              </a:pPr>
              <a:t>5/26/2011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AB41195-288D-41A3-8190-2F75B23A69D8}"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DB6B4104-589A-40BA-858F-692D41361439}" type="datetime1">
              <a:rPr lang="en-US"/>
              <a:pPr>
                <a:defRPr/>
              </a:pPr>
              <a:t>5/26/2011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8174BF9C-0473-442F-A70C-7D300F57C2B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1671C2B-5F2C-4A64-ADFB-02812C260FF5}"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B37040F4-2A97-49CA-8B8A-70B3EF685124}" type="datetime1">
              <a:rPr lang="en-US"/>
              <a:pPr>
                <a:defRPr/>
              </a:pPr>
              <a:t>5/26/2011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2EC6786-B06D-4450-A997-D88B75BFD2CA}"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375F0CAB-4DF5-471A-9A70-A3C89C2C0DF9}" type="datetime1">
              <a:rPr lang="en-US"/>
              <a:pPr>
                <a:defRPr/>
              </a:pPr>
              <a:t>5/26/2011</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AC9F032-6A07-4F29-B874-93C595222F78}"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fld id="{AE1A8565-7F87-4DDF-A6FA-FEDCDDBF6A03}" type="datetime1">
              <a:rPr lang="en-US"/>
              <a:pPr>
                <a:defRPr/>
              </a:pPr>
              <a:t>5/26/2011</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C986B05-6B4F-4726-945C-7981C0CA4548}"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fld id="{6778B2D0-8497-4DC3-83A8-A78C4D4A12C4}" type="datetime1">
              <a:rPr lang="en-US"/>
              <a:pPr>
                <a:defRPr/>
              </a:pPr>
              <a:t>5/26/2011</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61C1843-4D3A-4357-96E0-2196A6082F5C}"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fld id="{9D75DAF3-F32E-408C-8E3A-1B3257C90578}" type="datetime1">
              <a:rPr lang="en-US"/>
              <a:pPr>
                <a:defRPr/>
              </a:pPr>
              <a:t>5/26/2011</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8F5D909-CF02-46EA-BC85-EBDF064D08B9}"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3661B7AD-85D9-4B66-8206-6DD6AE15B313}" type="datetime1">
              <a:rPr lang="en-US"/>
              <a:pPr>
                <a:defRPr/>
              </a:pPr>
              <a:t>5/26/2011</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4182E4A8-C830-4747-B18F-C6E7CE1D5BBD}"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4F53CC7E-01B3-42CC-9D0A-A4FC25E82EE7}" type="datetime1">
              <a:rPr lang="en-US"/>
              <a:pPr>
                <a:defRPr/>
              </a:pPr>
              <a:t>5/26/2011</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19616C5-ABD0-4115-9DF8-E95BE2511AA9}"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AB893AC-2B63-49AC-A98A-68D3393EAE7C}" type="datetime1">
              <a:rPr lang="en-US"/>
              <a:pPr>
                <a:defRPr/>
              </a:pPr>
              <a:t>5/26/2011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45513D9-74FC-4A45-A4CC-6C760819221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28600"/>
            <a:ext cx="17907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228600"/>
            <a:ext cx="52197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3853B42-7591-4E6D-93AB-67E203E6EA1E}" type="datetime1">
              <a:rPr lang="en-US"/>
              <a:pPr>
                <a:defRPr/>
              </a:pPr>
              <a:t>5/26/2011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5F5E87F-5E88-43FF-AB9F-3AC9405ABE0F}"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9E2BEC9A-9B4F-4BE6-AB1A-F6AFD9710C3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A42363D-0772-4C8A-8915-5C551DC06A2F}"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1423005-0218-4325-83E2-1F90538FC733}"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571A704-73B5-4768-B86B-57D92CE49145}"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1430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ADC67FE-CA2F-48D4-945E-7C8B9848D57B}"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544E5C31-0F33-442F-874A-2BCCDA7B5D87}"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86595251-6D16-4BFF-A44D-3AF84FE883CE}"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31C69401-CA6A-4C99-BF6F-88A151BFA6CE}"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810D30E-C0BB-4429-AE6F-6FA33D9A258E}"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4E2B42F-B42C-448C-9B5E-998BD3EB78BA}"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720E6AE-A4F5-435E-B7FA-2F6A26025A92}"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E4D633B-2711-49D8-B025-F0F6724C6D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2AB1BA7C-BB88-4D02-BF2C-F3351DBE6450}"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0" y="1143000"/>
            <a:ext cx="3848100" cy="4876800"/>
          </a:xfrm>
        </p:spPr>
        <p:txBody>
          <a:bodyPr/>
          <a:lstStyle/>
          <a:p>
            <a:pPr lvl="0"/>
            <a:r>
              <a:rPr lang="en-US" noProof="0" smtClean="0"/>
              <a:t>Click icon to add clip art</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9203413-DBEE-46CE-80B5-D360B44E6966}" type="slidenum">
              <a:rPr lang="en-US"/>
              <a:pPr>
                <a:defRPr/>
              </a:pPr>
              <a:t>‹#›</a:t>
            </a:fld>
            <a:endParaRPr lang="en-US"/>
          </a:p>
        </p:txBody>
      </p:sp>
    </p:spTree>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7A74642-087E-4410-B08D-AD2A2FE2A027}"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784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657600"/>
            <a:ext cx="784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CD5A6EF-907C-4ADD-B6F8-5101FB4CEEAD}" type="slidenum">
              <a:rPr lang="en-US"/>
              <a:pPr>
                <a:defRPr/>
              </a:pPr>
              <a:t>‹#›</a:t>
            </a:fld>
            <a:endParaRPr lang="en-US"/>
          </a:p>
        </p:txBody>
      </p:sp>
    </p:spTree>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6F71EF0-B5ED-4C75-AFA3-4F060D10ACD9}" type="slidenum">
              <a:rPr lang="en-US"/>
              <a:pPr>
                <a:defRPr/>
              </a:pPr>
              <a:t>‹#›</a:t>
            </a:fld>
            <a:endParaRPr lang="en-US"/>
          </a:p>
        </p:txBody>
      </p:sp>
    </p:spTree>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063676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285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704041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3623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0745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02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1BF498C-74CF-4091-8197-48659F53F10F}"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860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404146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982316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307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25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B10AA8C-D6A2-4E4F-A9FC-4E00DF4BFD3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EA7C48C-8ECD-4BA9-BB27-0B6EAA3F72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28CBC8D-51E7-4345-988B-FC723FEA20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png"/><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4.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228600"/>
            <a:ext cx="6934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914400" y="11430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		</a:t>
            </a:r>
          </a:p>
          <a:p>
            <a:pPr lvl="4"/>
            <a:r>
              <a:rPr lang="en-US" smtClean="0"/>
              <a:t>Fifth level</a:t>
            </a:r>
          </a:p>
        </p:txBody>
      </p:sp>
      <p:sp>
        <p:nvSpPr>
          <p:cNvPr id="332804" name="Rectangle 4"/>
          <p:cNvSpPr>
            <a:spLocks noChangeArrowheads="1"/>
          </p:cNvSpPr>
          <p:nvPr/>
        </p:nvSpPr>
        <p:spPr bwMode="auto">
          <a:xfrm rot="5400000">
            <a:off x="4914900" y="-3009900"/>
            <a:ext cx="76200" cy="7772400"/>
          </a:xfrm>
          <a:prstGeom prst="rect">
            <a:avLst/>
          </a:prstGeom>
          <a:gradFill rotWithShape="1">
            <a:gsLst>
              <a:gs pos="0">
                <a:srgbClr val="2350A9"/>
              </a:gs>
              <a:gs pos="100000">
                <a:srgbClr val="2350A9">
                  <a:gamma/>
                  <a:tint val="0"/>
                  <a:invGamma/>
                </a:srgbClr>
              </a:gs>
            </a:gsLst>
            <a:lin ang="5400000" scaled="1"/>
          </a:gradFill>
          <a:ln w="9525">
            <a:noFill/>
            <a:miter lim="800000"/>
            <a:headEnd/>
            <a:tailEnd/>
          </a:ln>
          <a:effectLst/>
        </p:spPr>
        <p:txBody>
          <a:bodyPr wrap="none" anchor="ctr"/>
          <a:lstStyle/>
          <a:p>
            <a:pPr>
              <a:defRPr/>
            </a:pPr>
            <a:endParaRPr lang="en-US">
              <a:latin typeface="Times" pitchFamily="18" charset="0"/>
            </a:endParaRPr>
          </a:p>
        </p:txBody>
      </p:sp>
      <p:sp>
        <p:nvSpPr>
          <p:cNvPr id="332805" name="Rectangle 5"/>
          <p:cNvSpPr>
            <a:spLocks noChangeArrowheads="1"/>
          </p:cNvSpPr>
          <p:nvPr/>
        </p:nvSpPr>
        <p:spPr bwMode="auto">
          <a:xfrm>
            <a:off x="228600" y="1143000"/>
            <a:ext cx="574675" cy="5562600"/>
          </a:xfrm>
          <a:prstGeom prst="rect">
            <a:avLst/>
          </a:prstGeom>
          <a:gradFill rotWithShape="1">
            <a:gsLst>
              <a:gs pos="0">
                <a:srgbClr val="2350A9"/>
              </a:gs>
              <a:gs pos="100000">
                <a:srgbClr val="2350A9">
                  <a:gamma/>
                  <a:tint val="0"/>
                  <a:invGamma/>
                </a:srgbClr>
              </a:gs>
            </a:gsLst>
            <a:lin ang="0" scaled="1"/>
          </a:gradFill>
          <a:ln w="9525">
            <a:noFill/>
            <a:miter lim="800000"/>
            <a:headEnd/>
            <a:tailEnd/>
          </a:ln>
          <a:effectLst/>
        </p:spPr>
        <p:txBody>
          <a:bodyPr wrap="none" anchor="ctr"/>
          <a:lstStyle/>
          <a:p>
            <a:pPr>
              <a:defRPr/>
            </a:pPr>
            <a:endParaRPr lang="en-US">
              <a:latin typeface="Times" pitchFamily="18" charset="0"/>
            </a:endParaRPr>
          </a:p>
        </p:txBody>
      </p:sp>
      <p:sp>
        <p:nvSpPr>
          <p:cNvPr id="332806" name="Oval 6"/>
          <p:cNvSpPr>
            <a:spLocks noChangeArrowheads="1"/>
          </p:cNvSpPr>
          <p:nvPr/>
        </p:nvSpPr>
        <p:spPr bwMode="auto">
          <a:xfrm>
            <a:off x="131763" y="158750"/>
            <a:ext cx="844550" cy="892175"/>
          </a:xfrm>
          <a:prstGeom prst="ellipse">
            <a:avLst/>
          </a:prstGeom>
          <a:solidFill>
            <a:schemeClr val="bg1"/>
          </a:solidFill>
          <a:ln w="9525">
            <a:noFill/>
            <a:round/>
            <a:headEnd/>
            <a:tailEnd/>
          </a:ln>
          <a:effectLst/>
        </p:spPr>
        <p:txBody>
          <a:bodyPr wrap="none" anchor="ctr"/>
          <a:lstStyle/>
          <a:p>
            <a:pPr>
              <a:defRPr/>
            </a:pPr>
            <a:endParaRPr lang="en-US">
              <a:latin typeface="Times" pitchFamily="18" charset="0"/>
            </a:endParaRPr>
          </a:p>
        </p:txBody>
      </p:sp>
      <p:sp>
        <p:nvSpPr>
          <p:cNvPr id="332807" name="Rectangle 7"/>
          <p:cNvSpPr>
            <a:spLocks noGrp="1" noChangeArrowheads="1"/>
          </p:cNvSpPr>
          <p:nvPr>
            <p:ph type="dt" sz="half" idx="2"/>
          </p:nvPr>
        </p:nvSpPr>
        <p:spPr bwMode="auto">
          <a:xfrm>
            <a:off x="1447800" y="6400800"/>
            <a:ext cx="1143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154DA7"/>
                </a:solidFill>
                <a:latin typeface="Arial" charset="0"/>
              </a:defRPr>
            </a:lvl1pPr>
          </a:lstStyle>
          <a:p>
            <a:pPr>
              <a:defRPr/>
            </a:pPr>
            <a:endParaRPr lang="en-US"/>
          </a:p>
        </p:txBody>
      </p:sp>
      <p:sp>
        <p:nvSpPr>
          <p:cNvPr id="332808" name="Rectangle 8"/>
          <p:cNvSpPr>
            <a:spLocks noGrp="1" noChangeArrowheads="1"/>
          </p:cNvSpPr>
          <p:nvPr>
            <p:ph type="ftr" sz="quarter" idx="3"/>
          </p:nvPr>
        </p:nvSpPr>
        <p:spPr bwMode="auto">
          <a:xfrm>
            <a:off x="2971800" y="6400800"/>
            <a:ext cx="472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200">
                <a:solidFill>
                  <a:srgbClr val="154DA7"/>
                </a:solidFill>
                <a:latin typeface="Arial" charset="0"/>
              </a:defRPr>
            </a:lvl1pPr>
          </a:lstStyle>
          <a:p>
            <a:pPr>
              <a:defRPr/>
            </a:pPr>
            <a:endParaRPr lang="en-US"/>
          </a:p>
        </p:txBody>
      </p:sp>
      <p:sp>
        <p:nvSpPr>
          <p:cNvPr id="332809" name="Rectangle 9"/>
          <p:cNvSpPr>
            <a:spLocks noGrp="1" noChangeArrowheads="1"/>
          </p:cNvSpPr>
          <p:nvPr>
            <p:ph type="sldNum" sz="quarter" idx="4"/>
          </p:nvPr>
        </p:nvSpPr>
        <p:spPr bwMode="auto">
          <a:xfrm>
            <a:off x="7924800" y="6400800"/>
            <a:ext cx="91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154DA7"/>
                </a:solidFill>
                <a:latin typeface="+mn-lt"/>
                <a:cs typeface="+mn-cs"/>
              </a:defRPr>
            </a:lvl1pPr>
          </a:lstStyle>
          <a:p>
            <a:pPr>
              <a:defRPr/>
            </a:pPr>
            <a:fld id="{69A6B150-80F3-41AF-AD84-E437636C6499}" type="slidenum">
              <a:rPr lang="en-US"/>
              <a:pPr>
                <a:defRPr/>
              </a:pPr>
              <a:t>‹#›</a:t>
            </a:fld>
            <a:endParaRPr lang="en-US"/>
          </a:p>
        </p:txBody>
      </p:sp>
      <p:pic>
        <p:nvPicPr>
          <p:cNvPr id="2058" name="Picture 10" descr="epa_logo_vert_small"/>
          <p:cNvPicPr>
            <a:picLocks noChangeAspect="1" noChangeArrowheads="1"/>
          </p:cNvPicPr>
          <p:nvPr/>
        </p:nvPicPr>
        <p:blipFill>
          <a:blip r:embed="rId17" cstate="print"/>
          <a:srcRect/>
          <a:stretch>
            <a:fillRect/>
          </a:stretch>
        </p:blipFill>
        <p:spPr bwMode="auto">
          <a:xfrm>
            <a:off x="228600" y="347663"/>
            <a:ext cx="1828800" cy="719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 id="2147484134" r:id="rId13"/>
    <p:sldLayoutId id="2147484135" r:id="rId14"/>
    <p:sldLayoutId id="2147484136" r:id="rId15"/>
  </p:sldLayoutIdLst>
  <p:hf hdr="0" ftr="0" dt="0"/>
  <p:txStyles>
    <p:titleStyle>
      <a:lvl1pPr algn="ctr" rtl="0" eaLnBrk="0" fontAlgn="base" hangingPunct="0">
        <a:spcBef>
          <a:spcPct val="0"/>
        </a:spcBef>
        <a:spcAft>
          <a:spcPct val="0"/>
        </a:spcAft>
        <a:defRPr sz="3200" b="1">
          <a:solidFill>
            <a:srgbClr val="154DA7"/>
          </a:solidFill>
          <a:latin typeface="+mj-lt"/>
          <a:ea typeface="+mj-ea"/>
          <a:cs typeface="+mj-cs"/>
        </a:defRPr>
      </a:lvl1pPr>
      <a:lvl2pPr algn="ctr" rtl="0" eaLnBrk="0" fontAlgn="base" hangingPunct="0">
        <a:spcBef>
          <a:spcPct val="0"/>
        </a:spcBef>
        <a:spcAft>
          <a:spcPct val="0"/>
        </a:spcAft>
        <a:defRPr sz="3200" b="1">
          <a:solidFill>
            <a:srgbClr val="154DA7"/>
          </a:solidFill>
          <a:latin typeface="Arial" charset="0"/>
          <a:cs typeface="Arial" charset="0"/>
        </a:defRPr>
      </a:lvl2pPr>
      <a:lvl3pPr algn="ctr" rtl="0" eaLnBrk="0" fontAlgn="base" hangingPunct="0">
        <a:spcBef>
          <a:spcPct val="0"/>
        </a:spcBef>
        <a:spcAft>
          <a:spcPct val="0"/>
        </a:spcAft>
        <a:defRPr sz="3200" b="1">
          <a:solidFill>
            <a:srgbClr val="154DA7"/>
          </a:solidFill>
          <a:latin typeface="Arial" charset="0"/>
          <a:cs typeface="Arial" charset="0"/>
        </a:defRPr>
      </a:lvl3pPr>
      <a:lvl4pPr algn="ctr" rtl="0" eaLnBrk="0" fontAlgn="base" hangingPunct="0">
        <a:spcBef>
          <a:spcPct val="0"/>
        </a:spcBef>
        <a:spcAft>
          <a:spcPct val="0"/>
        </a:spcAft>
        <a:defRPr sz="3200" b="1">
          <a:solidFill>
            <a:srgbClr val="154DA7"/>
          </a:solidFill>
          <a:latin typeface="Arial" charset="0"/>
          <a:cs typeface="Arial" charset="0"/>
        </a:defRPr>
      </a:lvl4pPr>
      <a:lvl5pPr algn="ctr" rtl="0" eaLnBrk="0" fontAlgn="base" hangingPunct="0">
        <a:spcBef>
          <a:spcPct val="0"/>
        </a:spcBef>
        <a:spcAft>
          <a:spcPct val="0"/>
        </a:spcAft>
        <a:defRPr sz="3200" b="1">
          <a:solidFill>
            <a:srgbClr val="154DA7"/>
          </a:solidFill>
          <a:latin typeface="Arial" charset="0"/>
          <a:cs typeface="Arial" charset="0"/>
        </a:defRPr>
      </a:lvl5pPr>
      <a:lvl6pPr marL="457200" algn="ctr" rtl="0" eaLnBrk="1" fontAlgn="base" hangingPunct="1">
        <a:spcBef>
          <a:spcPct val="0"/>
        </a:spcBef>
        <a:spcAft>
          <a:spcPct val="0"/>
        </a:spcAft>
        <a:defRPr sz="3200" b="1">
          <a:solidFill>
            <a:srgbClr val="154DA7"/>
          </a:solidFill>
          <a:latin typeface="Arial" charset="0"/>
          <a:cs typeface="Arial" charset="0"/>
        </a:defRPr>
      </a:lvl6pPr>
      <a:lvl7pPr marL="914400" algn="ctr" rtl="0" eaLnBrk="1" fontAlgn="base" hangingPunct="1">
        <a:spcBef>
          <a:spcPct val="0"/>
        </a:spcBef>
        <a:spcAft>
          <a:spcPct val="0"/>
        </a:spcAft>
        <a:defRPr sz="3200" b="1">
          <a:solidFill>
            <a:srgbClr val="154DA7"/>
          </a:solidFill>
          <a:latin typeface="Arial" charset="0"/>
          <a:cs typeface="Arial" charset="0"/>
        </a:defRPr>
      </a:lvl7pPr>
      <a:lvl8pPr marL="1371600" algn="ctr" rtl="0" eaLnBrk="1" fontAlgn="base" hangingPunct="1">
        <a:spcBef>
          <a:spcPct val="0"/>
        </a:spcBef>
        <a:spcAft>
          <a:spcPct val="0"/>
        </a:spcAft>
        <a:defRPr sz="3200" b="1">
          <a:solidFill>
            <a:srgbClr val="154DA7"/>
          </a:solidFill>
          <a:latin typeface="Arial" charset="0"/>
          <a:cs typeface="Arial" charset="0"/>
        </a:defRPr>
      </a:lvl8pPr>
      <a:lvl9pPr marL="1828800" algn="ctr" rtl="0" eaLnBrk="1" fontAlgn="base" hangingPunct="1">
        <a:spcBef>
          <a:spcPct val="0"/>
        </a:spcBef>
        <a:spcAft>
          <a:spcPct val="0"/>
        </a:spcAft>
        <a:defRPr sz="3200" b="1">
          <a:solidFill>
            <a:srgbClr val="154DA7"/>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rgbClr val="154DA7"/>
          </a:solidFill>
          <a:latin typeface="+mn-lt"/>
          <a:ea typeface="+mn-ea"/>
          <a:cs typeface="+mn-cs"/>
        </a:defRPr>
      </a:lvl1pPr>
      <a:lvl2pPr marL="742950" indent="-285750" algn="l" rtl="0" eaLnBrk="0" fontAlgn="base" hangingPunct="0">
        <a:spcBef>
          <a:spcPct val="20000"/>
        </a:spcBef>
        <a:spcAft>
          <a:spcPct val="0"/>
        </a:spcAft>
        <a:buChar char="–"/>
        <a:defRPr sz="2000">
          <a:solidFill>
            <a:srgbClr val="154DA7"/>
          </a:solidFill>
          <a:latin typeface="+mn-lt"/>
          <a:cs typeface="+mn-cs"/>
        </a:defRPr>
      </a:lvl2pPr>
      <a:lvl3pPr marL="1143000" indent="-228600" algn="l" rtl="0" eaLnBrk="0" fontAlgn="base" hangingPunct="0">
        <a:spcBef>
          <a:spcPct val="20000"/>
        </a:spcBef>
        <a:spcAft>
          <a:spcPct val="0"/>
        </a:spcAft>
        <a:buFont typeface="Tahoma" pitchFamily="34" charset="0"/>
        <a:buChar char="&gt;"/>
        <a:defRPr sz="2000">
          <a:solidFill>
            <a:srgbClr val="154DA7"/>
          </a:solidFill>
          <a:latin typeface="+mn-lt"/>
          <a:cs typeface="+mn-cs"/>
        </a:defRPr>
      </a:lvl3pPr>
      <a:lvl4pPr marL="1600200" indent="-228600" algn="l" rtl="0" eaLnBrk="0" fontAlgn="base" hangingPunct="0">
        <a:spcBef>
          <a:spcPct val="20000"/>
        </a:spcBef>
        <a:spcAft>
          <a:spcPct val="0"/>
        </a:spcAft>
        <a:buChar char="»"/>
        <a:defRPr sz="2000">
          <a:solidFill>
            <a:srgbClr val="154DA7"/>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154DA7"/>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154DA7"/>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154DA7"/>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154DA7"/>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154DA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13205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3075" name="Picture 3" descr="Water Faucet.jpg"/>
          <p:cNvPicPr>
            <a:picLocks noChangeAspect="1"/>
          </p:cNvPicPr>
          <p:nvPr/>
        </p:nvPicPr>
        <p:blipFill>
          <a:blip r:embed="rId13" cstate="print">
            <a:lum bright="-32000" contrast="32000"/>
          </a:blip>
          <a:srcRect l="65833" r="5000"/>
          <a:stretch>
            <a:fillRect/>
          </a:stretch>
        </p:blipFill>
        <p:spPr bwMode="auto">
          <a:xfrm>
            <a:off x="0" y="0"/>
            <a:ext cx="1752600" cy="6858000"/>
          </a:xfrm>
          <a:prstGeom prst="rect">
            <a:avLst/>
          </a:prstGeom>
          <a:noFill/>
          <a:ln w="9525">
            <a:noFill/>
            <a:miter lim="800000"/>
            <a:headEnd/>
            <a:tailEnd/>
          </a:ln>
        </p:spPr>
      </p:pic>
      <p:sp>
        <p:nvSpPr>
          <p:cNvPr id="3076" name="Title Placeholder 1"/>
          <p:cNvSpPr>
            <a:spLocks noGrp="1"/>
          </p:cNvSpPr>
          <p:nvPr>
            <p:ph type="title"/>
          </p:nvPr>
        </p:nvSpPr>
        <p:spPr bwMode="auto">
          <a:xfrm>
            <a:off x="1752600" y="228600"/>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7" name="Text Placeholder 2"/>
          <p:cNvSpPr>
            <a:spLocks noGrp="1"/>
          </p:cNvSpPr>
          <p:nvPr>
            <p:ph type="body" idx="1"/>
          </p:nvPr>
        </p:nvSpPr>
        <p:spPr bwMode="auto">
          <a:xfrm>
            <a:off x="1752600" y="1600200"/>
            <a:ext cx="716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latin typeface="+mn-lt"/>
              </a:defRPr>
            </a:lvl1pPr>
          </a:lstStyle>
          <a:p>
            <a:pPr>
              <a:defRPr/>
            </a:pPr>
            <a:fld id="{9E6234FF-B3CF-4E98-BC79-979E1C630F3A}" type="datetime1">
              <a:rPr lang="en-US"/>
              <a:pPr>
                <a:defRPr/>
              </a:pPr>
              <a:t>5/26/2011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effectLst>
                  <a:outerShdw blurRad="38100" dist="38100" dir="2700000" algn="tl">
                    <a:srgbClr val="000000">
                      <a:alpha val="43137"/>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effectLst>
                  <a:outerShdw blurRad="38100" dist="38100" dir="2700000" algn="tl">
                    <a:srgbClr val="000000">
                      <a:alpha val="43137"/>
                    </a:srgbClr>
                  </a:outerShdw>
                </a:effectLst>
                <a:latin typeface="+mn-lt"/>
              </a:defRPr>
            </a:lvl1pPr>
          </a:lstStyle>
          <a:p>
            <a:pPr>
              <a:defRPr/>
            </a:pPr>
            <a:fld id="{C282D18A-B044-4FFA-A991-38BC528DC65E}" type="slidenum">
              <a:rPr lang="en-US"/>
              <a:pPr>
                <a:defRPr/>
              </a:pPr>
              <a:t>‹#›</a:t>
            </a:fld>
            <a:endParaRPr lang="en-US" dirty="0"/>
          </a:p>
        </p:txBody>
      </p:sp>
      <p:pic>
        <p:nvPicPr>
          <p:cNvPr id="3081" name="Picture 47" descr="epa_logo_vert white.emf"/>
          <p:cNvPicPr>
            <a:picLocks noChangeAspect="1"/>
          </p:cNvPicPr>
          <p:nvPr/>
        </p:nvPicPr>
        <p:blipFill>
          <a:blip r:embed="rId14" cstate="print"/>
          <a:srcRect/>
          <a:stretch>
            <a:fillRect/>
          </a:stretch>
        </p:blipFill>
        <p:spPr bwMode="auto">
          <a:xfrm>
            <a:off x="0" y="76200"/>
            <a:ext cx="1752600" cy="703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bg1"/>
          </a:solidFill>
          <a:latin typeface="Arial" charset="0"/>
          <a:cs typeface="Arial" charset="0"/>
        </a:defRPr>
      </a:lvl6pPr>
      <a:lvl7pPr marL="914400" algn="ctr" rtl="0" eaLnBrk="1" fontAlgn="base" hangingPunct="1">
        <a:spcBef>
          <a:spcPct val="0"/>
        </a:spcBef>
        <a:spcAft>
          <a:spcPct val="0"/>
        </a:spcAft>
        <a:defRPr sz="4400">
          <a:solidFill>
            <a:schemeClr val="bg1"/>
          </a:solidFill>
          <a:latin typeface="Arial" charset="0"/>
          <a:cs typeface="Arial" charset="0"/>
        </a:defRPr>
      </a:lvl7pPr>
      <a:lvl8pPr marL="1371600" algn="ctr" rtl="0" eaLnBrk="1" fontAlgn="base" hangingPunct="1">
        <a:spcBef>
          <a:spcPct val="0"/>
        </a:spcBef>
        <a:spcAft>
          <a:spcPct val="0"/>
        </a:spcAft>
        <a:defRPr sz="4400">
          <a:solidFill>
            <a:schemeClr val="bg1"/>
          </a:solidFill>
          <a:latin typeface="Arial" charset="0"/>
          <a:cs typeface="Arial" charset="0"/>
        </a:defRPr>
      </a:lvl8pPr>
      <a:lvl9pPr marL="1828800" algn="ctr" rtl="0" eaLnBrk="1" fontAlgn="base" hangingPunct="1">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chemeClr val="bg1"/>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chemeClr val="bg1"/>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chemeClr val="bg1"/>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228600"/>
            <a:ext cx="6934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914400" y="11430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		</a:t>
            </a:r>
          </a:p>
          <a:p>
            <a:pPr lvl="4"/>
            <a:r>
              <a:rPr lang="en-US" smtClean="0"/>
              <a:t>Fifth level</a:t>
            </a:r>
          </a:p>
        </p:txBody>
      </p:sp>
      <p:sp>
        <p:nvSpPr>
          <p:cNvPr id="332804" name="Rectangle 4"/>
          <p:cNvSpPr>
            <a:spLocks noChangeArrowheads="1"/>
          </p:cNvSpPr>
          <p:nvPr/>
        </p:nvSpPr>
        <p:spPr bwMode="auto">
          <a:xfrm rot="5400000">
            <a:off x="4914900" y="-3009900"/>
            <a:ext cx="76200" cy="7772400"/>
          </a:xfrm>
          <a:prstGeom prst="rect">
            <a:avLst/>
          </a:prstGeom>
          <a:gradFill rotWithShape="1">
            <a:gsLst>
              <a:gs pos="0">
                <a:srgbClr val="2350A9"/>
              </a:gs>
              <a:gs pos="100000">
                <a:srgbClr val="2350A9">
                  <a:gamma/>
                  <a:tint val="0"/>
                  <a:invGamma/>
                </a:srgbClr>
              </a:gs>
            </a:gsLst>
            <a:lin ang="5400000" scaled="1"/>
          </a:gradFill>
          <a:ln w="9525">
            <a:noFill/>
            <a:miter lim="800000"/>
            <a:headEnd/>
            <a:tailEnd/>
          </a:ln>
          <a:effectLst/>
        </p:spPr>
        <p:txBody>
          <a:bodyPr wrap="none" anchor="ctr"/>
          <a:lstStyle/>
          <a:p>
            <a:pPr>
              <a:defRPr/>
            </a:pPr>
            <a:endParaRPr lang="en-US">
              <a:solidFill>
                <a:srgbClr val="000000"/>
              </a:solidFill>
              <a:latin typeface="Times" pitchFamily="18" charset="0"/>
            </a:endParaRPr>
          </a:p>
        </p:txBody>
      </p:sp>
      <p:sp>
        <p:nvSpPr>
          <p:cNvPr id="332805" name="Rectangle 5"/>
          <p:cNvSpPr>
            <a:spLocks noChangeArrowheads="1"/>
          </p:cNvSpPr>
          <p:nvPr/>
        </p:nvSpPr>
        <p:spPr bwMode="auto">
          <a:xfrm>
            <a:off x="228600" y="1143000"/>
            <a:ext cx="574675" cy="5562600"/>
          </a:xfrm>
          <a:prstGeom prst="rect">
            <a:avLst/>
          </a:prstGeom>
          <a:gradFill rotWithShape="1">
            <a:gsLst>
              <a:gs pos="0">
                <a:srgbClr val="2350A9"/>
              </a:gs>
              <a:gs pos="100000">
                <a:srgbClr val="2350A9">
                  <a:gamma/>
                  <a:tint val="0"/>
                  <a:invGamma/>
                </a:srgbClr>
              </a:gs>
            </a:gsLst>
            <a:lin ang="0" scaled="1"/>
          </a:gradFill>
          <a:ln w="9525">
            <a:noFill/>
            <a:miter lim="800000"/>
            <a:headEnd/>
            <a:tailEnd/>
          </a:ln>
          <a:effectLst/>
        </p:spPr>
        <p:txBody>
          <a:bodyPr wrap="none" anchor="ctr"/>
          <a:lstStyle/>
          <a:p>
            <a:pPr>
              <a:defRPr/>
            </a:pPr>
            <a:endParaRPr lang="en-US">
              <a:solidFill>
                <a:srgbClr val="000000"/>
              </a:solidFill>
              <a:latin typeface="Times" pitchFamily="18" charset="0"/>
            </a:endParaRPr>
          </a:p>
        </p:txBody>
      </p:sp>
      <p:sp>
        <p:nvSpPr>
          <p:cNvPr id="332806" name="Oval 6"/>
          <p:cNvSpPr>
            <a:spLocks noChangeArrowheads="1"/>
          </p:cNvSpPr>
          <p:nvPr/>
        </p:nvSpPr>
        <p:spPr bwMode="auto">
          <a:xfrm>
            <a:off x="131763" y="158750"/>
            <a:ext cx="844550" cy="892175"/>
          </a:xfrm>
          <a:prstGeom prst="ellipse">
            <a:avLst/>
          </a:prstGeom>
          <a:solidFill>
            <a:schemeClr val="bg1"/>
          </a:solidFill>
          <a:ln w="9525">
            <a:noFill/>
            <a:round/>
            <a:headEnd/>
            <a:tailEnd/>
          </a:ln>
          <a:effectLst/>
        </p:spPr>
        <p:txBody>
          <a:bodyPr wrap="none" anchor="ctr"/>
          <a:lstStyle/>
          <a:p>
            <a:pPr>
              <a:defRPr/>
            </a:pPr>
            <a:endParaRPr lang="en-US">
              <a:solidFill>
                <a:srgbClr val="000000"/>
              </a:solidFill>
              <a:latin typeface="Times" pitchFamily="18" charset="0"/>
            </a:endParaRPr>
          </a:p>
        </p:txBody>
      </p:sp>
      <p:sp>
        <p:nvSpPr>
          <p:cNvPr id="332807" name="Rectangle 7"/>
          <p:cNvSpPr>
            <a:spLocks noGrp="1" noChangeArrowheads="1"/>
          </p:cNvSpPr>
          <p:nvPr>
            <p:ph type="dt" sz="half" idx="2"/>
          </p:nvPr>
        </p:nvSpPr>
        <p:spPr bwMode="auto">
          <a:xfrm>
            <a:off x="1447800" y="6400800"/>
            <a:ext cx="1143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154DA7"/>
                </a:solidFill>
                <a:latin typeface="Arial" charset="0"/>
              </a:defRPr>
            </a:lvl1pPr>
          </a:lstStyle>
          <a:p>
            <a:pPr>
              <a:defRPr/>
            </a:pPr>
            <a:endParaRPr lang="en-US"/>
          </a:p>
        </p:txBody>
      </p:sp>
      <p:sp>
        <p:nvSpPr>
          <p:cNvPr id="332808" name="Rectangle 8"/>
          <p:cNvSpPr>
            <a:spLocks noGrp="1" noChangeArrowheads="1"/>
          </p:cNvSpPr>
          <p:nvPr>
            <p:ph type="ftr" sz="quarter" idx="3"/>
          </p:nvPr>
        </p:nvSpPr>
        <p:spPr bwMode="auto">
          <a:xfrm>
            <a:off x="2971800" y="6400800"/>
            <a:ext cx="472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200">
                <a:solidFill>
                  <a:srgbClr val="154DA7"/>
                </a:solidFill>
                <a:latin typeface="Arial" charset="0"/>
              </a:defRPr>
            </a:lvl1pPr>
          </a:lstStyle>
          <a:p>
            <a:pPr>
              <a:defRPr/>
            </a:pPr>
            <a:endParaRPr lang="en-US"/>
          </a:p>
        </p:txBody>
      </p:sp>
      <p:sp>
        <p:nvSpPr>
          <p:cNvPr id="332809" name="Rectangle 9"/>
          <p:cNvSpPr>
            <a:spLocks noGrp="1" noChangeArrowheads="1"/>
          </p:cNvSpPr>
          <p:nvPr>
            <p:ph type="sldNum" sz="quarter" idx="4"/>
          </p:nvPr>
        </p:nvSpPr>
        <p:spPr bwMode="auto">
          <a:xfrm>
            <a:off x="7924800" y="6400800"/>
            <a:ext cx="91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154DA7"/>
                </a:solidFill>
                <a:latin typeface="+mn-lt"/>
                <a:cs typeface="+mn-cs"/>
              </a:defRPr>
            </a:lvl1pPr>
          </a:lstStyle>
          <a:p>
            <a:pPr>
              <a:defRPr/>
            </a:pPr>
            <a:fld id="{69A6B150-80F3-41AF-AD84-E437636C6499}" type="slidenum">
              <a:rPr lang="en-US"/>
              <a:pPr>
                <a:defRPr/>
              </a:pPr>
              <a:t>‹#›</a:t>
            </a:fld>
            <a:endParaRPr lang="en-US"/>
          </a:p>
        </p:txBody>
      </p:sp>
      <p:pic>
        <p:nvPicPr>
          <p:cNvPr id="2058" name="Picture 10" descr="epa_logo_vert_small"/>
          <p:cNvPicPr>
            <a:picLocks noChangeAspect="1" noChangeArrowheads="1"/>
          </p:cNvPicPr>
          <p:nvPr/>
        </p:nvPicPr>
        <p:blipFill>
          <a:blip r:embed="rId17" cstate="print"/>
          <a:srcRect/>
          <a:stretch>
            <a:fillRect/>
          </a:stretch>
        </p:blipFill>
        <p:spPr bwMode="auto">
          <a:xfrm>
            <a:off x="228600" y="347663"/>
            <a:ext cx="1828800" cy="719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70" r:id="rId12"/>
    <p:sldLayoutId id="2147484171" r:id="rId13"/>
    <p:sldLayoutId id="2147484172" r:id="rId14"/>
    <p:sldLayoutId id="2147484173" r:id="rId15"/>
  </p:sldLayoutIdLst>
  <p:hf hdr="0" ftr="0" dt="0"/>
  <p:txStyles>
    <p:titleStyle>
      <a:lvl1pPr algn="ctr" rtl="0" eaLnBrk="0" fontAlgn="base" hangingPunct="0">
        <a:spcBef>
          <a:spcPct val="0"/>
        </a:spcBef>
        <a:spcAft>
          <a:spcPct val="0"/>
        </a:spcAft>
        <a:defRPr sz="3200" b="1">
          <a:solidFill>
            <a:srgbClr val="154DA7"/>
          </a:solidFill>
          <a:latin typeface="+mj-lt"/>
          <a:ea typeface="+mj-ea"/>
          <a:cs typeface="+mj-cs"/>
        </a:defRPr>
      </a:lvl1pPr>
      <a:lvl2pPr algn="ctr" rtl="0" eaLnBrk="0" fontAlgn="base" hangingPunct="0">
        <a:spcBef>
          <a:spcPct val="0"/>
        </a:spcBef>
        <a:spcAft>
          <a:spcPct val="0"/>
        </a:spcAft>
        <a:defRPr sz="3200" b="1">
          <a:solidFill>
            <a:srgbClr val="154DA7"/>
          </a:solidFill>
          <a:latin typeface="Arial" charset="0"/>
          <a:cs typeface="Arial" charset="0"/>
        </a:defRPr>
      </a:lvl2pPr>
      <a:lvl3pPr algn="ctr" rtl="0" eaLnBrk="0" fontAlgn="base" hangingPunct="0">
        <a:spcBef>
          <a:spcPct val="0"/>
        </a:spcBef>
        <a:spcAft>
          <a:spcPct val="0"/>
        </a:spcAft>
        <a:defRPr sz="3200" b="1">
          <a:solidFill>
            <a:srgbClr val="154DA7"/>
          </a:solidFill>
          <a:latin typeface="Arial" charset="0"/>
          <a:cs typeface="Arial" charset="0"/>
        </a:defRPr>
      </a:lvl3pPr>
      <a:lvl4pPr algn="ctr" rtl="0" eaLnBrk="0" fontAlgn="base" hangingPunct="0">
        <a:spcBef>
          <a:spcPct val="0"/>
        </a:spcBef>
        <a:spcAft>
          <a:spcPct val="0"/>
        </a:spcAft>
        <a:defRPr sz="3200" b="1">
          <a:solidFill>
            <a:srgbClr val="154DA7"/>
          </a:solidFill>
          <a:latin typeface="Arial" charset="0"/>
          <a:cs typeface="Arial" charset="0"/>
        </a:defRPr>
      </a:lvl4pPr>
      <a:lvl5pPr algn="ctr" rtl="0" eaLnBrk="0" fontAlgn="base" hangingPunct="0">
        <a:spcBef>
          <a:spcPct val="0"/>
        </a:spcBef>
        <a:spcAft>
          <a:spcPct val="0"/>
        </a:spcAft>
        <a:defRPr sz="3200" b="1">
          <a:solidFill>
            <a:srgbClr val="154DA7"/>
          </a:solidFill>
          <a:latin typeface="Arial" charset="0"/>
          <a:cs typeface="Arial" charset="0"/>
        </a:defRPr>
      </a:lvl5pPr>
      <a:lvl6pPr marL="457200" algn="ctr" rtl="0" eaLnBrk="1" fontAlgn="base" hangingPunct="1">
        <a:spcBef>
          <a:spcPct val="0"/>
        </a:spcBef>
        <a:spcAft>
          <a:spcPct val="0"/>
        </a:spcAft>
        <a:defRPr sz="3200" b="1">
          <a:solidFill>
            <a:srgbClr val="154DA7"/>
          </a:solidFill>
          <a:latin typeface="Arial" charset="0"/>
          <a:cs typeface="Arial" charset="0"/>
        </a:defRPr>
      </a:lvl6pPr>
      <a:lvl7pPr marL="914400" algn="ctr" rtl="0" eaLnBrk="1" fontAlgn="base" hangingPunct="1">
        <a:spcBef>
          <a:spcPct val="0"/>
        </a:spcBef>
        <a:spcAft>
          <a:spcPct val="0"/>
        </a:spcAft>
        <a:defRPr sz="3200" b="1">
          <a:solidFill>
            <a:srgbClr val="154DA7"/>
          </a:solidFill>
          <a:latin typeface="Arial" charset="0"/>
          <a:cs typeface="Arial" charset="0"/>
        </a:defRPr>
      </a:lvl7pPr>
      <a:lvl8pPr marL="1371600" algn="ctr" rtl="0" eaLnBrk="1" fontAlgn="base" hangingPunct="1">
        <a:spcBef>
          <a:spcPct val="0"/>
        </a:spcBef>
        <a:spcAft>
          <a:spcPct val="0"/>
        </a:spcAft>
        <a:defRPr sz="3200" b="1">
          <a:solidFill>
            <a:srgbClr val="154DA7"/>
          </a:solidFill>
          <a:latin typeface="Arial" charset="0"/>
          <a:cs typeface="Arial" charset="0"/>
        </a:defRPr>
      </a:lvl8pPr>
      <a:lvl9pPr marL="1828800" algn="ctr" rtl="0" eaLnBrk="1" fontAlgn="base" hangingPunct="1">
        <a:spcBef>
          <a:spcPct val="0"/>
        </a:spcBef>
        <a:spcAft>
          <a:spcPct val="0"/>
        </a:spcAft>
        <a:defRPr sz="3200" b="1">
          <a:solidFill>
            <a:srgbClr val="154DA7"/>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rgbClr val="154DA7"/>
          </a:solidFill>
          <a:latin typeface="+mn-lt"/>
          <a:ea typeface="+mn-ea"/>
          <a:cs typeface="+mn-cs"/>
        </a:defRPr>
      </a:lvl1pPr>
      <a:lvl2pPr marL="742950" indent="-285750" algn="l" rtl="0" eaLnBrk="0" fontAlgn="base" hangingPunct="0">
        <a:spcBef>
          <a:spcPct val="20000"/>
        </a:spcBef>
        <a:spcAft>
          <a:spcPct val="0"/>
        </a:spcAft>
        <a:buChar char="–"/>
        <a:defRPr sz="2000">
          <a:solidFill>
            <a:srgbClr val="154DA7"/>
          </a:solidFill>
          <a:latin typeface="+mn-lt"/>
          <a:cs typeface="+mn-cs"/>
        </a:defRPr>
      </a:lvl2pPr>
      <a:lvl3pPr marL="1143000" indent="-228600" algn="l" rtl="0" eaLnBrk="0" fontAlgn="base" hangingPunct="0">
        <a:spcBef>
          <a:spcPct val="20000"/>
        </a:spcBef>
        <a:spcAft>
          <a:spcPct val="0"/>
        </a:spcAft>
        <a:buFont typeface="Tahoma" pitchFamily="34" charset="0"/>
        <a:buChar char="&gt;"/>
        <a:defRPr sz="2000">
          <a:solidFill>
            <a:srgbClr val="154DA7"/>
          </a:solidFill>
          <a:latin typeface="+mn-lt"/>
          <a:cs typeface="+mn-cs"/>
        </a:defRPr>
      </a:lvl3pPr>
      <a:lvl4pPr marL="1600200" indent="-228600" algn="l" rtl="0" eaLnBrk="0" fontAlgn="base" hangingPunct="0">
        <a:spcBef>
          <a:spcPct val="20000"/>
        </a:spcBef>
        <a:spcAft>
          <a:spcPct val="0"/>
        </a:spcAft>
        <a:buChar char="»"/>
        <a:defRPr sz="2000">
          <a:solidFill>
            <a:srgbClr val="154DA7"/>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154DA7"/>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154DA7"/>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154DA7"/>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154DA7"/>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154DA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33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8"/>
          <p:cNvSpPr>
            <a:spLocks noChangeShapeType="1"/>
          </p:cNvSpPr>
          <p:nvPr userDrawn="1"/>
        </p:nvSpPr>
        <p:spPr bwMode="auto">
          <a:xfrm>
            <a:off x="0" y="633413"/>
            <a:ext cx="9144000" cy="0"/>
          </a:xfrm>
          <a:prstGeom prst="line">
            <a:avLst/>
          </a:prstGeom>
          <a:noFill/>
          <a:ln w="25400">
            <a:solidFill>
              <a:srgbClr val="003163"/>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1030" name="Line 9"/>
          <p:cNvSpPr>
            <a:spLocks noChangeShapeType="1"/>
          </p:cNvSpPr>
          <p:nvPr userDrawn="1"/>
        </p:nvSpPr>
        <p:spPr bwMode="auto">
          <a:xfrm>
            <a:off x="0" y="6858000"/>
            <a:ext cx="9144000" cy="0"/>
          </a:xfrm>
          <a:prstGeom prst="line">
            <a:avLst/>
          </a:prstGeom>
          <a:noFill/>
          <a:ln w="152400">
            <a:solidFill>
              <a:srgbClr val="003163"/>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Tree>
    <p:extLst>
      <p:ext uri="{BB962C8B-B14F-4D97-AF65-F5344CB8AC3E}">
        <p14:creationId xmlns:p14="http://schemas.microsoft.com/office/powerpoint/2010/main" val="2532114863"/>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txStyles>
    <p:titleStyle>
      <a:lvl1pPr algn="ctr" rtl="0" eaLnBrk="0" fontAlgn="base" hangingPunct="0">
        <a:spcBef>
          <a:spcPct val="0"/>
        </a:spcBef>
        <a:spcAft>
          <a:spcPct val="0"/>
        </a:spcAft>
        <a:defRPr sz="3600">
          <a:solidFill>
            <a:srgbClr val="800000"/>
          </a:solidFill>
          <a:latin typeface="+mj-lt"/>
          <a:ea typeface="ＭＳ Ｐゴシック" pitchFamily="34" charset="-128"/>
          <a:cs typeface="+mj-cs"/>
        </a:defRPr>
      </a:lvl1pPr>
      <a:lvl2pPr algn="ctr" rtl="0" eaLnBrk="0" fontAlgn="base" hangingPunct="0">
        <a:spcBef>
          <a:spcPct val="0"/>
        </a:spcBef>
        <a:spcAft>
          <a:spcPct val="0"/>
        </a:spcAft>
        <a:defRPr sz="3600">
          <a:solidFill>
            <a:srgbClr val="800000"/>
          </a:solidFill>
          <a:latin typeface="Arial" charset="0"/>
          <a:ea typeface="ＭＳ Ｐゴシック" pitchFamily="34" charset="-128"/>
        </a:defRPr>
      </a:lvl2pPr>
      <a:lvl3pPr algn="ctr" rtl="0" eaLnBrk="0" fontAlgn="base" hangingPunct="0">
        <a:spcBef>
          <a:spcPct val="0"/>
        </a:spcBef>
        <a:spcAft>
          <a:spcPct val="0"/>
        </a:spcAft>
        <a:defRPr sz="3600">
          <a:solidFill>
            <a:srgbClr val="800000"/>
          </a:solidFill>
          <a:latin typeface="Arial" charset="0"/>
          <a:ea typeface="ＭＳ Ｐゴシック" pitchFamily="34" charset="-128"/>
        </a:defRPr>
      </a:lvl3pPr>
      <a:lvl4pPr algn="ctr" rtl="0" eaLnBrk="0" fontAlgn="base" hangingPunct="0">
        <a:spcBef>
          <a:spcPct val="0"/>
        </a:spcBef>
        <a:spcAft>
          <a:spcPct val="0"/>
        </a:spcAft>
        <a:defRPr sz="3600">
          <a:solidFill>
            <a:srgbClr val="800000"/>
          </a:solidFill>
          <a:latin typeface="Arial" charset="0"/>
          <a:ea typeface="ＭＳ Ｐゴシック" pitchFamily="34" charset="-128"/>
        </a:defRPr>
      </a:lvl4pPr>
      <a:lvl5pPr algn="ctr" rtl="0" eaLnBrk="0" fontAlgn="base" hangingPunct="0">
        <a:spcBef>
          <a:spcPct val="0"/>
        </a:spcBef>
        <a:spcAft>
          <a:spcPct val="0"/>
        </a:spcAft>
        <a:defRPr sz="3600">
          <a:solidFill>
            <a:srgbClr val="800000"/>
          </a:solidFill>
          <a:latin typeface="Arial" charset="0"/>
          <a:ea typeface="ＭＳ Ｐゴシック" pitchFamily="34" charset="-128"/>
        </a:defRPr>
      </a:lvl5pPr>
      <a:lvl6pPr marL="457200" algn="ctr" rtl="0" fontAlgn="base">
        <a:spcBef>
          <a:spcPct val="0"/>
        </a:spcBef>
        <a:spcAft>
          <a:spcPct val="0"/>
        </a:spcAft>
        <a:defRPr sz="3600">
          <a:solidFill>
            <a:srgbClr val="800000"/>
          </a:solidFill>
          <a:latin typeface="Arial" charset="0"/>
          <a:ea typeface="MS PGothic" pitchFamily="34" charset="-128"/>
        </a:defRPr>
      </a:lvl6pPr>
      <a:lvl7pPr marL="914400" algn="ctr" rtl="0" fontAlgn="base">
        <a:spcBef>
          <a:spcPct val="0"/>
        </a:spcBef>
        <a:spcAft>
          <a:spcPct val="0"/>
        </a:spcAft>
        <a:defRPr sz="3600">
          <a:solidFill>
            <a:srgbClr val="800000"/>
          </a:solidFill>
          <a:latin typeface="Arial" charset="0"/>
          <a:ea typeface="MS PGothic" pitchFamily="34" charset="-128"/>
        </a:defRPr>
      </a:lvl7pPr>
      <a:lvl8pPr marL="1371600" algn="ctr" rtl="0" fontAlgn="base">
        <a:spcBef>
          <a:spcPct val="0"/>
        </a:spcBef>
        <a:spcAft>
          <a:spcPct val="0"/>
        </a:spcAft>
        <a:defRPr sz="3600">
          <a:solidFill>
            <a:srgbClr val="800000"/>
          </a:solidFill>
          <a:latin typeface="Arial" charset="0"/>
          <a:ea typeface="MS PGothic" pitchFamily="34" charset="-128"/>
        </a:defRPr>
      </a:lvl8pPr>
      <a:lvl9pPr marL="1828800" algn="ctr" rtl="0" fontAlgn="base">
        <a:spcBef>
          <a:spcPct val="0"/>
        </a:spcBef>
        <a:spcAft>
          <a:spcPct val="0"/>
        </a:spcAft>
        <a:defRPr sz="3600">
          <a:solidFill>
            <a:srgbClr val="800000"/>
          </a:solidFill>
          <a:latin typeface="Arial" charset="0"/>
          <a:ea typeface="MS PGothic" pitchFamily="34" charset="-128"/>
        </a:defRPr>
      </a:lvl9pPr>
    </p:titleStyle>
    <p:bodyStyle>
      <a:lvl1pPr marL="342900" indent="-342900" algn="l" rtl="0" eaLnBrk="0" fontAlgn="base" hangingPunct="0">
        <a:spcBef>
          <a:spcPct val="20000"/>
        </a:spcBef>
        <a:spcAft>
          <a:spcPct val="0"/>
        </a:spcAft>
        <a:buClr>
          <a:srgbClr val="800000"/>
        </a:buClr>
        <a:buFont typeface="Wingdings" pitchFamily="2" charset="2"/>
        <a:buChar char="ü"/>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800000"/>
        </a:buClr>
        <a:buFont typeface="Wingdings" pitchFamily="2" charset="2"/>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800000"/>
        </a:buClr>
        <a:buFont typeface="Wingdings" pitchFamily="2" charset="2"/>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800000"/>
        </a:buClr>
        <a:buFont typeface="Wingdings" pitchFamily="2" charset="2"/>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800000"/>
        </a:buClr>
        <a:buFont typeface="Wingdings" pitchFamily="2" charset="2"/>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lr>
          <a:srgbClr val="800000"/>
        </a:buClr>
        <a:buFont typeface="Wingdings" pitchFamily="2" charset="2"/>
        <a:buChar char="§"/>
        <a:defRPr sz="1600">
          <a:solidFill>
            <a:schemeClr val="tx1"/>
          </a:solidFill>
          <a:latin typeface="+mn-lt"/>
          <a:ea typeface="+mn-ea"/>
        </a:defRPr>
      </a:lvl6pPr>
      <a:lvl7pPr marL="2971800" indent="-228600" algn="l" rtl="0" fontAlgn="base">
        <a:spcBef>
          <a:spcPct val="20000"/>
        </a:spcBef>
        <a:spcAft>
          <a:spcPct val="0"/>
        </a:spcAft>
        <a:buClr>
          <a:srgbClr val="800000"/>
        </a:buClr>
        <a:buFont typeface="Wingdings" pitchFamily="2" charset="2"/>
        <a:buChar char="§"/>
        <a:defRPr sz="1600">
          <a:solidFill>
            <a:schemeClr val="tx1"/>
          </a:solidFill>
          <a:latin typeface="+mn-lt"/>
          <a:ea typeface="+mn-ea"/>
        </a:defRPr>
      </a:lvl7pPr>
      <a:lvl8pPr marL="3429000" indent="-228600" algn="l" rtl="0" fontAlgn="base">
        <a:spcBef>
          <a:spcPct val="20000"/>
        </a:spcBef>
        <a:spcAft>
          <a:spcPct val="0"/>
        </a:spcAft>
        <a:buClr>
          <a:srgbClr val="800000"/>
        </a:buClr>
        <a:buFont typeface="Wingdings" pitchFamily="2" charset="2"/>
        <a:buChar char="§"/>
        <a:defRPr sz="1600">
          <a:solidFill>
            <a:schemeClr val="tx1"/>
          </a:solidFill>
          <a:latin typeface="+mn-lt"/>
          <a:ea typeface="+mn-ea"/>
        </a:defRPr>
      </a:lvl8pPr>
      <a:lvl9pPr marL="3886200" indent="-228600" algn="l" rtl="0" fontAlgn="base">
        <a:spcBef>
          <a:spcPct val="20000"/>
        </a:spcBef>
        <a:spcAft>
          <a:spcPct val="0"/>
        </a:spcAft>
        <a:buClr>
          <a:srgbClr val="800000"/>
        </a:buClr>
        <a:buFont typeface="Wingdings" pitchFamily="2" charset="2"/>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7.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4.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4.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9.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5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3" descr="larg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791200"/>
            <a:ext cx="35052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0" y="1143000"/>
            <a:ext cx="9144000" cy="838200"/>
          </a:xfrm>
          <a:noFill/>
        </p:spPr>
        <p:txBody>
          <a:bodyPr/>
          <a:lstStyle/>
          <a:p>
            <a:pPr eaLnBrk="1" hangingPunct="1"/>
            <a:r>
              <a:rPr lang="en-US" sz="2800" b="1" smtClean="0">
                <a:solidFill>
                  <a:schemeClr val="bg1"/>
                </a:solidFill>
              </a:rPr>
              <a:t>U.S EPA’s Tabletop Exercise Tool for Water Systems: Emergency Preparedness, Response, and Climate Resiliency – Training Webinar</a:t>
            </a:r>
            <a:br>
              <a:rPr lang="en-US" sz="2800" b="1" smtClean="0">
                <a:solidFill>
                  <a:schemeClr val="bg1"/>
                </a:solidFill>
              </a:rPr>
            </a:br>
            <a:endParaRPr lang="en-US" sz="2800" b="1" smtClean="0">
              <a:solidFill>
                <a:schemeClr val="bg1"/>
              </a:solidFill>
            </a:endParaRPr>
          </a:p>
        </p:txBody>
      </p:sp>
      <p:pic>
        <p:nvPicPr>
          <p:cNvPr id="307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9013" y="2957513"/>
            <a:ext cx="208597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ChangeArrowheads="1"/>
          </p:cNvSpPr>
          <p:nvPr/>
        </p:nvSpPr>
        <p:spPr bwMode="auto">
          <a:xfrm>
            <a:off x="2422525" y="2057400"/>
            <a:ext cx="4298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smtClean="0">
                <a:solidFill>
                  <a:srgbClr val="FFFFFF"/>
                </a:solidFill>
              </a:rPr>
              <a:t>May 26, 2011, 3:00 – 4:00 pm EDT</a:t>
            </a:r>
            <a:endParaRPr lang="en-US" sz="2000" smtClean="0">
              <a:solidFill>
                <a:srgbClr val="000000"/>
              </a:solidFill>
            </a:endParaRPr>
          </a:p>
        </p:txBody>
      </p:sp>
    </p:spTree>
    <p:extLst>
      <p:ext uri="{BB962C8B-B14F-4D97-AF65-F5344CB8AC3E}">
        <p14:creationId xmlns:p14="http://schemas.microsoft.com/office/powerpoint/2010/main" val="1703820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929423"/>
            <a:ext cx="7772400" cy="803844"/>
          </a:xfrm>
        </p:spPr>
        <p:txBody>
          <a:bodyPr/>
          <a:lstStyle/>
          <a:p>
            <a:r>
              <a:rPr lang="en-US" dirty="0" smtClean="0"/>
              <a:t>Poll Question</a:t>
            </a:r>
            <a:endParaRPr lang="en-US" dirty="0"/>
          </a:p>
        </p:txBody>
      </p:sp>
      <p:sp>
        <p:nvSpPr>
          <p:cNvPr id="33795" name="Rectangle 5"/>
          <p:cNvSpPr>
            <a:spLocks noGrp="1" noChangeArrowheads="1"/>
          </p:cNvSpPr>
          <p:nvPr>
            <p:ph type="subTitle" idx="1"/>
          </p:nvPr>
        </p:nvSpPr>
        <p:spPr>
          <a:xfrm>
            <a:off x="1371600" y="2019869"/>
            <a:ext cx="6400800" cy="4339988"/>
          </a:xfrm>
        </p:spPr>
        <p:txBody>
          <a:bodyPr>
            <a:normAutofit fontScale="70000" lnSpcReduction="20000"/>
          </a:bodyPr>
          <a:lstStyle/>
          <a:p>
            <a:pPr algn="l"/>
            <a:r>
              <a:rPr lang="en-US" sz="2800" b="1" dirty="0"/>
              <a:t>Who would you invite to your tabletop exercise</a:t>
            </a:r>
            <a:r>
              <a:rPr lang="en-US" sz="2800" b="1" dirty="0" smtClean="0"/>
              <a:t>?</a:t>
            </a:r>
            <a:br>
              <a:rPr lang="en-US" sz="2800" b="1" dirty="0" smtClean="0"/>
            </a:br>
            <a:endParaRPr lang="en-US" sz="2800" b="1" dirty="0"/>
          </a:p>
          <a:p>
            <a:pPr marL="457200" lvl="0" indent="-457200" algn="l">
              <a:buFont typeface="Arial" pitchFamily="34" charset="0"/>
              <a:buChar char="•"/>
            </a:pPr>
            <a:r>
              <a:rPr lang="en-US" sz="2800" dirty="0"/>
              <a:t>Local emergency management agency or manager</a:t>
            </a:r>
          </a:p>
          <a:p>
            <a:pPr marL="457200" lvl="0" indent="-457200" algn="l">
              <a:buFont typeface="Arial" pitchFamily="34" charset="0"/>
              <a:buChar char="•"/>
            </a:pPr>
            <a:r>
              <a:rPr lang="en-US" sz="2800" dirty="0"/>
              <a:t>State emergency management agency</a:t>
            </a:r>
          </a:p>
          <a:p>
            <a:pPr marL="457200" lvl="0" indent="-457200" algn="l">
              <a:buFont typeface="Arial" pitchFamily="34" charset="0"/>
              <a:buChar char="•"/>
            </a:pPr>
            <a:r>
              <a:rPr lang="en-US" sz="2800" dirty="0"/>
              <a:t>Police</a:t>
            </a:r>
          </a:p>
          <a:p>
            <a:pPr marL="457200" lvl="0" indent="-457200" algn="l">
              <a:buFont typeface="Arial" pitchFamily="34" charset="0"/>
              <a:buChar char="•"/>
            </a:pPr>
            <a:r>
              <a:rPr lang="en-US" sz="2800" dirty="0"/>
              <a:t>Fire</a:t>
            </a:r>
          </a:p>
          <a:p>
            <a:pPr marL="457200" lvl="0" indent="-457200" algn="l">
              <a:buFont typeface="Arial" pitchFamily="34" charset="0"/>
              <a:buChar char="•"/>
            </a:pPr>
            <a:r>
              <a:rPr lang="en-US" sz="2800" dirty="0"/>
              <a:t>State primacy agency (water and wastewater)</a:t>
            </a:r>
          </a:p>
          <a:p>
            <a:pPr marL="457200" lvl="0" indent="-457200" algn="l">
              <a:buFont typeface="Arial" pitchFamily="34" charset="0"/>
              <a:buChar char="•"/>
            </a:pPr>
            <a:r>
              <a:rPr lang="en-US" sz="2800" dirty="0"/>
              <a:t>Public health</a:t>
            </a:r>
          </a:p>
          <a:p>
            <a:pPr marL="457200" lvl="0" indent="-457200" algn="l">
              <a:buFont typeface="Arial" pitchFamily="34" charset="0"/>
              <a:buChar char="•"/>
            </a:pPr>
            <a:r>
              <a:rPr lang="en-US" sz="2800" dirty="0"/>
              <a:t>Emergency medical services</a:t>
            </a:r>
          </a:p>
          <a:p>
            <a:pPr marL="457200" lvl="0" indent="-457200" algn="l">
              <a:buFont typeface="Arial" pitchFamily="34" charset="0"/>
              <a:buChar char="•"/>
            </a:pPr>
            <a:r>
              <a:rPr lang="en-US" sz="2800" dirty="0"/>
              <a:t>911 dispatch center personnel</a:t>
            </a:r>
          </a:p>
          <a:p>
            <a:pPr marL="457200" lvl="0" indent="-457200" algn="l">
              <a:buFont typeface="Arial" pitchFamily="34" charset="0"/>
              <a:buChar char="•"/>
            </a:pPr>
            <a:r>
              <a:rPr lang="en-US" sz="2800" dirty="0"/>
              <a:t>Environmental agencies</a:t>
            </a:r>
          </a:p>
          <a:p>
            <a:pPr marL="457200" lvl="0" indent="-457200" algn="l">
              <a:buFont typeface="Arial" pitchFamily="34" charset="0"/>
              <a:buChar char="•"/>
            </a:pPr>
            <a:r>
              <a:rPr lang="en-US" sz="2800" dirty="0"/>
              <a:t>Critical customers (e.g., hospitals, schools)</a:t>
            </a:r>
          </a:p>
          <a:p>
            <a:pPr marL="457200" lvl="0" indent="-457200" algn="l">
              <a:buFont typeface="Arial" pitchFamily="34" charset="0"/>
              <a:buChar char="•"/>
            </a:pPr>
            <a:r>
              <a:rPr lang="en-US" sz="2800" dirty="0"/>
              <a:t>Agriculture agencies</a:t>
            </a:r>
          </a:p>
          <a:p>
            <a:pPr marL="457200" lvl="0" indent="-457200" algn="l">
              <a:buFont typeface="Arial" pitchFamily="34" charset="0"/>
              <a:buChar char="•"/>
            </a:pPr>
            <a:r>
              <a:rPr lang="en-US" sz="2800" dirty="0"/>
              <a:t>Elected officials</a:t>
            </a:r>
          </a:p>
          <a:p>
            <a:pPr algn="l" eaLnBrk="1" hangingPunct="1"/>
            <a:endParaRPr lang="en-US" sz="2800" dirty="0" smtClean="0"/>
          </a:p>
          <a:p>
            <a:pPr algn="l" eaLnBrk="1" hangingPunct="1"/>
            <a:endParaRPr lang="en-US" sz="2800" dirty="0" smtClean="0"/>
          </a:p>
        </p:txBody>
      </p:sp>
      <p:sp>
        <p:nvSpPr>
          <p:cNvPr id="33797" name="Slide Number Placeholder 10"/>
          <p:cNvSpPr>
            <a:spLocks noGrp="1"/>
          </p:cNvSpPr>
          <p:nvPr>
            <p:ph type="sldNum" sz="quarter" idx="12"/>
          </p:nvPr>
        </p:nvSpPr>
        <p:spPr>
          <a:noFill/>
        </p:spPr>
        <p:txBody>
          <a:bodyPr/>
          <a:lstStyle/>
          <a:p>
            <a:endParaRPr lang="en-US" smtClean="0"/>
          </a:p>
        </p:txBody>
      </p:sp>
      <p:sp>
        <p:nvSpPr>
          <p:cNvPr id="33796" name="Rectangle 6"/>
          <p:cNvSpPr>
            <a:spLocks noChangeArrowheads="1"/>
          </p:cNvSpPr>
          <p:nvPr/>
        </p:nvSpPr>
        <p:spPr bwMode="auto">
          <a:xfrm>
            <a:off x="457200" y="2765425"/>
            <a:ext cx="8050213" cy="969963"/>
          </a:xfrm>
          <a:prstGeom prst="rect">
            <a:avLst/>
          </a:prstGeom>
          <a:noFill/>
          <a:ln w="9525">
            <a:noFill/>
            <a:miter lim="800000"/>
            <a:headEnd/>
            <a:tailEnd/>
          </a:ln>
        </p:spPr>
        <p:txBody>
          <a:bodyPr/>
          <a:lstStyle/>
          <a:p>
            <a:pPr marL="342900" indent="-342900">
              <a:spcBef>
                <a:spcPct val="20000"/>
              </a:spcBef>
            </a:pPr>
            <a:endParaRPr lang="en-US" sz="5400" dirty="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5"/>
          <p:cNvSpPr>
            <a:spLocks noGrp="1" noChangeArrowheads="1"/>
          </p:cNvSpPr>
          <p:nvPr>
            <p:ph type="ctrTitle"/>
          </p:nvPr>
        </p:nvSpPr>
        <p:spPr>
          <a:noFill/>
        </p:spPr>
        <p:txBody>
          <a:bodyPr/>
          <a:lstStyle/>
          <a:p>
            <a:pPr eaLnBrk="1" hangingPunct="1"/>
            <a:r>
              <a:rPr lang="en-US" sz="3600" b="1" smtClean="0">
                <a:solidFill>
                  <a:schemeClr val="accent2"/>
                </a:solidFill>
                <a:latin typeface="Palatino Linotype" pitchFamily="18" charset="0"/>
              </a:rPr>
              <a:t>How to Use EPA’s Tabletop Exercise Tool</a:t>
            </a:r>
          </a:p>
        </p:txBody>
      </p:sp>
      <p:sp>
        <p:nvSpPr>
          <p:cNvPr id="14" name="Subtitle 13"/>
          <p:cNvSpPr>
            <a:spLocks noGrp="1"/>
          </p:cNvSpPr>
          <p:nvPr>
            <p:ph type="subTitle" idx="1"/>
          </p:nvPr>
        </p:nvSpPr>
        <p:spPr/>
        <p:txBody>
          <a:bodyPr/>
          <a:lstStyle/>
          <a:p>
            <a:endParaRPr lang="en-US"/>
          </a:p>
        </p:txBody>
      </p:sp>
      <p:grpSp>
        <p:nvGrpSpPr>
          <p:cNvPr id="34822" name="Group 11"/>
          <p:cNvGrpSpPr>
            <a:grpSpLocks/>
          </p:cNvGrpSpPr>
          <p:nvPr/>
        </p:nvGrpSpPr>
        <p:grpSpPr bwMode="auto">
          <a:xfrm>
            <a:off x="0" y="4375150"/>
            <a:ext cx="9144000" cy="1733550"/>
            <a:chOff x="0" y="4374573"/>
            <a:chExt cx="9144000" cy="1733406"/>
          </a:xfrm>
        </p:grpSpPr>
        <p:pic>
          <p:nvPicPr>
            <p:cNvPr id="34823"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34824"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34825"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34826"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34827" name="Picture 20"/>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22" name="Straight Connector 21"/>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l="50000" t="10938" r="6012" b="16150"/>
          <a:stretch>
            <a:fillRect/>
          </a:stretch>
        </p:blipFill>
        <p:spPr bwMode="auto">
          <a:xfrm>
            <a:off x="0" y="793750"/>
            <a:ext cx="9144000" cy="6064250"/>
          </a:xfrm>
          <a:prstGeom prst="rect">
            <a:avLst/>
          </a:prstGeom>
          <a:noFill/>
          <a:ln w="9525">
            <a:noFill/>
            <a:miter lim="800000"/>
            <a:headEnd/>
            <a:tailEnd/>
          </a:ln>
        </p:spPr>
      </p:pic>
      <p:grpSp>
        <p:nvGrpSpPr>
          <p:cNvPr id="2" name="Group 19"/>
          <p:cNvGrpSpPr>
            <a:grpSpLocks/>
          </p:cNvGrpSpPr>
          <p:nvPr/>
        </p:nvGrpSpPr>
        <p:grpSpPr bwMode="auto">
          <a:xfrm>
            <a:off x="1828800" y="990600"/>
            <a:ext cx="6858000" cy="1219200"/>
            <a:chOff x="1152" y="720"/>
            <a:chExt cx="4320" cy="768"/>
          </a:xfrm>
        </p:grpSpPr>
        <p:sp>
          <p:nvSpPr>
            <p:cNvPr id="35861" name="Oval 5"/>
            <p:cNvSpPr>
              <a:spLocks noChangeArrowheads="1"/>
            </p:cNvSpPr>
            <p:nvPr/>
          </p:nvSpPr>
          <p:spPr bwMode="auto">
            <a:xfrm>
              <a:off x="1152" y="1296"/>
              <a:ext cx="1392" cy="192"/>
            </a:xfrm>
            <a:prstGeom prst="ellipse">
              <a:avLst/>
            </a:prstGeom>
            <a:noFill/>
            <a:ln w="34925">
              <a:solidFill>
                <a:srgbClr val="800080"/>
              </a:solidFill>
              <a:round/>
              <a:headEnd/>
              <a:tailEnd/>
            </a:ln>
          </p:spPr>
          <p:txBody>
            <a:bodyPr wrap="none" anchor="ctr"/>
            <a:lstStyle/>
            <a:p>
              <a:endParaRPr lang="en-US"/>
            </a:p>
          </p:txBody>
        </p:sp>
        <p:sp>
          <p:nvSpPr>
            <p:cNvPr id="35862" name="Rectangle 9"/>
            <p:cNvSpPr>
              <a:spLocks noChangeArrowheads="1"/>
            </p:cNvSpPr>
            <p:nvPr/>
          </p:nvSpPr>
          <p:spPr bwMode="auto">
            <a:xfrm>
              <a:off x="3744" y="720"/>
              <a:ext cx="1728" cy="288"/>
            </a:xfrm>
            <a:prstGeom prst="rect">
              <a:avLst/>
            </a:prstGeom>
            <a:solidFill>
              <a:schemeClr val="bg1"/>
            </a:solidFill>
            <a:ln w="31750">
              <a:solidFill>
                <a:srgbClr val="800080"/>
              </a:solidFill>
              <a:miter lim="800000"/>
              <a:headEnd/>
              <a:tailEnd/>
            </a:ln>
          </p:spPr>
          <p:txBody>
            <a:bodyPr wrap="none" anchor="ctr"/>
            <a:lstStyle/>
            <a:p>
              <a:pPr algn="ctr"/>
              <a:r>
                <a:rPr lang="en-US" sz="1400"/>
                <a:t>Instructions on how to get started</a:t>
              </a:r>
            </a:p>
          </p:txBody>
        </p:sp>
        <p:cxnSp>
          <p:nvCxnSpPr>
            <p:cNvPr id="35863" name="AutoShape 15"/>
            <p:cNvCxnSpPr>
              <a:cxnSpLocks noChangeShapeType="1"/>
              <a:stCxn id="35861" idx="6"/>
              <a:endCxn id="35862" idx="1"/>
            </p:cNvCxnSpPr>
            <p:nvPr/>
          </p:nvCxnSpPr>
          <p:spPr bwMode="auto">
            <a:xfrm flipV="1">
              <a:off x="2544" y="864"/>
              <a:ext cx="1200" cy="528"/>
            </a:xfrm>
            <a:prstGeom prst="straightConnector1">
              <a:avLst/>
            </a:prstGeom>
            <a:noFill/>
            <a:ln w="31750">
              <a:solidFill>
                <a:srgbClr val="800080"/>
              </a:solidFill>
              <a:round/>
              <a:headEnd/>
              <a:tailEnd type="triangle" w="med" len="med"/>
            </a:ln>
          </p:spPr>
        </p:cxnSp>
      </p:grpSp>
      <p:grpSp>
        <p:nvGrpSpPr>
          <p:cNvPr id="3" name="Group 20"/>
          <p:cNvGrpSpPr>
            <a:grpSpLocks/>
          </p:cNvGrpSpPr>
          <p:nvPr/>
        </p:nvGrpSpPr>
        <p:grpSpPr bwMode="auto">
          <a:xfrm>
            <a:off x="1752600" y="1600200"/>
            <a:ext cx="7010400" cy="1219200"/>
            <a:chOff x="1200" y="1152"/>
            <a:chExt cx="4416" cy="768"/>
          </a:xfrm>
        </p:grpSpPr>
        <p:sp>
          <p:nvSpPr>
            <p:cNvPr id="35858" name="Oval 6"/>
            <p:cNvSpPr>
              <a:spLocks noChangeArrowheads="1"/>
            </p:cNvSpPr>
            <p:nvPr/>
          </p:nvSpPr>
          <p:spPr bwMode="auto">
            <a:xfrm>
              <a:off x="1200" y="1488"/>
              <a:ext cx="1392" cy="240"/>
            </a:xfrm>
            <a:prstGeom prst="ellipse">
              <a:avLst/>
            </a:prstGeom>
            <a:noFill/>
            <a:ln w="34925">
              <a:solidFill>
                <a:srgbClr val="FF0000"/>
              </a:solidFill>
              <a:round/>
              <a:headEnd/>
              <a:tailEnd/>
            </a:ln>
          </p:spPr>
          <p:txBody>
            <a:bodyPr wrap="none" anchor="ctr"/>
            <a:lstStyle/>
            <a:p>
              <a:endParaRPr lang="en-US"/>
            </a:p>
          </p:txBody>
        </p:sp>
        <p:sp>
          <p:nvSpPr>
            <p:cNvPr id="35859" name="Rectangle 12"/>
            <p:cNvSpPr>
              <a:spLocks noChangeArrowheads="1"/>
            </p:cNvSpPr>
            <p:nvPr/>
          </p:nvSpPr>
          <p:spPr bwMode="auto">
            <a:xfrm>
              <a:off x="3360" y="1152"/>
              <a:ext cx="2256" cy="768"/>
            </a:xfrm>
            <a:prstGeom prst="rect">
              <a:avLst/>
            </a:prstGeom>
            <a:solidFill>
              <a:schemeClr val="bg1"/>
            </a:solidFill>
            <a:ln w="31750">
              <a:solidFill>
                <a:srgbClr val="FF0000"/>
              </a:solidFill>
              <a:miter lim="800000"/>
              <a:headEnd/>
              <a:tailEnd/>
            </a:ln>
          </p:spPr>
          <p:txBody>
            <a:bodyPr wrap="none" anchor="ctr"/>
            <a:lstStyle/>
            <a:p>
              <a:pPr algn="ctr"/>
              <a:r>
                <a:rPr lang="en-US" sz="1400"/>
                <a:t>Choose from 15 different exercise scenarios.</a:t>
              </a:r>
            </a:p>
            <a:p>
              <a:pPr algn="ctr"/>
              <a:r>
                <a:rPr lang="en-US" sz="1400"/>
                <a:t>Each with a customizable: </a:t>
              </a:r>
            </a:p>
            <a:p>
              <a:pPr algn="ctr"/>
              <a:r>
                <a:rPr lang="en-US" sz="1400"/>
                <a:t>-Situation Manual </a:t>
              </a:r>
            </a:p>
            <a:p>
              <a:pPr algn="ctr"/>
              <a:r>
                <a:rPr lang="en-US" sz="1400"/>
                <a:t>-Presentation</a:t>
              </a:r>
            </a:p>
            <a:p>
              <a:pPr algn="ctr"/>
              <a:r>
                <a:rPr lang="en-US" sz="1400"/>
                <a:t>-Additional Discussion Questions</a:t>
              </a:r>
            </a:p>
          </p:txBody>
        </p:sp>
        <p:cxnSp>
          <p:nvCxnSpPr>
            <p:cNvPr id="35860" name="AutoShape 16"/>
            <p:cNvCxnSpPr>
              <a:cxnSpLocks noChangeShapeType="1"/>
              <a:stCxn id="35858" idx="6"/>
              <a:endCxn id="35859" idx="1"/>
            </p:cNvCxnSpPr>
            <p:nvPr/>
          </p:nvCxnSpPr>
          <p:spPr bwMode="auto">
            <a:xfrm flipV="1">
              <a:off x="2592" y="1536"/>
              <a:ext cx="768" cy="72"/>
            </a:xfrm>
            <a:prstGeom prst="straightConnector1">
              <a:avLst/>
            </a:prstGeom>
            <a:noFill/>
            <a:ln w="31750">
              <a:solidFill>
                <a:srgbClr val="FF0000"/>
              </a:solidFill>
              <a:round/>
              <a:headEnd/>
              <a:tailEnd type="triangle" w="med" len="med"/>
            </a:ln>
          </p:spPr>
        </p:cxnSp>
      </p:grpSp>
      <p:grpSp>
        <p:nvGrpSpPr>
          <p:cNvPr id="4" name="Group 22"/>
          <p:cNvGrpSpPr>
            <a:grpSpLocks/>
          </p:cNvGrpSpPr>
          <p:nvPr/>
        </p:nvGrpSpPr>
        <p:grpSpPr bwMode="auto">
          <a:xfrm>
            <a:off x="1828800" y="3962400"/>
            <a:ext cx="7162800" cy="1219200"/>
            <a:chOff x="1152" y="2496"/>
            <a:chExt cx="4512" cy="768"/>
          </a:xfrm>
        </p:grpSpPr>
        <p:sp>
          <p:nvSpPr>
            <p:cNvPr id="35855" name="Oval 8"/>
            <p:cNvSpPr>
              <a:spLocks noChangeArrowheads="1"/>
            </p:cNvSpPr>
            <p:nvPr/>
          </p:nvSpPr>
          <p:spPr bwMode="auto">
            <a:xfrm>
              <a:off x="1152" y="2496"/>
              <a:ext cx="1872" cy="576"/>
            </a:xfrm>
            <a:prstGeom prst="ellipse">
              <a:avLst/>
            </a:prstGeom>
            <a:noFill/>
            <a:ln w="34925">
              <a:solidFill>
                <a:srgbClr val="008000"/>
              </a:solidFill>
              <a:round/>
              <a:headEnd/>
              <a:tailEnd/>
            </a:ln>
          </p:spPr>
          <p:txBody>
            <a:bodyPr wrap="none" anchor="ctr"/>
            <a:lstStyle/>
            <a:p>
              <a:endParaRPr lang="en-US"/>
            </a:p>
          </p:txBody>
        </p:sp>
        <p:sp>
          <p:nvSpPr>
            <p:cNvPr id="35856" name="Rectangle 14"/>
            <p:cNvSpPr>
              <a:spLocks noChangeArrowheads="1"/>
            </p:cNvSpPr>
            <p:nvPr/>
          </p:nvSpPr>
          <p:spPr bwMode="auto">
            <a:xfrm>
              <a:off x="3792" y="2640"/>
              <a:ext cx="1872" cy="624"/>
            </a:xfrm>
            <a:prstGeom prst="rect">
              <a:avLst/>
            </a:prstGeom>
            <a:solidFill>
              <a:schemeClr val="bg1"/>
            </a:solidFill>
            <a:ln w="34925">
              <a:solidFill>
                <a:srgbClr val="008000"/>
              </a:solidFill>
              <a:miter lim="800000"/>
              <a:headEnd/>
              <a:tailEnd/>
            </a:ln>
          </p:spPr>
          <p:txBody>
            <a:bodyPr wrap="none" anchor="ctr"/>
            <a:lstStyle/>
            <a:p>
              <a:pPr algn="ctr"/>
              <a:r>
                <a:rPr lang="en-US" sz="1400"/>
                <a:t>Water Sector-related presentations, </a:t>
              </a:r>
            </a:p>
            <a:p>
              <a:pPr algn="ctr"/>
              <a:r>
                <a:rPr lang="en-US" sz="1400"/>
                <a:t>documents, and web links aid the </a:t>
              </a:r>
            </a:p>
            <a:p>
              <a:pPr algn="ctr"/>
              <a:r>
                <a:rPr lang="en-US" sz="1400"/>
                <a:t>exercise planner in building a more </a:t>
              </a:r>
            </a:p>
            <a:p>
              <a:pPr algn="ctr"/>
              <a:r>
                <a:rPr lang="en-US" sz="1400"/>
                <a:t>comprehensive TTX</a:t>
              </a:r>
            </a:p>
          </p:txBody>
        </p:sp>
        <p:cxnSp>
          <p:nvCxnSpPr>
            <p:cNvPr id="35857" name="AutoShape 17"/>
            <p:cNvCxnSpPr>
              <a:cxnSpLocks noChangeShapeType="1"/>
              <a:stCxn id="35855" idx="6"/>
              <a:endCxn id="35856" idx="1"/>
            </p:cNvCxnSpPr>
            <p:nvPr/>
          </p:nvCxnSpPr>
          <p:spPr bwMode="auto">
            <a:xfrm>
              <a:off x="3024" y="2784"/>
              <a:ext cx="768" cy="168"/>
            </a:xfrm>
            <a:prstGeom prst="straightConnector1">
              <a:avLst/>
            </a:prstGeom>
            <a:noFill/>
            <a:ln w="31750">
              <a:solidFill>
                <a:srgbClr val="008000"/>
              </a:solidFill>
              <a:round/>
              <a:headEnd/>
              <a:tailEnd type="triangle" w="med" len="med"/>
            </a:ln>
          </p:spPr>
        </p:cxnSp>
      </p:grpSp>
      <p:grpSp>
        <p:nvGrpSpPr>
          <p:cNvPr id="5" name="Group 21"/>
          <p:cNvGrpSpPr>
            <a:grpSpLocks/>
          </p:cNvGrpSpPr>
          <p:nvPr/>
        </p:nvGrpSpPr>
        <p:grpSpPr bwMode="auto">
          <a:xfrm>
            <a:off x="1905000" y="2971800"/>
            <a:ext cx="6705600" cy="1143000"/>
            <a:chOff x="1200" y="1920"/>
            <a:chExt cx="4224" cy="720"/>
          </a:xfrm>
        </p:grpSpPr>
        <p:sp>
          <p:nvSpPr>
            <p:cNvPr id="35852" name="Oval 7"/>
            <p:cNvSpPr>
              <a:spLocks noChangeArrowheads="1"/>
            </p:cNvSpPr>
            <p:nvPr/>
          </p:nvSpPr>
          <p:spPr bwMode="auto">
            <a:xfrm>
              <a:off x="1200" y="2064"/>
              <a:ext cx="1392" cy="240"/>
            </a:xfrm>
            <a:prstGeom prst="ellipse">
              <a:avLst/>
            </a:prstGeom>
            <a:noFill/>
            <a:ln w="34925">
              <a:solidFill>
                <a:srgbClr val="0000FF"/>
              </a:solidFill>
              <a:round/>
              <a:headEnd/>
              <a:tailEnd/>
            </a:ln>
          </p:spPr>
          <p:txBody>
            <a:bodyPr wrap="none" anchor="ctr"/>
            <a:lstStyle/>
            <a:p>
              <a:endParaRPr lang="en-US"/>
            </a:p>
          </p:txBody>
        </p:sp>
        <p:sp>
          <p:nvSpPr>
            <p:cNvPr id="35853" name="Rectangle 13"/>
            <p:cNvSpPr>
              <a:spLocks noChangeArrowheads="1"/>
            </p:cNvSpPr>
            <p:nvPr/>
          </p:nvSpPr>
          <p:spPr bwMode="auto">
            <a:xfrm>
              <a:off x="3888" y="1920"/>
              <a:ext cx="1536" cy="720"/>
            </a:xfrm>
            <a:prstGeom prst="rect">
              <a:avLst/>
            </a:prstGeom>
            <a:solidFill>
              <a:schemeClr val="bg1"/>
            </a:solidFill>
            <a:ln w="31750">
              <a:solidFill>
                <a:srgbClr val="0000FF"/>
              </a:solidFill>
              <a:miter lim="800000"/>
              <a:headEnd/>
              <a:tailEnd/>
            </a:ln>
          </p:spPr>
          <p:txBody>
            <a:bodyPr wrap="none" anchor="ctr"/>
            <a:lstStyle/>
            <a:p>
              <a:pPr algn="ctr"/>
              <a:r>
                <a:rPr lang="en-US" sz="1400"/>
                <a:t>Presentations on how to :</a:t>
              </a:r>
            </a:p>
            <a:p>
              <a:pPr algn="ctr"/>
              <a:r>
                <a:rPr lang="en-US" sz="1400"/>
                <a:t>-Use the TTX Tool</a:t>
              </a:r>
            </a:p>
            <a:p>
              <a:pPr algn="ctr"/>
              <a:r>
                <a:rPr lang="en-US" sz="1400"/>
                <a:t>-Plan, customize, conduct, </a:t>
              </a:r>
            </a:p>
            <a:p>
              <a:pPr algn="ctr"/>
              <a:r>
                <a:rPr lang="en-US" sz="1400"/>
                <a:t>and evaluate an exercise</a:t>
              </a:r>
            </a:p>
          </p:txBody>
        </p:sp>
        <p:cxnSp>
          <p:nvCxnSpPr>
            <p:cNvPr id="35854" name="AutoShape 18"/>
            <p:cNvCxnSpPr>
              <a:cxnSpLocks noChangeShapeType="1"/>
              <a:stCxn id="35852" idx="6"/>
              <a:endCxn id="35853" idx="1"/>
            </p:cNvCxnSpPr>
            <p:nvPr/>
          </p:nvCxnSpPr>
          <p:spPr bwMode="auto">
            <a:xfrm>
              <a:off x="2592" y="2184"/>
              <a:ext cx="1296" cy="96"/>
            </a:xfrm>
            <a:prstGeom prst="straightConnector1">
              <a:avLst/>
            </a:prstGeom>
            <a:noFill/>
            <a:ln w="31750">
              <a:solidFill>
                <a:srgbClr val="0000FF"/>
              </a:solidFill>
              <a:round/>
              <a:headEnd/>
              <a:tailEnd type="triangle" w="med" len="med"/>
            </a:ln>
          </p:spPr>
        </p:cxnSp>
      </p:grpSp>
      <p:sp>
        <p:nvSpPr>
          <p:cNvPr id="20" name="Title 2"/>
          <p:cNvSpPr txBox="1">
            <a:spLocks/>
          </p:cNvSpPr>
          <p:nvPr/>
        </p:nvSpPr>
        <p:spPr>
          <a:xfrm>
            <a:off x="1905000" y="0"/>
            <a:ext cx="7162800" cy="1143000"/>
          </a:xfrm>
          <a:prstGeom prst="rect">
            <a:avLst/>
          </a:prstGeom>
          <a:noFill/>
        </p:spPr>
        <p:txBody>
          <a:bodyPr/>
          <a:lstStyle/>
          <a:p>
            <a:pPr algn="r">
              <a:defRPr/>
            </a:pPr>
            <a:r>
              <a:rPr lang="en-US" sz="2200" b="1" kern="0" dirty="0">
                <a:solidFill>
                  <a:srgbClr val="FFC000"/>
                </a:solidFill>
                <a:latin typeface="+mj-lt"/>
                <a:ea typeface="+mj-ea"/>
                <a:cs typeface="+mj-cs"/>
              </a:rPr>
              <a:t>Tabletop Exercise Tool for Water Systems: </a:t>
            </a:r>
            <a:br>
              <a:rPr lang="en-US" sz="2200" b="1" kern="0" dirty="0">
                <a:solidFill>
                  <a:srgbClr val="FFC000"/>
                </a:solidFill>
                <a:latin typeface="+mj-lt"/>
                <a:ea typeface="+mj-ea"/>
                <a:cs typeface="+mj-cs"/>
              </a:rPr>
            </a:br>
            <a:r>
              <a:rPr lang="en-US" sz="2200" b="1" kern="0" dirty="0">
                <a:solidFill>
                  <a:srgbClr val="FFC000"/>
                </a:solidFill>
                <a:latin typeface="+mj-lt"/>
                <a:ea typeface="+mj-ea"/>
                <a:cs typeface="+mj-cs"/>
              </a:rPr>
              <a:t>Functionality</a:t>
            </a:r>
          </a:p>
        </p:txBody>
      </p:sp>
      <p:grpSp>
        <p:nvGrpSpPr>
          <p:cNvPr id="6" name="Group 33"/>
          <p:cNvGrpSpPr>
            <a:grpSpLocks/>
          </p:cNvGrpSpPr>
          <p:nvPr/>
        </p:nvGrpSpPr>
        <p:grpSpPr bwMode="auto">
          <a:xfrm>
            <a:off x="1752600" y="5334000"/>
            <a:ext cx="6858000" cy="762000"/>
            <a:chOff x="1752600" y="5334000"/>
            <a:chExt cx="6858000" cy="762000"/>
          </a:xfrm>
        </p:grpSpPr>
        <p:sp>
          <p:nvSpPr>
            <p:cNvPr id="23" name="Oval 22"/>
            <p:cNvSpPr/>
            <p:nvPr/>
          </p:nvSpPr>
          <p:spPr>
            <a:xfrm>
              <a:off x="1752600" y="54864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5943600" y="5334000"/>
              <a:ext cx="2667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-Links to training presentations and reference materials</a:t>
              </a:r>
            </a:p>
            <a:p>
              <a:pPr algn="ctr">
                <a:defRPr/>
              </a:pPr>
              <a:r>
                <a:rPr lang="en-US" sz="1400" dirty="0">
                  <a:solidFill>
                    <a:schemeClr val="tx1"/>
                  </a:solidFill>
                </a:rPr>
                <a:t>-Contact E-mail address</a:t>
              </a:r>
            </a:p>
          </p:txBody>
        </p:sp>
        <p:cxnSp>
          <p:nvCxnSpPr>
            <p:cNvPr id="32" name="Straight Arrow Connector 31"/>
            <p:cNvCxnSpPr>
              <a:stCxn id="23" idx="6"/>
              <a:endCxn id="24" idx="1"/>
            </p:cNvCxnSpPr>
            <p:nvPr/>
          </p:nvCxnSpPr>
          <p:spPr>
            <a:xfrm>
              <a:off x="2819400" y="5676900"/>
              <a:ext cx="3124200" cy="38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16"/>
          <p:cNvGrpSpPr>
            <a:grpSpLocks/>
          </p:cNvGrpSpPr>
          <p:nvPr/>
        </p:nvGrpSpPr>
        <p:grpSpPr bwMode="auto">
          <a:xfrm>
            <a:off x="228600" y="936625"/>
            <a:ext cx="8915400" cy="5921375"/>
            <a:chOff x="228600" y="936625"/>
            <a:chExt cx="8915400" cy="5921375"/>
          </a:xfrm>
        </p:grpSpPr>
        <p:pic>
          <p:nvPicPr>
            <p:cNvPr id="36871" name="Picture 2"/>
            <p:cNvPicPr>
              <a:picLocks noChangeAspect="1" noChangeArrowheads="1"/>
            </p:cNvPicPr>
            <p:nvPr/>
          </p:nvPicPr>
          <p:blipFill>
            <a:blip r:embed="rId3" cstate="print"/>
            <a:srcRect t="10156" r="11215" b="5859"/>
            <a:stretch>
              <a:fillRect/>
            </a:stretch>
          </p:blipFill>
          <p:spPr bwMode="auto">
            <a:xfrm>
              <a:off x="228600" y="936625"/>
              <a:ext cx="7848600" cy="5921375"/>
            </a:xfrm>
            <a:prstGeom prst="rect">
              <a:avLst/>
            </a:prstGeom>
            <a:noFill/>
            <a:ln w="9525">
              <a:noFill/>
              <a:miter lim="800000"/>
              <a:headEnd/>
              <a:tailEnd/>
            </a:ln>
          </p:spPr>
        </p:pic>
        <p:sp>
          <p:nvSpPr>
            <p:cNvPr id="14" name="Rectangle 13"/>
            <p:cNvSpPr/>
            <p:nvPr/>
          </p:nvSpPr>
          <p:spPr>
            <a:xfrm>
              <a:off x="8077200" y="990600"/>
              <a:ext cx="10668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Slide Number Placeholder 1"/>
          <p:cNvSpPr>
            <a:spLocks noGrp="1"/>
          </p:cNvSpPr>
          <p:nvPr>
            <p:ph type="sldNum" sz="quarter" idx="12"/>
          </p:nvPr>
        </p:nvSpPr>
        <p:spPr/>
        <p:txBody>
          <a:bodyPr/>
          <a:lstStyle/>
          <a:p>
            <a:pPr>
              <a:defRPr/>
            </a:pPr>
            <a:endParaRPr lang="en-US" dirty="0">
              <a:solidFill>
                <a:srgbClr val="002060"/>
              </a:solidFill>
            </a:endParaRPr>
          </a:p>
        </p:txBody>
      </p:sp>
      <p:sp>
        <p:nvSpPr>
          <p:cNvPr id="13" name="Title 2"/>
          <p:cNvSpPr txBox="1">
            <a:spLocks/>
          </p:cNvSpPr>
          <p:nvPr/>
        </p:nvSpPr>
        <p:spPr>
          <a:xfrm>
            <a:off x="1905000" y="0"/>
            <a:ext cx="7162800" cy="1143000"/>
          </a:xfrm>
          <a:prstGeom prst="rect">
            <a:avLst/>
          </a:prstGeom>
          <a:noFill/>
        </p:spPr>
        <p:txBody>
          <a:bodyPr/>
          <a:lstStyle/>
          <a:p>
            <a:pPr algn="r">
              <a:defRPr/>
            </a:pPr>
            <a:r>
              <a:rPr lang="en-US" sz="2200" b="1" kern="0" dirty="0">
                <a:solidFill>
                  <a:srgbClr val="FFC000"/>
                </a:solidFill>
                <a:latin typeface="+mj-lt"/>
                <a:ea typeface="+mj-ea"/>
                <a:cs typeface="+mj-cs"/>
              </a:rPr>
              <a:t>Tabletop Exercise Tool for Water Systems: </a:t>
            </a:r>
            <a:br>
              <a:rPr lang="en-US" sz="2200" b="1" kern="0" dirty="0">
                <a:solidFill>
                  <a:srgbClr val="FFC000"/>
                </a:solidFill>
                <a:latin typeface="+mj-lt"/>
                <a:ea typeface="+mj-ea"/>
                <a:cs typeface="+mj-cs"/>
              </a:rPr>
            </a:br>
            <a:r>
              <a:rPr lang="en-US" sz="2200" b="1" kern="0" dirty="0">
                <a:solidFill>
                  <a:srgbClr val="FFC000"/>
                </a:solidFill>
                <a:latin typeface="+mj-lt"/>
                <a:ea typeface="+mj-ea"/>
                <a:cs typeface="+mj-cs"/>
              </a:rPr>
              <a:t>How to Use the TTX Tool</a:t>
            </a:r>
          </a:p>
        </p:txBody>
      </p:sp>
      <p:sp>
        <p:nvSpPr>
          <p:cNvPr id="19" name="Oval 18"/>
          <p:cNvSpPr/>
          <p:nvPr/>
        </p:nvSpPr>
        <p:spPr>
          <a:xfrm>
            <a:off x="2514600" y="3124200"/>
            <a:ext cx="1676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1848"/>
              </a:solidFill>
            </a:endParaRPr>
          </a:p>
        </p:txBody>
      </p:sp>
      <p:pic>
        <p:nvPicPr>
          <p:cNvPr id="4097" name="Picture 1"/>
          <p:cNvPicPr>
            <a:picLocks noChangeAspect="1" noChangeArrowheads="1"/>
          </p:cNvPicPr>
          <p:nvPr/>
        </p:nvPicPr>
        <p:blipFill>
          <a:blip r:embed="rId4" cstate="print"/>
          <a:srcRect/>
          <a:stretch>
            <a:fillRect/>
          </a:stretch>
        </p:blipFill>
        <p:spPr bwMode="auto">
          <a:xfrm>
            <a:off x="1044575" y="993775"/>
            <a:ext cx="7353300" cy="5864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40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6"/>
          <p:cNvGrpSpPr>
            <a:grpSpLocks/>
          </p:cNvGrpSpPr>
          <p:nvPr/>
        </p:nvGrpSpPr>
        <p:grpSpPr bwMode="auto">
          <a:xfrm>
            <a:off x="228600" y="936625"/>
            <a:ext cx="8915400" cy="5921375"/>
            <a:chOff x="228600" y="936625"/>
            <a:chExt cx="8915400" cy="5921375"/>
          </a:xfrm>
        </p:grpSpPr>
        <p:pic>
          <p:nvPicPr>
            <p:cNvPr id="37897" name="Picture 2"/>
            <p:cNvPicPr>
              <a:picLocks noChangeAspect="1" noChangeArrowheads="1"/>
            </p:cNvPicPr>
            <p:nvPr/>
          </p:nvPicPr>
          <p:blipFill>
            <a:blip r:embed="rId3" cstate="print"/>
            <a:srcRect t="10156" r="11215" b="5859"/>
            <a:stretch>
              <a:fillRect/>
            </a:stretch>
          </p:blipFill>
          <p:spPr bwMode="auto">
            <a:xfrm>
              <a:off x="228600" y="936625"/>
              <a:ext cx="7848600" cy="5921375"/>
            </a:xfrm>
            <a:prstGeom prst="rect">
              <a:avLst/>
            </a:prstGeom>
            <a:noFill/>
            <a:ln w="9525">
              <a:noFill/>
              <a:miter lim="800000"/>
              <a:headEnd/>
              <a:tailEnd/>
            </a:ln>
          </p:spPr>
        </p:pic>
        <p:sp>
          <p:nvSpPr>
            <p:cNvPr id="14" name="Rectangle 13"/>
            <p:cNvSpPr/>
            <p:nvPr/>
          </p:nvSpPr>
          <p:spPr>
            <a:xfrm>
              <a:off x="8077200" y="990600"/>
              <a:ext cx="10668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Slide Number Placeholder 1"/>
          <p:cNvSpPr>
            <a:spLocks noGrp="1"/>
          </p:cNvSpPr>
          <p:nvPr>
            <p:ph type="sldNum" sz="quarter" idx="12"/>
          </p:nvPr>
        </p:nvSpPr>
        <p:spPr/>
        <p:txBody>
          <a:bodyPr/>
          <a:lstStyle/>
          <a:p>
            <a:pPr>
              <a:defRPr/>
            </a:pPr>
            <a:endParaRPr lang="en-US" dirty="0">
              <a:solidFill>
                <a:srgbClr val="002060"/>
              </a:solidFill>
            </a:endParaRPr>
          </a:p>
        </p:txBody>
      </p:sp>
      <p:sp>
        <p:nvSpPr>
          <p:cNvPr id="23562" name="Oval 5"/>
          <p:cNvSpPr>
            <a:spLocks noChangeArrowheads="1"/>
          </p:cNvSpPr>
          <p:nvPr/>
        </p:nvSpPr>
        <p:spPr bwMode="auto">
          <a:xfrm>
            <a:off x="5867400" y="4800600"/>
            <a:ext cx="1600200" cy="228600"/>
          </a:xfrm>
          <a:prstGeom prst="ellipse">
            <a:avLst/>
          </a:prstGeom>
          <a:noFill/>
          <a:ln w="34925">
            <a:solidFill>
              <a:srgbClr val="800080"/>
            </a:solidFill>
            <a:round/>
            <a:headEnd/>
            <a:tailEnd/>
          </a:ln>
        </p:spPr>
        <p:txBody>
          <a:bodyPr wrap="none" anchor="ctr"/>
          <a:lstStyle/>
          <a:p>
            <a:endParaRPr lang="en-US"/>
          </a:p>
        </p:txBody>
      </p:sp>
      <p:grpSp>
        <p:nvGrpSpPr>
          <p:cNvPr id="4" name="Group 19"/>
          <p:cNvGrpSpPr>
            <a:grpSpLocks/>
          </p:cNvGrpSpPr>
          <p:nvPr/>
        </p:nvGrpSpPr>
        <p:grpSpPr bwMode="auto">
          <a:xfrm>
            <a:off x="1295400" y="533400"/>
            <a:ext cx="4572000" cy="5170488"/>
            <a:chOff x="1295400" y="533400"/>
            <a:chExt cx="4572000" cy="5169742"/>
          </a:xfrm>
        </p:grpSpPr>
        <p:pic>
          <p:nvPicPr>
            <p:cNvPr id="37895" name="Picture 4"/>
            <p:cNvPicPr>
              <a:picLocks noChangeAspect="1" noChangeArrowheads="1"/>
            </p:cNvPicPr>
            <p:nvPr/>
          </p:nvPicPr>
          <p:blipFill>
            <a:blip r:embed="rId4" cstate="print"/>
            <a:srcRect l="22733" t="16476" r="25233" b="1563"/>
            <a:stretch>
              <a:fillRect/>
            </a:stretch>
          </p:blipFill>
          <p:spPr bwMode="auto">
            <a:xfrm>
              <a:off x="1295400" y="533400"/>
              <a:ext cx="4114800" cy="5169742"/>
            </a:xfrm>
            <a:prstGeom prst="rect">
              <a:avLst/>
            </a:prstGeom>
            <a:noFill/>
            <a:ln w="22225">
              <a:solidFill>
                <a:srgbClr val="7030A0"/>
              </a:solidFill>
              <a:miter lim="800000"/>
              <a:headEnd/>
              <a:tailEnd/>
            </a:ln>
          </p:spPr>
        </p:pic>
        <p:cxnSp>
          <p:nvCxnSpPr>
            <p:cNvPr id="37896" name="AutoShape 15"/>
            <p:cNvCxnSpPr>
              <a:cxnSpLocks noChangeShapeType="1"/>
              <a:stCxn id="23562" idx="2"/>
            </p:cNvCxnSpPr>
            <p:nvPr/>
          </p:nvCxnSpPr>
          <p:spPr bwMode="auto">
            <a:xfrm rot="10800000">
              <a:off x="5410200" y="3118272"/>
              <a:ext cx="457200" cy="1796643"/>
            </a:xfrm>
            <a:prstGeom prst="straightConnector1">
              <a:avLst/>
            </a:prstGeom>
            <a:noFill/>
            <a:ln w="31750">
              <a:solidFill>
                <a:srgbClr val="800080"/>
              </a:solidFill>
              <a:round/>
              <a:headEnd/>
              <a:tailEnd type="triangle" w="med" len="med"/>
            </a:ln>
          </p:spPr>
        </p:cxnSp>
      </p:grpSp>
      <p:sp>
        <p:nvSpPr>
          <p:cNvPr id="13" name="Title 2"/>
          <p:cNvSpPr txBox="1">
            <a:spLocks/>
          </p:cNvSpPr>
          <p:nvPr/>
        </p:nvSpPr>
        <p:spPr>
          <a:xfrm>
            <a:off x="1905000" y="0"/>
            <a:ext cx="7162800" cy="1143000"/>
          </a:xfrm>
          <a:prstGeom prst="rect">
            <a:avLst/>
          </a:prstGeom>
          <a:noFill/>
        </p:spPr>
        <p:txBody>
          <a:bodyPr/>
          <a:lstStyle/>
          <a:p>
            <a:pPr algn="r">
              <a:defRPr/>
            </a:pPr>
            <a:r>
              <a:rPr lang="en-US" sz="2200" b="1" kern="0" dirty="0">
                <a:solidFill>
                  <a:srgbClr val="FFC000"/>
                </a:solidFill>
                <a:latin typeface="+mj-lt"/>
                <a:ea typeface="+mj-ea"/>
                <a:cs typeface="+mj-cs"/>
              </a:rPr>
              <a:t>Tabletop Exercise Tool for Water Systems: </a:t>
            </a:r>
            <a:br>
              <a:rPr lang="en-US" sz="2200" b="1" kern="0" dirty="0">
                <a:solidFill>
                  <a:srgbClr val="FFC000"/>
                </a:solidFill>
                <a:latin typeface="+mj-lt"/>
                <a:ea typeface="+mj-ea"/>
                <a:cs typeface="+mj-cs"/>
              </a:rPr>
            </a:br>
            <a:r>
              <a:rPr lang="en-US" sz="2200" b="1" kern="0" dirty="0">
                <a:solidFill>
                  <a:srgbClr val="FFC000"/>
                </a:solidFill>
                <a:latin typeface="+mj-lt"/>
                <a:ea typeface="+mj-ea"/>
                <a:cs typeface="+mj-cs"/>
              </a:rPr>
              <a:t>How to Use the TTX Tool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6"/>
          <p:cNvGrpSpPr>
            <a:grpSpLocks/>
          </p:cNvGrpSpPr>
          <p:nvPr/>
        </p:nvGrpSpPr>
        <p:grpSpPr bwMode="auto">
          <a:xfrm>
            <a:off x="228600" y="936625"/>
            <a:ext cx="8915400" cy="5921375"/>
            <a:chOff x="228600" y="936625"/>
            <a:chExt cx="8915400" cy="5921375"/>
          </a:xfrm>
        </p:grpSpPr>
        <p:pic>
          <p:nvPicPr>
            <p:cNvPr id="38920" name="Picture 2"/>
            <p:cNvPicPr>
              <a:picLocks noChangeAspect="1" noChangeArrowheads="1"/>
            </p:cNvPicPr>
            <p:nvPr/>
          </p:nvPicPr>
          <p:blipFill>
            <a:blip r:embed="rId3" cstate="print"/>
            <a:srcRect t="10156" r="11215" b="5859"/>
            <a:stretch>
              <a:fillRect/>
            </a:stretch>
          </p:blipFill>
          <p:spPr bwMode="auto">
            <a:xfrm>
              <a:off x="228600" y="936625"/>
              <a:ext cx="7848600" cy="5921375"/>
            </a:xfrm>
            <a:prstGeom prst="rect">
              <a:avLst/>
            </a:prstGeom>
            <a:noFill/>
            <a:ln w="9525">
              <a:noFill/>
              <a:miter lim="800000"/>
              <a:headEnd/>
              <a:tailEnd/>
            </a:ln>
          </p:spPr>
        </p:pic>
        <p:sp>
          <p:nvSpPr>
            <p:cNvPr id="14" name="Rectangle 13"/>
            <p:cNvSpPr/>
            <p:nvPr/>
          </p:nvSpPr>
          <p:spPr>
            <a:xfrm>
              <a:off x="8077200" y="990600"/>
              <a:ext cx="1066800" cy="5867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 name="Slide Number Placeholder 1"/>
          <p:cNvSpPr>
            <a:spLocks noGrp="1"/>
          </p:cNvSpPr>
          <p:nvPr>
            <p:ph type="sldNum" sz="quarter" idx="12"/>
          </p:nvPr>
        </p:nvSpPr>
        <p:spPr/>
        <p:txBody>
          <a:bodyPr/>
          <a:lstStyle/>
          <a:p>
            <a:pPr>
              <a:defRPr/>
            </a:pPr>
            <a:endParaRPr lang="en-US" dirty="0">
              <a:solidFill>
                <a:srgbClr val="002060"/>
              </a:solidFill>
            </a:endParaRPr>
          </a:p>
        </p:txBody>
      </p:sp>
      <p:sp>
        <p:nvSpPr>
          <p:cNvPr id="13" name="Title 2"/>
          <p:cNvSpPr txBox="1">
            <a:spLocks/>
          </p:cNvSpPr>
          <p:nvPr/>
        </p:nvSpPr>
        <p:spPr>
          <a:xfrm>
            <a:off x="1905000" y="0"/>
            <a:ext cx="7162800" cy="1143000"/>
          </a:xfrm>
          <a:prstGeom prst="rect">
            <a:avLst/>
          </a:prstGeom>
          <a:noFill/>
        </p:spPr>
        <p:txBody>
          <a:bodyPr/>
          <a:lstStyle/>
          <a:p>
            <a:pPr algn="r">
              <a:defRPr/>
            </a:pPr>
            <a:r>
              <a:rPr lang="en-US" sz="2200" b="1" kern="0" dirty="0">
                <a:solidFill>
                  <a:srgbClr val="FFC000"/>
                </a:solidFill>
                <a:latin typeface="+mj-lt"/>
                <a:ea typeface="+mj-ea"/>
                <a:cs typeface="+mj-cs"/>
              </a:rPr>
              <a:t>Tabletop Exercise Tool for Water Systems: </a:t>
            </a:r>
            <a:br>
              <a:rPr lang="en-US" sz="2200" b="1" kern="0" dirty="0">
                <a:solidFill>
                  <a:srgbClr val="FFC000"/>
                </a:solidFill>
                <a:latin typeface="+mj-lt"/>
                <a:ea typeface="+mj-ea"/>
                <a:cs typeface="+mj-cs"/>
              </a:rPr>
            </a:br>
            <a:r>
              <a:rPr lang="en-US" sz="2200" b="1" kern="0" dirty="0">
                <a:solidFill>
                  <a:srgbClr val="FFC000"/>
                </a:solidFill>
                <a:latin typeface="+mj-lt"/>
                <a:ea typeface="+mj-ea"/>
                <a:cs typeface="+mj-cs"/>
              </a:rPr>
              <a:t>How to Use the TTX Tool</a:t>
            </a:r>
          </a:p>
        </p:txBody>
      </p:sp>
      <p:sp>
        <p:nvSpPr>
          <p:cNvPr id="15" name="Oval 6"/>
          <p:cNvSpPr>
            <a:spLocks noChangeArrowheads="1"/>
          </p:cNvSpPr>
          <p:nvPr/>
        </p:nvSpPr>
        <p:spPr bwMode="auto">
          <a:xfrm>
            <a:off x="4465638" y="5257800"/>
            <a:ext cx="3089275" cy="180975"/>
          </a:xfrm>
          <a:prstGeom prst="ellipse">
            <a:avLst/>
          </a:prstGeom>
          <a:noFill/>
          <a:ln w="34925">
            <a:solidFill>
              <a:srgbClr val="FF0000"/>
            </a:solidFill>
            <a:round/>
            <a:headEnd/>
            <a:tailEnd/>
          </a:ln>
        </p:spPr>
        <p:txBody>
          <a:bodyPr wrap="none" anchor="ctr"/>
          <a:lstStyle/>
          <a:p>
            <a:endParaRPr lang="en-US"/>
          </a:p>
        </p:txBody>
      </p:sp>
      <p:cxnSp>
        <p:nvCxnSpPr>
          <p:cNvPr id="16" name="AutoShape 16"/>
          <p:cNvCxnSpPr>
            <a:cxnSpLocks noChangeShapeType="1"/>
            <a:stCxn id="15" idx="0"/>
          </p:cNvCxnSpPr>
          <p:nvPr/>
        </p:nvCxnSpPr>
        <p:spPr bwMode="auto">
          <a:xfrm rot="16200000" flipV="1">
            <a:off x="4629944" y="3877469"/>
            <a:ext cx="1770062" cy="990600"/>
          </a:xfrm>
          <a:prstGeom prst="straightConnector1">
            <a:avLst/>
          </a:prstGeom>
          <a:noFill/>
          <a:ln w="31750">
            <a:solidFill>
              <a:srgbClr val="FF0000"/>
            </a:solidFill>
            <a:round/>
            <a:headEnd/>
            <a:tailEnd type="triangle" w="med" len="med"/>
          </a:ln>
        </p:spPr>
      </p:cxnSp>
      <p:pic>
        <p:nvPicPr>
          <p:cNvPr id="17" name="Picture 5"/>
          <p:cNvPicPr>
            <a:picLocks noChangeAspect="1" noChangeArrowheads="1"/>
          </p:cNvPicPr>
          <p:nvPr/>
        </p:nvPicPr>
        <p:blipFill>
          <a:blip r:embed="rId4" cstate="print"/>
          <a:srcRect l="20561" t="16406" r="20872" b="13281"/>
          <a:stretch>
            <a:fillRect/>
          </a:stretch>
        </p:blipFill>
        <p:spPr bwMode="auto">
          <a:xfrm>
            <a:off x="142875" y="1154113"/>
            <a:ext cx="4876800" cy="4668837"/>
          </a:xfrm>
          <a:prstGeom prst="rect">
            <a:avLst/>
          </a:prstGeom>
          <a:noFill/>
          <a:ln w="25400">
            <a:solidFill>
              <a:srgbClr val="FF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Choosing a Scenario</a:t>
            </a:r>
          </a:p>
        </p:txBody>
      </p:sp>
      <p:sp>
        <p:nvSpPr>
          <p:cNvPr id="2" name="Slide Number Placeholder 1"/>
          <p:cNvSpPr>
            <a:spLocks noGrp="1"/>
          </p:cNvSpPr>
          <p:nvPr>
            <p:ph type="sldNum" sz="quarter" idx="12"/>
          </p:nvPr>
        </p:nvSpPr>
        <p:spPr/>
        <p:txBody>
          <a:bodyPr/>
          <a:lstStyle/>
          <a:p>
            <a:pPr>
              <a:defRPr/>
            </a:pPr>
            <a:fld id="{86676BE2-5468-4E9E-9409-B77BAA0653CD}" type="slidenum">
              <a:rPr lang="en-US"/>
              <a:pPr>
                <a:defRPr/>
              </a:pPr>
              <a:t>16</a:t>
            </a:fld>
            <a:endParaRPr lang="en-US" dirty="0"/>
          </a:p>
        </p:txBody>
      </p:sp>
      <p:pic>
        <p:nvPicPr>
          <p:cNvPr id="39940" name="Picture 2"/>
          <p:cNvPicPr>
            <a:picLocks noChangeAspect="1" noChangeArrowheads="1"/>
          </p:cNvPicPr>
          <p:nvPr/>
        </p:nvPicPr>
        <p:blipFill>
          <a:blip r:embed="rId3" cstate="print"/>
          <a:srcRect t="10127" r="10155" b="15190"/>
          <a:stretch>
            <a:fillRect/>
          </a:stretch>
        </p:blipFill>
        <p:spPr bwMode="auto">
          <a:xfrm>
            <a:off x="0" y="990600"/>
            <a:ext cx="8839200"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cstate="print"/>
          <a:srcRect r="6042" b="2614"/>
          <a:stretch>
            <a:fillRect/>
          </a:stretch>
        </p:blipFill>
        <p:spPr bwMode="auto">
          <a:xfrm>
            <a:off x="0" y="1028700"/>
            <a:ext cx="8997950" cy="5829300"/>
          </a:xfrm>
          <a:prstGeom prst="rect">
            <a:avLst/>
          </a:prstGeom>
          <a:noFill/>
          <a:ln w="9525">
            <a:noFill/>
            <a:miter lim="800000"/>
            <a:headEnd/>
            <a:tailEnd/>
          </a:ln>
        </p:spPr>
      </p:pic>
      <p:sp>
        <p:nvSpPr>
          <p:cNvPr id="40963" name="Title 1"/>
          <p:cNvSpPr>
            <a:spLocks noGrp="1"/>
          </p:cNvSpPr>
          <p:nvPr>
            <p:ph type="title" idx="4294967295"/>
          </p:nvPr>
        </p:nvSpPr>
        <p:spPr>
          <a:xfrm>
            <a:off x="1524000" y="152400"/>
            <a:ext cx="7620000" cy="609600"/>
          </a:xfrm>
        </p:spPr>
        <p:txBody>
          <a:bodyPr/>
          <a:lstStyle/>
          <a:p>
            <a:pPr algn="r" eaLnBrk="1" hangingPunct="1"/>
            <a:r>
              <a:rPr lang="en-US" sz="2200" b="1" smtClean="0">
                <a:solidFill>
                  <a:srgbClr val="FFC000"/>
                </a:solidFill>
              </a:rPr>
              <a:t>Tabletop Exercise Tool for Water Systems: Customizable Materials</a:t>
            </a:r>
          </a:p>
        </p:txBody>
      </p:sp>
      <p:sp>
        <p:nvSpPr>
          <p:cNvPr id="40964" name="Slide Number Placeholder 3"/>
          <p:cNvSpPr txBox="1">
            <a:spLocks noGrp="1"/>
          </p:cNvSpPr>
          <p:nvPr/>
        </p:nvSpPr>
        <p:spPr bwMode="auto">
          <a:xfrm>
            <a:off x="7924800" y="6400800"/>
            <a:ext cx="914400" cy="320675"/>
          </a:xfrm>
          <a:prstGeom prst="rect">
            <a:avLst/>
          </a:prstGeom>
          <a:noFill/>
          <a:ln w="9525">
            <a:noFill/>
            <a:miter lim="800000"/>
            <a:headEnd/>
            <a:tailEnd/>
          </a:ln>
        </p:spPr>
        <p:txBody>
          <a:bodyPr/>
          <a:lstStyle/>
          <a:p>
            <a:pPr algn="r"/>
            <a:endParaRPr lang="en-US" sz="1200">
              <a:solidFill>
                <a:srgbClr val="154DA7"/>
              </a:solidFill>
            </a:endParaRPr>
          </a:p>
        </p:txBody>
      </p:sp>
      <p:grpSp>
        <p:nvGrpSpPr>
          <p:cNvPr id="2" name="Group 13"/>
          <p:cNvGrpSpPr>
            <a:grpSpLocks/>
          </p:cNvGrpSpPr>
          <p:nvPr/>
        </p:nvGrpSpPr>
        <p:grpSpPr bwMode="auto">
          <a:xfrm>
            <a:off x="1676400" y="1828800"/>
            <a:ext cx="7239000" cy="2743200"/>
            <a:chOff x="1676400" y="1752600"/>
            <a:chExt cx="7239000" cy="2743200"/>
          </a:xfrm>
        </p:grpSpPr>
        <p:sp>
          <p:nvSpPr>
            <p:cNvPr id="40974" name="Oval 5"/>
            <p:cNvSpPr>
              <a:spLocks noChangeArrowheads="1"/>
            </p:cNvSpPr>
            <p:nvPr/>
          </p:nvSpPr>
          <p:spPr bwMode="auto">
            <a:xfrm>
              <a:off x="1676400" y="4267200"/>
              <a:ext cx="914400" cy="228600"/>
            </a:xfrm>
            <a:prstGeom prst="ellipse">
              <a:avLst/>
            </a:prstGeom>
            <a:noFill/>
            <a:ln w="34925">
              <a:solidFill>
                <a:srgbClr val="800080"/>
              </a:solidFill>
              <a:round/>
              <a:headEnd/>
              <a:tailEnd/>
            </a:ln>
          </p:spPr>
          <p:txBody>
            <a:bodyPr wrap="none" anchor="ctr"/>
            <a:lstStyle/>
            <a:p>
              <a:endParaRPr lang="en-US"/>
            </a:p>
          </p:txBody>
        </p:sp>
        <p:sp>
          <p:nvSpPr>
            <p:cNvPr id="40975" name="Rectangle 9"/>
            <p:cNvSpPr>
              <a:spLocks noChangeArrowheads="1"/>
            </p:cNvSpPr>
            <p:nvPr/>
          </p:nvSpPr>
          <p:spPr bwMode="auto">
            <a:xfrm>
              <a:off x="5181600" y="1752600"/>
              <a:ext cx="3733800" cy="1371600"/>
            </a:xfrm>
            <a:prstGeom prst="rect">
              <a:avLst/>
            </a:prstGeom>
            <a:solidFill>
              <a:schemeClr val="bg1"/>
            </a:solidFill>
            <a:ln w="31750">
              <a:solidFill>
                <a:srgbClr val="800080"/>
              </a:solidFill>
              <a:miter lim="800000"/>
              <a:headEnd/>
              <a:tailEnd/>
            </a:ln>
          </p:spPr>
          <p:txBody>
            <a:bodyPr wrap="none" anchor="ctr"/>
            <a:lstStyle/>
            <a:p>
              <a:r>
                <a:rPr lang="en-US" sz="1400"/>
                <a:t>- Macros guide users through design process</a:t>
              </a:r>
            </a:p>
            <a:p>
              <a:r>
                <a:rPr lang="en-US" sz="1400"/>
                <a:t>- Scenario Description</a:t>
              </a:r>
            </a:p>
            <a:p>
              <a:r>
                <a:rPr lang="en-US" sz="1400"/>
                <a:t>- Discussion Questions &amp; Key Issues</a:t>
              </a:r>
            </a:p>
            <a:p>
              <a:r>
                <a:rPr lang="en-US" sz="1400"/>
                <a:t>- Action Planning Session Materials</a:t>
              </a:r>
            </a:p>
            <a:p>
              <a:r>
                <a:rPr lang="en-US" sz="1400"/>
                <a:t>- Reference Materials</a:t>
              </a:r>
            </a:p>
          </p:txBody>
        </p:sp>
        <p:cxnSp>
          <p:nvCxnSpPr>
            <p:cNvPr id="40976" name="AutoShape 15"/>
            <p:cNvCxnSpPr>
              <a:cxnSpLocks noChangeShapeType="1"/>
              <a:stCxn id="40974" idx="6"/>
              <a:endCxn id="40975" idx="1"/>
            </p:cNvCxnSpPr>
            <p:nvPr/>
          </p:nvCxnSpPr>
          <p:spPr bwMode="auto">
            <a:xfrm flipV="1">
              <a:off x="2590800" y="2438400"/>
              <a:ext cx="2590800" cy="1943100"/>
            </a:xfrm>
            <a:prstGeom prst="straightConnector1">
              <a:avLst/>
            </a:prstGeom>
            <a:noFill/>
            <a:ln w="31750">
              <a:solidFill>
                <a:srgbClr val="800080"/>
              </a:solidFill>
              <a:round/>
              <a:headEnd/>
              <a:tailEnd type="triangle" w="med" len="med"/>
            </a:ln>
          </p:spPr>
        </p:cxnSp>
      </p:grpSp>
      <p:grpSp>
        <p:nvGrpSpPr>
          <p:cNvPr id="3" name="Group 14"/>
          <p:cNvGrpSpPr>
            <a:grpSpLocks/>
          </p:cNvGrpSpPr>
          <p:nvPr/>
        </p:nvGrpSpPr>
        <p:grpSpPr bwMode="auto">
          <a:xfrm>
            <a:off x="2514600" y="3429000"/>
            <a:ext cx="6019800" cy="1143000"/>
            <a:chOff x="2514600" y="3352800"/>
            <a:chExt cx="6019800" cy="1143000"/>
          </a:xfrm>
        </p:grpSpPr>
        <p:sp>
          <p:nvSpPr>
            <p:cNvPr id="40971" name="Oval 6"/>
            <p:cNvSpPr>
              <a:spLocks noChangeArrowheads="1"/>
            </p:cNvSpPr>
            <p:nvPr/>
          </p:nvSpPr>
          <p:spPr bwMode="auto">
            <a:xfrm>
              <a:off x="2514600" y="4267200"/>
              <a:ext cx="1676400" cy="228600"/>
            </a:xfrm>
            <a:prstGeom prst="ellipse">
              <a:avLst/>
            </a:prstGeom>
            <a:noFill/>
            <a:ln w="34925">
              <a:solidFill>
                <a:srgbClr val="FF0000"/>
              </a:solidFill>
              <a:round/>
              <a:headEnd/>
              <a:tailEnd/>
            </a:ln>
          </p:spPr>
          <p:txBody>
            <a:bodyPr wrap="none" anchor="ctr"/>
            <a:lstStyle/>
            <a:p>
              <a:endParaRPr lang="en-US"/>
            </a:p>
          </p:txBody>
        </p:sp>
        <p:sp>
          <p:nvSpPr>
            <p:cNvPr id="40972" name="Rectangle 12"/>
            <p:cNvSpPr>
              <a:spLocks noChangeArrowheads="1"/>
            </p:cNvSpPr>
            <p:nvPr/>
          </p:nvSpPr>
          <p:spPr bwMode="auto">
            <a:xfrm>
              <a:off x="5562600" y="3352800"/>
              <a:ext cx="2971800" cy="838200"/>
            </a:xfrm>
            <a:prstGeom prst="rect">
              <a:avLst/>
            </a:prstGeom>
            <a:solidFill>
              <a:schemeClr val="bg1"/>
            </a:solidFill>
            <a:ln w="31750">
              <a:solidFill>
                <a:srgbClr val="FF0000"/>
              </a:solidFill>
              <a:miter lim="800000"/>
              <a:headEnd/>
              <a:tailEnd/>
            </a:ln>
          </p:spPr>
          <p:txBody>
            <a:bodyPr wrap="none" anchor="ctr"/>
            <a:lstStyle/>
            <a:p>
              <a:pPr>
                <a:buFontTx/>
                <a:buChar char="-"/>
              </a:pPr>
              <a:r>
                <a:rPr lang="en-US" sz="1400"/>
                <a:t>Specific to both drinking water and </a:t>
              </a:r>
            </a:p>
            <a:p>
              <a:r>
                <a:rPr lang="en-US" sz="1400"/>
                <a:t>   wastewater utilities</a:t>
              </a:r>
            </a:p>
            <a:p>
              <a:r>
                <a:rPr lang="en-US" sz="1400"/>
                <a:t>- Divided into eight categories</a:t>
              </a:r>
            </a:p>
          </p:txBody>
        </p:sp>
        <p:cxnSp>
          <p:nvCxnSpPr>
            <p:cNvPr id="40973" name="AutoShape 16"/>
            <p:cNvCxnSpPr>
              <a:cxnSpLocks noChangeShapeType="1"/>
              <a:stCxn id="40971" idx="6"/>
              <a:endCxn id="40972" idx="1"/>
            </p:cNvCxnSpPr>
            <p:nvPr/>
          </p:nvCxnSpPr>
          <p:spPr bwMode="auto">
            <a:xfrm flipV="1">
              <a:off x="4191000" y="3771900"/>
              <a:ext cx="1371600" cy="609600"/>
            </a:xfrm>
            <a:prstGeom prst="straightConnector1">
              <a:avLst/>
            </a:prstGeom>
            <a:noFill/>
            <a:ln w="31750">
              <a:solidFill>
                <a:srgbClr val="FF0000"/>
              </a:solidFill>
              <a:round/>
              <a:headEnd/>
              <a:tailEnd type="triangle" w="med" len="med"/>
            </a:ln>
          </p:spPr>
        </p:cxnSp>
      </p:grpSp>
      <p:grpSp>
        <p:nvGrpSpPr>
          <p:cNvPr id="4" name="Group 15"/>
          <p:cNvGrpSpPr>
            <a:grpSpLocks/>
          </p:cNvGrpSpPr>
          <p:nvPr/>
        </p:nvGrpSpPr>
        <p:grpSpPr bwMode="auto">
          <a:xfrm>
            <a:off x="4191000" y="4343400"/>
            <a:ext cx="4191000" cy="990600"/>
            <a:chOff x="4191000" y="4267200"/>
            <a:chExt cx="4191000" cy="990600"/>
          </a:xfrm>
        </p:grpSpPr>
        <p:sp>
          <p:nvSpPr>
            <p:cNvPr id="40968" name="Oval 7"/>
            <p:cNvSpPr>
              <a:spLocks noChangeArrowheads="1"/>
            </p:cNvSpPr>
            <p:nvPr/>
          </p:nvSpPr>
          <p:spPr bwMode="auto">
            <a:xfrm>
              <a:off x="4191000" y="4267200"/>
              <a:ext cx="838200" cy="228600"/>
            </a:xfrm>
            <a:prstGeom prst="ellipse">
              <a:avLst/>
            </a:prstGeom>
            <a:noFill/>
            <a:ln w="34925">
              <a:solidFill>
                <a:srgbClr val="0000FF"/>
              </a:solidFill>
              <a:round/>
              <a:headEnd/>
              <a:tailEnd/>
            </a:ln>
          </p:spPr>
          <p:txBody>
            <a:bodyPr wrap="none" anchor="ctr"/>
            <a:lstStyle/>
            <a:p>
              <a:endParaRPr lang="en-US"/>
            </a:p>
          </p:txBody>
        </p:sp>
        <p:sp>
          <p:nvSpPr>
            <p:cNvPr id="40969" name="Rectangle 13"/>
            <p:cNvSpPr>
              <a:spLocks noChangeArrowheads="1"/>
            </p:cNvSpPr>
            <p:nvPr/>
          </p:nvSpPr>
          <p:spPr bwMode="auto">
            <a:xfrm>
              <a:off x="5562600" y="4419600"/>
              <a:ext cx="2819400" cy="838200"/>
            </a:xfrm>
            <a:prstGeom prst="rect">
              <a:avLst/>
            </a:prstGeom>
            <a:solidFill>
              <a:schemeClr val="bg1"/>
            </a:solidFill>
            <a:ln w="31750">
              <a:solidFill>
                <a:srgbClr val="0000FF"/>
              </a:solidFill>
              <a:miter lim="800000"/>
              <a:headEnd/>
              <a:tailEnd/>
            </a:ln>
          </p:spPr>
          <p:txBody>
            <a:bodyPr wrap="none" anchor="ctr"/>
            <a:lstStyle/>
            <a:p>
              <a:r>
                <a:rPr lang="en-US" sz="1400"/>
                <a:t>- Accompanies SitMan</a:t>
              </a:r>
            </a:p>
            <a:p>
              <a:pPr>
                <a:buFontTx/>
                <a:buChar char="-"/>
              </a:pPr>
              <a:r>
                <a:rPr lang="en-US" sz="1400"/>
                <a:t>Users can add images and other </a:t>
              </a:r>
            </a:p>
            <a:p>
              <a:r>
                <a:rPr lang="en-US" sz="1400"/>
                <a:t>  relevant information</a:t>
              </a:r>
            </a:p>
          </p:txBody>
        </p:sp>
        <p:cxnSp>
          <p:nvCxnSpPr>
            <p:cNvPr id="40970" name="AutoShape 18"/>
            <p:cNvCxnSpPr>
              <a:cxnSpLocks noChangeShapeType="1"/>
              <a:stCxn id="40968" idx="6"/>
              <a:endCxn id="40969" idx="1"/>
            </p:cNvCxnSpPr>
            <p:nvPr/>
          </p:nvCxnSpPr>
          <p:spPr bwMode="auto">
            <a:xfrm>
              <a:off x="5029200" y="4381500"/>
              <a:ext cx="533400" cy="457200"/>
            </a:xfrm>
            <a:prstGeom prst="straightConnector1">
              <a:avLst/>
            </a:prstGeom>
            <a:noFill/>
            <a:ln w="31750">
              <a:solidFill>
                <a:srgbClr val="0000FF"/>
              </a:solidFill>
              <a:round/>
              <a:headEn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srcRect r="6042" b="2614"/>
          <a:stretch>
            <a:fillRect/>
          </a:stretch>
        </p:blipFill>
        <p:spPr bwMode="auto">
          <a:xfrm>
            <a:off x="0" y="1028700"/>
            <a:ext cx="8997950" cy="5829300"/>
          </a:xfrm>
          <a:prstGeom prst="rect">
            <a:avLst/>
          </a:prstGeom>
          <a:noFill/>
          <a:ln w="9525">
            <a:noFill/>
            <a:miter lim="800000"/>
            <a:headEnd/>
            <a:tailEnd/>
          </a:ln>
        </p:spPr>
      </p:pic>
      <p:sp>
        <p:nvSpPr>
          <p:cNvPr id="41987" name="Slide Number Placeholder 3"/>
          <p:cNvSpPr txBox="1">
            <a:spLocks noGrp="1"/>
          </p:cNvSpPr>
          <p:nvPr/>
        </p:nvSpPr>
        <p:spPr bwMode="auto">
          <a:xfrm>
            <a:off x="7924800" y="6400800"/>
            <a:ext cx="914400" cy="320675"/>
          </a:xfrm>
          <a:prstGeom prst="rect">
            <a:avLst/>
          </a:prstGeom>
          <a:noFill/>
          <a:ln w="9525">
            <a:noFill/>
            <a:miter lim="800000"/>
            <a:headEnd/>
            <a:tailEnd/>
          </a:ln>
        </p:spPr>
        <p:txBody>
          <a:bodyPr/>
          <a:lstStyle/>
          <a:p>
            <a:pPr algn="r"/>
            <a:fld id="{88F05EDF-75D8-4760-BCE4-080D20867DCA}" type="slidenum">
              <a:rPr lang="en-US" sz="1200">
                <a:solidFill>
                  <a:srgbClr val="154DA7"/>
                </a:solidFill>
              </a:rPr>
              <a:pPr algn="r"/>
              <a:t>18</a:t>
            </a:fld>
            <a:endParaRPr lang="en-US" sz="1200">
              <a:solidFill>
                <a:srgbClr val="154DA7"/>
              </a:solidFill>
            </a:endParaRPr>
          </a:p>
        </p:txBody>
      </p:sp>
      <p:pic>
        <p:nvPicPr>
          <p:cNvPr id="41988" name="Picture 2"/>
          <p:cNvPicPr>
            <a:picLocks noChangeAspect="1" noChangeArrowheads="1"/>
          </p:cNvPicPr>
          <p:nvPr/>
        </p:nvPicPr>
        <p:blipFill>
          <a:blip r:embed="rId4" cstate="print"/>
          <a:srcRect/>
          <a:stretch>
            <a:fillRect/>
          </a:stretch>
        </p:blipFill>
        <p:spPr bwMode="auto">
          <a:xfrm>
            <a:off x="838200" y="914400"/>
            <a:ext cx="7862888" cy="6270625"/>
          </a:xfrm>
          <a:prstGeom prst="rect">
            <a:avLst/>
          </a:prstGeom>
          <a:noFill/>
          <a:ln w="9525">
            <a:noFill/>
            <a:miter lim="800000"/>
            <a:headEnd/>
            <a:tailEnd/>
          </a:ln>
        </p:spPr>
      </p:pic>
      <p:pic>
        <p:nvPicPr>
          <p:cNvPr id="64515" name="Picture 3"/>
          <p:cNvPicPr>
            <a:picLocks noChangeAspect="1" noChangeArrowheads="1"/>
          </p:cNvPicPr>
          <p:nvPr/>
        </p:nvPicPr>
        <p:blipFill>
          <a:blip r:embed="rId5" cstate="print"/>
          <a:srcRect/>
          <a:stretch>
            <a:fillRect/>
          </a:stretch>
        </p:blipFill>
        <p:spPr bwMode="auto">
          <a:xfrm>
            <a:off x="1981200" y="3581400"/>
            <a:ext cx="5257800" cy="1682750"/>
          </a:xfrm>
          <a:prstGeom prst="rect">
            <a:avLst/>
          </a:prstGeom>
          <a:noFill/>
          <a:ln w="9525">
            <a:noFill/>
            <a:miter lim="800000"/>
            <a:headEnd/>
            <a:tailEnd/>
          </a:ln>
        </p:spPr>
      </p:pic>
      <p:sp>
        <p:nvSpPr>
          <p:cNvPr id="8" name="Oval 7"/>
          <p:cNvSpPr>
            <a:spLocks noChangeArrowheads="1"/>
          </p:cNvSpPr>
          <p:nvPr/>
        </p:nvSpPr>
        <p:spPr bwMode="auto">
          <a:xfrm>
            <a:off x="2667000" y="2438400"/>
            <a:ext cx="381000" cy="381000"/>
          </a:xfrm>
          <a:prstGeom prst="ellipse">
            <a:avLst/>
          </a:prstGeom>
          <a:noFill/>
          <a:ln w="50800" algn="ctr">
            <a:solidFill>
              <a:srgbClr val="FF0000"/>
            </a:solidFill>
            <a:round/>
            <a:headEnd/>
            <a:tailEnd/>
          </a:ln>
        </p:spPr>
        <p:txBody>
          <a:bodyPr/>
          <a:lstStyle/>
          <a:p>
            <a:endParaRPr lang="en-US"/>
          </a:p>
        </p:txBody>
      </p:sp>
      <p:sp>
        <p:nvSpPr>
          <p:cNvPr id="7" name="Title 2"/>
          <p:cNvSpPr txBox="1">
            <a:spLocks/>
          </p:cNvSpPr>
          <p:nvPr/>
        </p:nvSpPr>
        <p:spPr>
          <a:xfrm>
            <a:off x="1905000" y="0"/>
            <a:ext cx="7162800" cy="1143000"/>
          </a:xfrm>
          <a:prstGeom prst="rect">
            <a:avLst/>
          </a:prstGeom>
          <a:noFill/>
        </p:spPr>
        <p:txBody>
          <a:bodyPr/>
          <a:lstStyle/>
          <a:p>
            <a:pPr algn="r">
              <a:defRPr/>
            </a:pPr>
            <a:r>
              <a:rPr lang="en-US" sz="2200" b="1" kern="0" dirty="0">
                <a:solidFill>
                  <a:srgbClr val="FFC000"/>
                </a:solidFill>
                <a:latin typeface="+mj-lt"/>
                <a:ea typeface="+mj-ea"/>
                <a:cs typeface="+mj-cs"/>
              </a:rPr>
              <a:t>Tabletop Exercise Tool for Water Systems: </a:t>
            </a:r>
            <a:br>
              <a:rPr lang="en-US" sz="2200" b="1" kern="0" dirty="0">
                <a:solidFill>
                  <a:srgbClr val="FFC000"/>
                </a:solidFill>
                <a:latin typeface="+mj-lt"/>
                <a:ea typeface="+mj-ea"/>
                <a:cs typeface="+mj-cs"/>
              </a:rPr>
            </a:br>
            <a:r>
              <a:rPr lang="en-US" sz="2200" b="1" kern="0" dirty="0">
                <a:solidFill>
                  <a:srgbClr val="FFC000"/>
                </a:solidFill>
                <a:latin typeface="+mj-lt"/>
                <a:ea typeface="+mj-ea"/>
                <a:cs typeface="+mj-cs"/>
              </a:rPr>
              <a:t>Customizable Situation Manual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B5409B8-6C7D-471E-89E6-93A2C2E9C27B}" type="slidenum">
              <a:rPr lang="en-US" smtClean="0"/>
              <a:pPr>
                <a:defRPr/>
              </a:pPr>
              <a:t>19</a:t>
            </a:fld>
            <a:endParaRPr lang="en-US" dirty="0"/>
          </a:p>
        </p:txBody>
      </p:sp>
      <p:pic>
        <p:nvPicPr>
          <p:cNvPr id="43011" name="Picture 2"/>
          <p:cNvPicPr>
            <a:picLocks noChangeAspect="1" noChangeArrowheads="1"/>
          </p:cNvPicPr>
          <p:nvPr/>
        </p:nvPicPr>
        <p:blipFill>
          <a:blip r:embed="rId3" cstate="print"/>
          <a:srcRect r="6042" b="2614"/>
          <a:stretch>
            <a:fillRect/>
          </a:stretch>
        </p:blipFill>
        <p:spPr bwMode="auto">
          <a:xfrm>
            <a:off x="0" y="1028700"/>
            <a:ext cx="8997950" cy="5829300"/>
          </a:xfrm>
          <a:prstGeom prst="rect">
            <a:avLst/>
          </a:prstGeom>
          <a:noFill/>
          <a:ln w="9525">
            <a:noFill/>
            <a:miter lim="800000"/>
            <a:headEnd/>
            <a:tailEnd/>
          </a:ln>
        </p:spPr>
      </p:pic>
      <p:pic>
        <p:nvPicPr>
          <p:cNvPr id="43012" name="Picture 7"/>
          <p:cNvPicPr>
            <a:picLocks noChangeAspect="1" noChangeArrowheads="1"/>
          </p:cNvPicPr>
          <p:nvPr/>
        </p:nvPicPr>
        <p:blipFill>
          <a:blip r:embed="rId4" cstate="print"/>
          <a:srcRect/>
          <a:stretch>
            <a:fillRect/>
          </a:stretch>
        </p:blipFill>
        <p:spPr bwMode="auto">
          <a:xfrm>
            <a:off x="838200" y="893763"/>
            <a:ext cx="7859713" cy="6269037"/>
          </a:xfrm>
          <a:prstGeom prst="rect">
            <a:avLst/>
          </a:prstGeom>
          <a:noFill/>
          <a:ln w="9525">
            <a:noFill/>
            <a:miter lim="800000"/>
            <a:headEnd/>
            <a:tailEnd/>
          </a:ln>
        </p:spPr>
      </p:pic>
      <p:sp>
        <p:nvSpPr>
          <p:cNvPr id="5" name="Title 2"/>
          <p:cNvSpPr txBox="1">
            <a:spLocks/>
          </p:cNvSpPr>
          <p:nvPr/>
        </p:nvSpPr>
        <p:spPr>
          <a:xfrm>
            <a:off x="1905000" y="0"/>
            <a:ext cx="7162800" cy="1143000"/>
          </a:xfrm>
          <a:prstGeom prst="rect">
            <a:avLst/>
          </a:prstGeom>
          <a:noFill/>
        </p:spPr>
        <p:txBody>
          <a:bodyPr/>
          <a:lstStyle/>
          <a:p>
            <a:pPr algn="r">
              <a:defRPr/>
            </a:pPr>
            <a:r>
              <a:rPr lang="en-US" sz="2200" b="1" kern="0" dirty="0">
                <a:solidFill>
                  <a:srgbClr val="FFC000"/>
                </a:solidFill>
                <a:latin typeface="+mj-lt"/>
                <a:ea typeface="+mj-ea"/>
                <a:cs typeface="+mj-cs"/>
              </a:rPr>
              <a:t>Tabletop Exercise Tool for Water Systems: </a:t>
            </a:r>
            <a:br>
              <a:rPr lang="en-US" sz="2200" b="1" kern="0" dirty="0">
                <a:solidFill>
                  <a:srgbClr val="FFC000"/>
                </a:solidFill>
                <a:latin typeface="+mj-lt"/>
                <a:ea typeface="+mj-ea"/>
                <a:cs typeface="+mj-cs"/>
              </a:rPr>
            </a:br>
            <a:r>
              <a:rPr lang="en-US" sz="2200" b="1" kern="0" dirty="0">
                <a:solidFill>
                  <a:srgbClr val="FFC000"/>
                </a:solidFill>
                <a:latin typeface="+mj-lt"/>
                <a:ea typeface="+mj-ea"/>
                <a:cs typeface="+mj-cs"/>
              </a:rPr>
              <a:t>Customizable Situation Manual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Grp="1" noChangeArrowheads="1"/>
          </p:cNvSpPr>
          <p:nvPr>
            <p:ph type="ctrTitle"/>
          </p:nvPr>
        </p:nvSpPr>
        <p:spPr>
          <a:noFill/>
        </p:spPr>
        <p:txBody>
          <a:bodyPr/>
          <a:lstStyle/>
          <a:p>
            <a:pPr eaLnBrk="1" hangingPunct="1"/>
            <a:r>
              <a:rPr lang="en-US" sz="3600" b="1" dirty="0" smtClean="0">
                <a:solidFill>
                  <a:schemeClr val="accent2"/>
                </a:solidFill>
                <a:latin typeface="Palatino Linotype" pitchFamily="18" charset="0"/>
              </a:rPr>
              <a:t>EPA’s Tabletop Exercise Tool for Water Systems: Emergency Preparedness, Response, and Climate Resiliency Webinar</a:t>
            </a:r>
          </a:p>
        </p:txBody>
      </p:sp>
      <p:sp>
        <p:nvSpPr>
          <p:cNvPr id="14" name="Subtitle 13"/>
          <p:cNvSpPr>
            <a:spLocks noGrp="1"/>
          </p:cNvSpPr>
          <p:nvPr>
            <p:ph type="subTitle" idx="1"/>
          </p:nvPr>
        </p:nvSpPr>
        <p:spPr>
          <a:xfrm>
            <a:off x="0" y="6230736"/>
            <a:ext cx="9144000" cy="543648"/>
          </a:xfrm>
        </p:spPr>
        <p:txBody>
          <a:bodyPr>
            <a:normAutofit fontScale="92500" lnSpcReduction="20000"/>
          </a:bodyPr>
          <a:lstStyle/>
          <a:p>
            <a:r>
              <a:rPr lang="en-US" sz="3600" b="1" dirty="0">
                <a:solidFill>
                  <a:schemeClr val="accent2"/>
                </a:solidFill>
                <a:latin typeface="Palatino Linotype" pitchFamily="18" charset="0"/>
                <a:ea typeface="+mj-ea"/>
                <a:cs typeface="+mj-cs"/>
              </a:rPr>
              <a:t>May 26, 2011</a:t>
            </a:r>
          </a:p>
        </p:txBody>
      </p:sp>
      <p:grpSp>
        <p:nvGrpSpPr>
          <p:cNvPr id="25606" name="Group 11"/>
          <p:cNvGrpSpPr>
            <a:grpSpLocks/>
          </p:cNvGrpSpPr>
          <p:nvPr/>
        </p:nvGrpSpPr>
        <p:grpSpPr bwMode="auto">
          <a:xfrm>
            <a:off x="0" y="4375150"/>
            <a:ext cx="9144000" cy="1733550"/>
            <a:chOff x="0" y="4374573"/>
            <a:chExt cx="9144000" cy="1733406"/>
          </a:xfrm>
        </p:grpSpPr>
        <p:pic>
          <p:nvPicPr>
            <p:cNvPr id="25607"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25608"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25609"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25610"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25611" name="Picture 16"/>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18" name="Straight Connector 17"/>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r="6042" b="2614"/>
          <a:stretch>
            <a:fillRect/>
          </a:stretch>
        </p:blipFill>
        <p:spPr bwMode="auto">
          <a:xfrm>
            <a:off x="0" y="1028700"/>
            <a:ext cx="8997950" cy="5829300"/>
          </a:xfrm>
          <a:prstGeom prst="rect">
            <a:avLst/>
          </a:prstGeom>
          <a:noFill/>
          <a:ln w="9525">
            <a:noFill/>
            <a:miter lim="800000"/>
            <a:headEnd/>
            <a:tailEnd/>
          </a:ln>
        </p:spPr>
      </p:pic>
      <p:sp>
        <p:nvSpPr>
          <p:cNvPr id="44035" name="Title 1"/>
          <p:cNvSpPr>
            <a:spLocks noGrp="1"/>
          </p:cNvSpPr>
          <p:nvPr>
            <p:ph type="title" idx="4294967295"/>
          </p:nvPr>
        </p:nvSpPr>
        <p:spPr>
          <a:xfrm>
            <a:off x="1524000" y="152400"/>
            <a:ext cx="7620000" cy="6096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Additional Discussion Questions</a:t>
            </a:r>
          </a:p>
        </p:txBody>
      </p:sp>
      <p:sp>
        <p:nvSpPr>
          <p:cNvPr id="44036" name="Slide Number Placeholder 3"/>
          <p:cNvSpPr txBox="1">
            <a:spLocks noGrp="1"/>
          </p:cNvSpPr>
          <p:nvPr/>
        </p:nvSpPr>
        <p:spPr bwMode="auto">
          <a:xfrm>
            <a:off x="7924800" y="6400800"/>
            <a:ext cx="914400" cy="320675"/>
          </a:xfrm>
          <a:prstGeom prst="rect">
            <a:avLst/>
          </a:prstGeom>
          <a:noFill/>
          <a:ln w="9525">
            <a:noFill/>
            <a:miter lim="800000"/>
            <a:headEnd/>
            <a:tailEnd/>
          </a:ln>
        </p:spPr>
        <p:txBody>
          <a:bodyPr/>
          <a:lstStyle/>
          <a:p>
            <a:pPr algn="r"/>
            <a:fld id="{CD711A5A-DFBB-43A0-95FC-D3FF6C8DA3CC}" type="slidenum">
              <a:rPr lang="en-US" sz="1200">
                <a:solidFill>
                  <a:srgbClr val="154DA7"/>
                </a:solidFill>
              </a:rPr>
              <a:pPr algn="r"/>
              <a:t>20</a:t>
            </a:fld>
            <a:endParaRPr lang="en-US" sz="1200">
              <a:solidFill>
                <a:srgbClr val="154DA7"/>
              </a:solidFill>
            </a:endParaRPr>
          </a:p>
        </p:txBody>
      </p:sp>
      <p:grpSp>
        <p:nvGrpSpPr>
          <p:cNvPr id="2" name="Group 14"/>
          <p:cNvGrpSpPr>
            <a:grpSpLocks/>
          </p:cNvGrpSpPr>
          <p:nvPr/>
        </p:nvGrpSpPr>
        <p:grpSpPr bwMode="auto">
          <a:xfrm>
            <a:off x="2609850" y="3452813"/>
            <a:ext cx="6019800" cy="1143000"/>
            <a:chOff x="2514600" y="3352800"/>
            <a:chExt cx="6019800" cy="1143000"/>
          </a:xfrm>
        </p:grpSpPr>
        <p:sp>
          <p:nvSpPr>
            <p:cNvPr id="44039" name="Oval 6"/>
            <p:cNvSpPr>
              <a:spLocks noChangeArrowheads="1"/>
            </p:cNvSpPr>
            <p:nvPr/>
          </p:nvSpPr>
          <p:spPr bwMode="auto">
            <a:xfrm>
              <a:off x="2514600" y="4267200"/>
              <a:ext cx="1676400" cy="228600"/>
            </a:xfrm>
            <a:prstGeom prst="ellipse">
              <a:avLst/>
            </a:prstGeom>
            <a:noFill/>
            <a:ln w="34925">
              <a:solidFill>
                <a:srgbClr val="FF0000"/>
              </a:solidFill>
              <a:round/>
              <a:headEnd/>
              <a:tailEnd/>
            </a:ln>
          </p:spPr>
          <p:txBody>
            <a:bodyPr wrap="none" anchor="ctr"/>
            <a:lstStyle/>
            <a:p>
              <a:endParaRPr lang="en-US"/>
            </a:p>
          </p:txBody>
        </p:sp>
        <p:sp>
          <p:nvSpPr>
            <p:cNvPr id="44040" name="Rectangle 12"/>
            <p:cNvSpPr>
              <a:spLocks noChangeArrowheads="1"/>
            </p:cNvSpPr>
            <p:nvPr/>
          </p:nvSpPr>
          <p:spPr bwMode="auto">
            <a:xfrm>
              <a:off x="5562600" y="3352800"/>
              <a:ext cx="2971800" cy="838200"/>
            </a:xfrm>
            <a:prstGeom prst="rect">
              <a:avLst/>
            </a:prstGeom>
            <a:solidFill>
              <a:schemeClr val="bg1"/>
            </a:solidFill>
            <a:ln w="31750">
              <a:solidFill>
                <a:srgbClr val="FF0000"/>
              </a:solidFill>
              <a:miter lim="800000"/>
              <a:headEnd/>
              <a:tailEnd/>
            </a:ln>
          </p:spPr>
          <p:txBody>
            <a:bodyPr wrap="none" anchor="ctr"/>
            <a:lstStyle/>
            <a:p>
              <a:pPr>
                <a:buFontTx/>
                <a:buChar char="-"/>
              </a:pPr>
              <a:r>
                <a:rPr lang="en-US" sz="1400"/>
                <a:t>Specific to both drinking water and </a:t>
              </a:r>
            </a:p>
            <a:p>
              <a:r>
                <a:rPr lang="en-US" sz="1400"/>
                <a:t>   wastewater utilities</a:t>
              </a:r>
            </a:p>
            <a:p>
              <a:r>
                <a:rPr lang="en-US" sz="1400"/>
                <a:t>- Divided into eight categories</a:t>
              </a:r>
            </a:p>
          </p:txBody>
        </p:sp>
        <p:cxnSp>
          <p:nvCxnSpPr>
            <p:cNvPr id="44041" name="AutoShape 16"/>
            <p:cNvCxnSpPr>
              <a:cxnSpLocks noChangeShapeType="1"/>
              <a:stCxn id="44039" idx="6"/>
              <a:endCxn id="44040" idx="1"/>
            </p:cNvCxnSpPr>
            <p:nvPr/>
          </p:nvCxnSpPr>
          <p:spPr bwMode="auto">
            <a:xfrm flipV="1">
              <a:off x="4191000" y="3771900"/>
              <a:ext cx="1371600" cy="609600"/>
            </a:xfrm>
            <a:prstGeom prst="straightConnector1">
              <a:avLst/>
            </a:prstGeom>
            <a:noFill/>
            <a:ln w="31750">
              <a:solidFill>
                <a:srgbClr val="FF0000"/>
              </a:solidFill>
              <a:round/>
              <a:headEnd/>
              <a:tailEnd type="triangle" w="med" len="med"/>
            </a:ln>
          </p:spPr>
        </p:cxnSp>
      </p:grpSp>
      <p:pic>
        <p:nvPicPr>
          <p:cNvPr id="17" name="Picture 2"/>
          <p:cNvPicPr>
            <a:picLocks noChangeAspect="1" noChangeArrowheads="1"/>
          </p:cNvPicPr>
          <p:nvPr/>
        </p:nvPicPr>
        <p:blipFill>
          <a:blip r:embed="rId4" cstate="print"/>
          <a:srcRect/>
          <a:stretch>
            <a:fillRect/>
          </a:stretch>
        </p:blipFill>
        <p:spPr bwMode="auto">
          <a:xfrm>
            <a:off x="914400" y="838200"/>
            <a:ext cx="7772400" cy="6199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1905000" y="-7620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Training Presentations and Resources</a:t>
            </a:r>
          </a:p>
        </p:txBody>
      </p:sp>
      <p:sp>
        <p:nvSpPr>
          <p:cNvPr id="2" name="Slide Number Placeholder 1"/>
          <p:cNvSpPr>
            <a:spLocks noGrp="1"/>
          </p:cNvSpPr>
          <p:nvPr>
            <p:ph type="sldNum" sz="quarter" idx="12"/>
          </p:nvPr>
        </p:nvSpPr>
        <p:spPr/>
        <p:txBody>
          <a:bodyPr/>
          <a:lstStyle/>
          <a:p>
            <a:pPr>
              <a:defRPr/>
            </a:pPr>
            <a:fld id="{DFDD83CA-A071-4CFB-AAB8-64E00E88CF11}" type="slidenum">
              <a:rPr lang="en-US"/>
              <a:pPr>
                <a:defRPr/>
              </a:pPr>
              <a:t>21</a:t>
            </a:fld>
            <a:endParaRPr lang="en-US" dirty="0"/>
          </a:p>
        </p:txBody>
      </p:sp>
      <p:sp>
        <p:nvSpPr>
          <p:cNvPr id="5" name="Rectangle 3"/>
          <p:cNvSpPr txBox="1">
            <a:spLocks noChangeArrowheads="1"/>
          </p:cNvSpPr>
          <p:nvPr/>
        </p:nvSpPr>
        <p:spPr bwMode="auto">
          <a:xfrm>
            <a:off x="1828800" y="1219200"/>
            <a:ext cx="6858000" cy="54102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US" sz="2000" kern="0" dirty="0">
                <a:solidFill>
                  <a:schemeClr val="bg1"/>
                </a:solidFill>
                <a:latin typeface="+mn-lt"/>
              </a:rPr>
              <a:t>Text</a:t>
            </a:r>
          </a:p>
          <a:p>
            <a:pPr marL="342900" indent="-342900">
              <a:lnSpc>
                <a:spcPct val="80000"/>
              </a:lnSpc>
              <a:spcBef>
                <a:spcPct val="20000"/>
              </a:spcBef>
              <a:buFont typeface="Arial" charset="0"/>
              <a:buChar char="•"/>
              <a:defRPr/>
            </a:pPr>
            <a:endParaRPr lang="en-US" sz="3200" kern="0" dirty="0">
              <a:solidFill>
                <a:schemeClr val="bg1"/>
              </a:solidFill>
              <a:latin typeface="+mn-lt"/>
            </a:endParaRPr>
          </a:p>
        </p:txBody>
      </p:sp>
      <p:pic>
        <p:nvPicPr>
          <p:cNvPr id="45061" name="Picture 1"/>
          <p:cNvPicPr>
            <a:picLocks noChangeAspect="1" noChangeArrowheads="1"/>
          </p:cNvPicPr>
          <p:nvPr/>
        </p:nvPicPr>
        <p:blipFill>
          <a:blip r:embed="rId3" cstate="print"/>
          <a:srcRect t="10156" r="10669" b="16335"/>
          <a:stretch>
            <a:fillRect/>
          </a:stretch>
        </p:blipFill>
        <p:spPr bwMode="auto">
          <a:xfrm>
            <a:off x="0" y="990600"/>
            <a:ext cx="8991600" cy="590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Training Presentations and Resources</a:t>
            </a:r>
          </a:p>
        </p:txBody>
      </p:sp>
      <p:sp>
        <p:nvSpPr>
          <p:cNvPr id="2" name="Slide Number Placeholder 1"/>
          <p:cNvSpPr>
            <a:spLocks noGrp="1"/>
          </p:cNvSpPr>
          <p:nvPr>
            <p:ph type="sldNum" sz="quarter" idx="12"/>
          </p:nvPr>
        </p:nvSpPr>
        <p:spPr/>
        <p:txBody>
          <a:bodyPr/>
          <a:lstStyle/>
          <a:p>
            <a:pPr>
              <a:defRPr/>
            </a:pPr>
            <a:fld id="{19FCDF6A-765B-4134-952E-5C061571899F}" type="slidenum">
              <a:rPr lang="en-US"/>
              <a:pPr>
                <a:defRPr/>
              </a:pPr>
              <a:t>22</a:t>
            </a:fld>
            <a:endParaRPr lang="en-US" dirty="0"/>
          </a:p>
        </p:txBody>
      </p:sp>
      <p:sp>
        <p:nvSpPr>
          <p:cNvPr id="5" name="Rectangle 3"/>
          <p:cNvSpPr txBox="1">
            <a:spLocks noChangeArrowheads="1"/>
          </p:cNvSpPr>
          <p:nvPr/>
        </p:nvSpPr>
        <p:spPr bwMode="auto">
          <a:xfrm>
            <a:off x="1828800" y="1219200"/>
            <a:ext cx="6858000" cy="54102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US" sz="2000" kern="0" dirty="0">
                <a:solidFill>
                  <a:schemeClr val="bg1"/>
                </a:solidFill>
                <a:latin typeface="+mn-lt"/>
              </a:rPr>
              <a:t>Text</a:t>
            </a:r>
          </a:p>
          <a:p>
            <a:pPr marL="342900" indent="-342900">
              <a:lnSpc>
                <a:spcPct val="80000"/>
              </a:lnSpc>
              <a:spcBef>
                <a:spcPct val="20000"/>
              </a:spcBef>
              <a:buFont typeface="Arial" charset="0"/>
              <a:buChar char="•"/>
              <a:defRPr/>
            </a:pPr>
            <a:endParaRPr lang="en-US" sz="3200" kern="0" dirty="0">
              <a:solidFill>
                <a:schemeClr val="bg1"/>
              </a:solidFill>
              <a:latin typeface="+mn-lt"/>
            </a:endParaRPr>
          </a:p>
        </p:txBody>
      </p:sp>
      <p:pic>
        <p:nvPicPr>
          <p:cNvPr id="46085" name="Picture 2"/>
          <p:cNvPicPr>
            <a:picLocks noChangeAspect="1" noChangeArrowheads="1"/>
          </p:cNvPicPr>
          <p:nvPr/>
        </p:nvPicPr>
        <p:blipFill>
          <a:blip r:embed="rId3" cstate="print"/>
          <a:srcRect t="10156" r="12151" b="5469"/>
          <a:stretch>
            <a:fillRect/>
          </a:stretch>
        </p:blipFill>
        <p:spPr bwMode="auto">
          <a:xfrm>
            <a:off x="0" y="1020763"/>
            <a:ext cx="7620000" cy="5837237"/>
          </a:xfrm>
          <a:prstGeom prst="rect">
            <a:avLst/>
          </a:prstGeom>
          <a:noFill/>
          <a:ln w="9525">
            <a:noFill/>
            <a:miter lim="800000"/>
            <a:headEnd/>
            <a:tailEnd/>
          </a:ln>
        </p:spPr>
      </p:pic>
      <p:sp>
        <p:nvSpPr>
          <p:cNvPr id="7" name="Rectangle 6"/>
          <p:cNvSpPr/>
          <p:nvPr/>
        </p:nvSpPr>
        <p:spPr>
          <a:xfrm>
            <a:off x="7620000" y="1066800"/>
            <a:ext cx="1524000" cy="579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noChangeArrowheads="1"/>
          </p:cNvPicPr>
          <p:nvPr/>
        </p:nvPicPr>
        <p:blipFill>
          <a:blip r:embed="rId3" cstate="print"/>
          <a:srcRect t="10156" r="1558" b="12440"/>
          <a:stretch>
            <a:fillRect/>
          </a:stretch>
        </p:blipFill>
        <p:spPr bwMode="auto">
          <a:xfrm>
            <a:off x="0" y="990600"/>
            <a:ext cx="9113838" cy="5715000"/>
          </a:xfrm>
          <a:prstGeom prst="rect">
            <a:avLst/>
          </a:prstGeom>
          <a:noFill/>
          <a:ln w="9525">
            <a:noFill/>
            <a:miter lim="800000"/>
            <a:headEnd/>
            <a:tailEnd/>
          </a:ln>
        </p:spPr>
      </p:pic>
      <p:sp>
        <p:nvSpPr>
          <p:cNvPr id="47107"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Supplemental Information</a:t>
            </a:r>
          </a:p>
        </p:txBody>
      </p:sp>
      <p:sp>
        <p:nvSpPr>
          <p:cNvPr id="2" name="Slide Number Placeholder 1"/>
          <p:cNvSpPr>
            <a:spLocks noGrp="1"/>
          </p:cNvSpPr>
          <p:nvPr>
            <p:ph type="sldNum" sz="quarter" idx="12"/>
          </p:nvPr>
        </p:nvSpPr>
        <p:spPr/>
        <p:txBody>
          <a:bodyPr/>
          <a:lstStyle/>
          <a:p>
            <a:pPr>
              <a:defRPr/>
            </a:pPr>
            <a:fld id="{17B7B40A-7EA6-4510-A7D7-FB01D0914A4E}" type="slidenum">
              <a:rPr lang="en-US"/>
              <a:pPr>
                <a:defRPr/>
              </a:pPr>
              <a:t>23</a:t>
            </a:fld>
            <a:endParaRPr lang="en-US" dirty="0"/>
          </a:p>
        </p:txBody>
      </p:sp>
      <p:sp>
        <p:nvSpPr>
          <p:cNvPr id="9" name="Oval 8"/>
          <p:cNvSpPr/>
          <p:nvPr/>
        </p:nvSpPr>
        <p:spPr>
          <a:xfrm>
            <a:off x="1752600" y="2286000"/>
            <a:ext cx="1981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1"/>
          <p:cNvGrpSpPr>
            <a:grpSpLocks/>
          </p:cNvGrpSpPr>
          <p:nvPr/>
        </p:nvGrpSpPr>
        <p:grpSpPr bwMode="auto">
          <a:xfrm>
            <a:off x="0" y="895350"/>
            <a:ext cx="9144000" cy="5962650"/>
            <a:chOff x="0" y="914400"/>
            <a:chExt cx="9144000" cy="5962468"/>
          </a:xfrm>
        </p:grpSpPr>
        <p:pic>
          <p:nvPicPr>
            <p:cNvPr id="48136" name="Picture 3"/>
            <p:cNvPicPr>
              <a:picLocks noChangeAspect="1" noChangeArrowheads="1"/>
            </p:cNvPicPr>
            <p:nvPr/>
          </p:nvPicPr>
          <p:blipFill>
            <a:blip r:embed="rId3" cstate="print"/>
            <a:srcRect t="10938" r="10350" b="4485"/>
            <a:stretch>
              <a:fillRect/>
            </a:stretch>
          </p:blipFill>
          <p:spPr bwMode="auto">
            <a:xfrm>
              <a:off x="0" y="914400"/>
              <a:ext cx="7924800" cy="5962468"/>
            </a:xfrm>
            <a:prstGeom prst="rect">
              <a:avLst/>
            </a:prstGeom>
            <a:noFill/>
            <a:ln w="9525">
              <a:noFill/>
              <a:miter lim="800000"/>
              <a:headEnd/>
              <a:tailEnd/>
            </a:ln>
          </p:spPr>
        </p:pic>
        <p:sp>
          <p:nvSpPr>
            <p:cNvPr id="11" name="Rectangle 10"/>
            <p:cNvSpPr/>
            <p:nvPr/>
          </p:nvSpPr>
          <p:spPr>
            <a:xfrm>
              <a:off x="7924800" y="914400"/>
              <a:ext cx="1219200" cy="5943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8131"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Water Sector Project Presentations</a:t>
            </a:r>
          </a:p>
        </p:txBody>
      </p:sp>
      <p:sp>
        <p:nvSpPr>
          <p:cNvPr id="2" name="Slide Number Placeholder 1"/>
          <p:cNvSpPr>
            <a:spLocks noGrp="1"/>
          </p:cNvSpPr>
          <p:nvPr>
            <p:ph type="sldNum" sz="quarter" idx="12"/>
          </p:nvPr>
        </p:nvSpPr>
        <p:spPr/>
        <p:txBody>
          <a:bodyPr/>
          <a:lstStyle/>
          <a:p>
            <a:pPr>
              <a:defRPr/>
            </a:pPr>
            <a:fld id="{F12A130C-39FD-4834-97FB-9AC5089907C4}" type="slidenum">
              <a:rPr lang="en-US"/>
              <a:pPr>
                <a:defRPr/>
              </a:pPr>
              <a:t>24</a:t>
            </a:fld>
            <a:endParaRPr lang="en-US" dirty="0"/>
          </a:p>
        </p:txBody>
      </p:sp>
      <p:sp>
        <p:nvSpPr>
          <p:cNvPr id="5" name="Rectangle 3"/>
          <p:cNvSpPr txBox="1">
            <a:spLocks noChangeArrowheads="1"/>
          </p:cNvSpPr>
          <p:nvPr/>
        </p:nvSpPr>
        <p:spPr bwMode="auto">
          <a:xfrm>
            <a:off x="1828800" y="1219200"/>
            <a:ext cx="6858000" cy="54102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US" sz="2000" kern="0" dirty="0">
                <a:solidFill>
                  <a:schemeClr val="bg1"/>
                </a:solidFill>
                <a:latin typeface="+mn-lt"/>
              </a:rPr>
              <a:t>Text</a:t>
            </a:r>
          </a:p>
          <a:p>
            <a:pPr marL="342900" indent="-342900">
              <a:lnSpc>
                <a:spcPct val="80000"/>
              </a:lnSpc>
              <a:spcBef>
                <a:spcPct val="20000"/>
              </a:spcBef>
              <a:buFont typeface="Arial" charset="0"/>
              <a:buChar char="•"/>
              <a:defRPr/>
            </a:pPr>
            <a:endParaRPr lang="en-US" sz="3200" kern="0" dirty="0">
              <a:solidFill>
                <a:schemeClr val="bg1"/>
              </a:solidFill>
              <a:latin typeface="+mn-lt"/>
            </a:endParaRPr>
          </a:p>
        </p:txBody>
      </p:sp>
      <p:pic>
        <p:nvPicPr>
          <p:cNvPr id="7" name="Picture 6"/>
          <p:cNvPicPr>
            <a:picLocks noChangeAspect="1" noChangeArrowheads="1"/>
          </p:cNvPicPr>
          <p:nvPr/>
        </p:nvPicPr>
        <p:blipFill>
          <a:blip r:embed="rId4" cstate="print"/>
          <a:srcRect/>
          <a:stretch>
            <a:fillRect/>
          </a:stretch>
        </p:blipFill>
        <p:spPr bwMode="auto">
          <a:xfrm>
            <a:off x="1371600" y="1066800"/>
            <a:ext cx="6783388" cy="5410200"/>
          </a:xfrm>
          <a:prstGeom prst="rect">
            <a:avLst/>
          </a:prstGeom>
          <a:noFill/>
          <a:ln w="9525">
            <a:noFill/>
            <a:miter lim="800000"/>
            <a:headEnd/>
            <a:tailEnd/>
          </a:ln>
        </p:spPr>
      </p:pic>
      <p:sp>
        <p:nvSpPr>
          <p:cNvPr id="13" name="Oval 12"/>
          <p:cNvSpPr/>
          <p:nvPr/>
        </p:nvSpPr>
        <p:spPr>
          <a:xfrm>
            <a:off x="1600200" y="5334000"/>
            <a:ext cx="3048000" cy="457200"/>
          </a:xfrm>
          <a:prstGeom prst="ellipse">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Grp="1" noChangeArrowheads="1"/>
          </p:cNvSpPr>
          <p:nvPr>
            <p:ph type="subTitle" idx="1"/>
          </p:nvPr>
        </p:nvSpPr>
        <p:spPr/>
        <p:txBody>
          <a:bodyPr/>
          <a:lstStyle/>
          <a:p>
            <a:pPr eaLnBrk="1" hangingPunct="1"/>
            <a:endParaRPr lang="en-US" sz="2800" smtClean="0"/>
          </a:p>
          <a:p>
            <a:pPr eaLnBrk="1" hangingPunct="1"/>
            <a:endParaRPr lang="en-US" sz="2800" smtClean="0"/>
          </a:p>
        </p:txBody>
      </p:sp>
      <p:sp>
        <p:nvSpPr>
          <p:cNvPr id="33797" name="Slide Number Placeholder 10"/>
          <p:cNvSpPr>
            <a:spLocks noGrp="1"/>
          </p:cNvSpPr>
          <p:nvPr>
            <p:ph type="sldNum" sz="quarter" idx="12"/>
          </p:nvPr>
        </p:nvSpPr>
        <p:spPr>
          <a:noFill/>
        </p:spPr>
        <p:txBody>
          <a:bodyPr/>
          <a:lstStyle/>
          <a:p>
            <a:endParaRPr lang="en-US" smtClean="0"/>
          </a:p>
        </p:txBody>
      </p:sp>
      <p:sp>
        <p:nvSpPr>
          <p:cNvPr id="33796" name="Rectangle 6"/>
          <p:cNvSpPr>
            <a:spLocks noChangeArrowheads="1"/>
          </p:cNvSpPr>
          <p:nvPr/>
        </p:nvSpPr>
        <p:spPr bwMode="auto">
          <a:xfrm>
            <a:off x="457200" y="2765425"/>
            <a:ext cx="8050213" cy="969963"/>
          </a:xfrm>
          <a:prstGeom prst="rect">
            <a:avLst/>
          </a:prstGeom>
          <a:noFill/>
          <a:ln w="9525">
            <a:noFill/>
            <a:miter lim="800000"/>
            <a:headEnd/>
            <a:tailEnd/>
          </a:ln>
        </p:spPr>
        <p:txBody>
          <a:bodyPr/>
          <a:lstStyle/>
          <a:p>
            <a:pPr marL="342900" indent="-342900">
              <a:spcBef>
                <a:spcPct val="20000"/>
              </a:spcBef>
            </a:pPr>
            <a:endParaRPr lang="en-US" sz="5400" dirty="0">
              <a:solidFill>
                <a:srgbClr val="000000"/>
              </a:solidFill>
            </a:endParaRPr>
          </a:p>
        </p:txBody>
      </p:sp>
      <p:sp>
        <p:nvSpPr>
          <p:cNvPr id="7" name="Title 5"/>
          <p:cNvSpPr txBox="1">
            <a:spLocks/>
          </p:cNvSpPr>
          <p:nvPr/>
        </p:nvSpPr>
        <p:spPr bwMode="auto">
          <a:xfrm>
            <a:off x="685800" y="929423"/>
            <a:ext cx="7772400" cy="8038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154DA7"/>
                </a:solidFill>
                <a:latin typeface="+mj-lt"/>
                <a:ea typeface="+mj-ea"/>
                <a:cs typeface="+mj-cs"/>
              </a:defRPr>
            </a:lvl1pPr>
            <a:lvl2pPr algn="ctr" rtl="0" eaLnBrk="0" fontAlgn="base" hangingPunct="0">
              <a:spcBef>
                <a:spcPct val="0"/>
              </a:spcBef>
              <a:spcAft>
                <a:spcPct val="0"/>
              </a:spcAft>
              <a:defRPr sz="3200" b="1">
                <a:solidFill>
                  <a:srgbClr val="154DA7"/>
                </a:solidFill>
                <a:latin typeface="Arial" charset="0"/>
                <a:cs typeface="Arial" charset="0"/>
              </a:defRPr>
            </a:lvl2pPr>
            <a:lvl3pPr algn="ctr" rtl="0" eaLnBrk="0" fontAlgn="base" hangingPunct="0">
              <a:spcBef>
                <a:spcPct val="0"/>
              </a:spcBef>
              <a:spcAft>
                <a:spcPct val="0"/>
              </a:spcAft>
              <a:defRPr sz="3200" b="1">
                <a:solidFill>
                  <a:srgbClr val="154DA7"/>
                </a:solidFill>
                <a:latin typeface="Arial" charset="0"/>
                <a:cs typeface="Arial" charset="0"/>
              </a:defRPr>
            </a:lvl3pPr>
            <a:lvl4pPr algn="ctr" rtl="0" eaLnBrk="0" fontAlgn="base" hangingPunct="0">
              <a:spcBef>
                <a:spcPct val="0"/>
              </a:spcBef>
              <a:spcAft>
                <a:spcPct val="0"/>
              </a:spcAft>
              <a:defRPr sz="3200" b="1">
                <a:solidFill>
                  <a:srgbClr val="154DA7"/>
                </a:solidFill>
                <a:latin typeface="Arial" charset="0"/>
                <a:cs typeface="Arial" charset="0"/>
              </a:defRPr>
            </a:lvl4pPr>
            <a:lvl5pPr algn="ctr" rtl="0" eaLnBrk="0" fontAlgn="base" hangingPunct="0">
              <a:spcBef>
                <a:spcPct val="0"/>
              </a:spcBef>
              <a:spcAft>
                <a:spcPct val="0"/>
              </a:spcAft>
              <a:defRPr sz="3200" b="1">
                <a:solidFill>
                  <a:srgbClr val="154DA7"/>
                </a:solidFill>
                <a:latin typeface="Arial" charset="0"/>
                <a:cs typeface="Arial" charset="0"/>
              </a:defRPr>
            </a:lvl5pPr>
            <a:lvl6pPr marL="457200" algn="ctr" rtl="0" eaLnBrk="1" fontAlgn="base" hangingPunct="1">
              <a:spcBef>
                <a:spcPct val="0"/>
              </a:spcBef>
              <a:spcAft>
                <a:spcPct val="0"/>
              </a:spcAft>
              <a:defRPr sz="3200" b="1">
                <a:solidFill>
                  <a:srgbClr val="154DA7"/>
                </a:solidFill>
                <a:latin typeface="Arial" charset="0"/>
                <a:cs typeface="Arial" charset="0"/>
              </a:defRPr>
            </a:lvl6pPr>
            <a:lvl7pPr marL="914400" algn="ctr" rtl="0" eaLnBrk="1" fontAlgn="base" hangingPunct="1">
              <a:spcBef>
                <a:spcPct val="0"/>
              </a:spcBef>
              <a:spcAft>
                <a:spcPct val="0"/>
              </a:spcAft>
              <a:defRPr sz="3200" b="1">
                <a:solidFill>
                  <a:srgbClr val="154DA7"/>
                </a:solidFill>
                <a:latin typeface="Arial" charset="0"/>
                <a:cs typeface="Arial" charset="0"/>
              </a:defRPr>
            </a:lvl7pPr>
            <a:lvl8pPr marL="1371600" algn="ctr" rtl="0" eaLnBrk="1" fontAlgn="base" hangingPunct="1">
              <a:spcBef>
                <a:spcPct val="0"/>
              </a:spcBef>
              <a:spcAft>
                <a:spcPct val="0"/>
              </a:spcAft>
              <a:defRPr sz="3200" b="1">
                <a:solidFill>
                  <a:srgbClr val="154DA7"/>
                </a:solidFill>
                <a:latin typeface="Arial" charset="0"/>
                <a:cs typeface="Arial" charset="0"/>
              </a:defRPr>
            </a:lvl8pPr>
            <a:lvl9pPr marL="1828800" algn="ctr" rtl="0" eaLnBrk="1" fontAlgn="base" hangingPunct="1">
              <a:spcBef>
                <a:spcPct val="0"/>
              </a:spcBef>
              <a:spcAft>
                <a:spcPct val="0"/>
              </a:spcAft>
              <a:defRPr sz="3200" b="1">
                <a:solidFill>
                  <a:srgbClr val="154DA7"/>
                </a:solidFill>
                <a:latin typeface="Arial" charset="0"/>
                <a:cs typeface="Arial" charset="0"/>
              </a:defRPr>
            </a:lvl9pPr>
          </a:lstStyle>
          <a:p>
            <a:r>
              <a:rPr lang="en-US" smtClean="0"/>
              <a:t>Poll Question</a:t>
            </a:r>
            <a:endParaRPr lang="en-US" dirty="0"/>
          </a:p>
        </p:txBody>
      </p:sp>
      <p:sp>
        <p:nvSpPr>
          <p:cNvPr id="8" name="Rectangle 5"/>
          <p:cNvSpPr txBox="1">
            <a:spLocks noChangeArrowheads="1"/>
          </p:cNvSpPr>
          <p:nvPr/>
        </p:nvSpPr>
        <p:spPr bwMode="auto">
          <a:xfrm>
            <a:off x="1371600" y="2019869"/>
            <a:ext cx="6400800" cy="433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2400">
                <a:solidFill>
                  <a:srgbClr val="154DA7"/>
                </a:solidFill>
                <a:latin typeface="+mn-lt"/>
                <a:ea typeface="+mn-ea"/>
                <a:cs typeface="+mn-cs"/>
              </a:defRPr>
            </a:lvl1pPr>
            <a:lvl2pPr marL="457200" indent="0" algn="ctr" rtl="0" eaLnBrk="0" fontAlgn="base" hangingPunct="0">
              <a:spcBef>
                <a:spcPct val="20000"/>
              </a:spcBef>
              <a:spcAft>
                <a:spcPct val="0"/>
              </a:spcAft>
              <a:buNone/>
              <a:defRPr sz="2000">
                <a:solidFill>
                  <a:srgbClr val="154DA7"/>
                </a:solidFill>
                <a:latin typeface="+mn-lt"/>
                <a:cs typeface="+mn-cs"/>
              </a:defRPr>
            </a:lvl2pPr>
            <a:lvl3pPr marL="914400" indent="0" algn="ctr" rtl="0" eaLnBrk="0" fontAlgn="base" hangingPunct="0">
              <a:spcBef>
                <a:spcPct val="20000"/>
              </a:spcBef>
              <a:spcAft>
                <a:spcPct val="0"/>
              </a:spcAft>
              <a:buFont typeface="Tahoma" pitchFamily="34" charset="0"/>
              <a:buNone/>
              <a:defRPr sz="2000">
                <a:solidFill>
                  <a:srgbClr val="154DA7"/>
                </a:solidFill>
                <a:latin typeface="+mn-lt"/>
                <a:cs typeface="+mn-cs"/>
              </a:defRPr>
            </a:lvl3pPr>
            <a:lvl4pPr marL="1371600" indent="0" algn="ctr" rtl="0" eaLnBrk="0" fontAlgn="base" hangingPunct="0">
              <a:spcBef>
                <a:spcPct val="20000"/>
              </a:spcBef>
              <a:spcAft>
                <a:spcPct val="0"/>
              </a:spcAft>
              <a:buNone/>
              <a:defRPr sz="2000">
                <a:solidFill>
                  <a:srgbClr val="154DA7"/>
                </a:solidFill>
                <a:latin typeface="+mn-lt"/>
                <a:cs typeface="+mn-cs"/>
              </a:defRPr>
            </a:lvl4pPr>
            <a:lvl5pPr marL="1828800" indent="0" algn="ctr" rtl="0" eaLnBrk="0" fontAlgn="base" hangingPunct="0">
              <a:spcBef>
                <a:spcPct val="20000"/>
              </a:spcBef>
              <a:spcAft>
                <a:spcPct val="0"/>
              </a:spcAft>
              <a:buFont typeface="Arial" charset="0"/>
              <a:buNone/>
              <a:defRPr sz="2000">
                <a:solidFill>
                  <a:srgbClr val="154DA7"/>
                </a:solidFill>
                <a:latin typeface="+mn-lt"/>
                <a:cs typeface="+mn-cs"/>
              </a:defRPr>
            </a:lvl5pPr>
            <a:lvl6pPr marL="2286000" indent="0" algn="ctr" rtl="0" eaLnBrk="1" fontAlgn="base" hangingPunct="1">
              <a:spcBef>
                <a:spcPct val="20000"/>
              </a:spcBef>
              <a:spcAft>
                <a:spcPct val="0"/>
              </a:spcAft>
              <a:buFont typeface="Arial" charset="0"/>
              <a:buNone/>
              <a:defRPr sz="2000">
                <a:solidFill>
                  <a:srgbClr val="154DA7"/>
                </a:solidFill>
                <a:latin typeface="+mn-lt"/>
                <a:cs typeface="+mn-cs"/>
              </a:defRPr>
            </a:lvl6pPr>
            <a:lvl7pPr marL="2743200" indent="0" algn="ctr" rtl="0" eaLnBrk="1" fontAlgn="base" hangingPunct="1">
              <a:spcBef>
                <a:spcPct val="20000"/>
              </a:spcBef>
              <a:spcAft>
                <a:spcPct val="0"/>
              </a:spcAft>
              <a:buFont typeface="Arial" charset="0"/>
              <a:buNone/>
              <a:defRPr sz="2000">
                <a:solidFill>
                  <a:srgbClr val="154DA7"/>
                </a:solidFill>
                <a:latin typeface="+mn-lt"/>
                <a:cs typeface="+mn-cs"/>
              </a:defRPr>
            </a:lvl7pPr>
            <a:lvl8pPr marL="3200400" indent="0" algn="ctr" rtl="0" eaLnBrk="1" fontAlgn="base" hangingPunct="1">
              <a:spcBef>
                <a:spcPct val="20000"/>
              </a:spcBef>
              <a:spcAft>
                <a:spcPct val="0"/>
              </a:spcAft>
              <a:buFont typeface="Arial" charset="0"/>
              <a:buNone/>
              <a:defRPr sz="2000">
                <a:solidFill>
                  <a:srgbClr val="154DA7"/>
                </a:solidFill>
                <a:latin typeface="+mn-lt"/>
                <a:cs typeface="+mn-cs"/>
              </a:defRPr>
            </a:lvl8pPr>
            <a:lvl9pPr marL="3657600" indent="0" algn="ctr" rtl="0" eaLnBrk="1" fontAlgn="base" hangingPunct="1">
              <a:spcBef>
                <a:spcPct val="20000"/>
              </a:spcBef>
              <a:spcAft>
                <a:spcPct val="0"/>
              </a:spcAft>
              <a:buFont typeface="Arial" charset="0"/>
              <a:buNone/>
              <a:defRPr sz="2000">
                <a:solidFill>
                  <a:srgbClr val="154DA7"/>
                </a:solidFill>
                <a:latin typeface="+mn-lt"/>
                <a:cs typeface="+mn-cs"/>
              </a:defRPr>
            </a:lvl9pPr>
          </a:lstStyle>
          <a:p>
            <a:pPr algn="l"/>
            <a:r>
              <a:rPr lang="en-US" sz="2000" b="1" dirty="0"/>
              <a:t>If you are from a water or wastewater utility, are you a member of your state’s WARN?</a:t>
            </a:r>
          </a:p>
          <a:p>
            <a:pPr marL="342900" lvl="0" indent="-342900" algn="l">
              <a:buFont typeface="Arial" pitchFamily="34" charset="0"/>
              <a:buChar char="•"/>
            </a:pPr>
            <a:r>
              <a:rPr lang="en-US" sz="2000" dirty="0"/>
              <a:t>Yes</a:t>
            </a:r>
          </a:p>
          <a:p>
            <a:pPr marL="342900" lvl="0" indent="-342900" algn="l">
              <a:buFont typeface="Arial" pitchFamily="34" charset="0"/>
              <a:buChar char="•"/>
            </a:pPr>
            <a:r>
              <a:rPr lang="en-US" sz="2000" dirty="0"/>
              <a:t>No</a:t>
            </a:r>
          </a:p>
          <a:p>
            <a:pPr marL="342900" lvl="0" indent="-342900" algn="l">
              <a:buFont typeface="Arial" pitchFamily="34" charset="0"/>
              <a:buChar char="•"/>
            </a:pPr>
            <a:r>
              <a:rPr lang="en-US" sz="2000" dirty="0"/>
              <a:t>My state does not have a WARN </a:t>
            </a:r>
            <a:r>
              <a:rPr lang="en-US" sz="2000" dirty="0" smtClean="0"/>
              <a:t>yet</a:t>
            </a:r>
          </a:p>
          <a:p>
            <a:pPr marL="342900" lvl="0" indent="-342900" algn="l">
              <a:buFont typeface="Arial" pitchFamily="34" charset="0"/>
              <a:buChar char="•"/>
            </a:pPr>
            <a:endParaRPr lang="en-US" sz="2000" dirty="0"/>
          </a:p>
          <a:p>
            <a:pPr lvl="0" algn="l"/>
            <a:r>
              <a:rPr lang="en-US" sz="2000" b="1" dirty="0" smtClean="0"/>
              <a:t>For more information about WARNs, go to www.NationalWARN.org</a:t>
            </a:r>
            <a:endParaRPr lang="en-US" sz="2000" b="1" dirty="0"/>
          </a:p>
          <a:p>
            <a:pPr algn="l" eaLnBrk="1" hangingPunct="1"/>
            <a:endParaRPr lang="en-US" sz="2800" dirty="0" smtClean="0"/>
          </a:p>
          <a:p>
            <a:pPr algn="l" eaLnBrk="1" hangingPunct="1"/>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8"/>
          <p:cNvGrpSpPr>
            <a:grpSpLocks/>
          </p:cNvGrpSpPr>
          <p:nvPr/>
        </p:nvGrpSpPr>
        <p:grpSpPr bwMode="auto">
          <a:xfrm>
            <a:off x="0" y="984250"/>
            <a:ext cx="9144000" cy="5873750"/>
            <a:chOff x="0" y="983673"/>
            <a:chExt cx="9144000" cy="5874327"/>
          </a:xfrm>
        </p:grpSpPr>
        <p:pic>
          <p:nvPicPr>
            <p:cNvPr id="50183" name="Picture 2"/>
            <p:cNvPicPr>
              <a:picLocks noChangeAspect="1" noChangeArrowheads="1"/>
            </p:cNvPicPr>
            <p:nvPr/>
          </p:nvPicPr>
          <p:blipFill>
            <a:blip r:embed="rId3" cstate="print"/>
            <a:srcRect t="9859" r="1154"/>
            <a:stretch>
              <a:fillRect/>
            </a:stretch>
          </p:blipFill>
          <p:spPr bwMode="auto">
            <a:xfrm>
              <a:off x="0" y="983673"/>
              <a:ext cx="8077200" cy="5874327"/>
            </a:xfrm>
            <a:prstGeom prst="rect">
              <a:avLst/>
            </a:prstGeom>
            <a:noFill/>
            <a:ln w="9525">
              <a:noFill/>
              <a:miter lim="800000"/>
              <a:headEnd/>
              <a:tailEnd/>
            </a:ln>
          </p:spPr>
        </p:pic>
        <p:sp>
          <p:nvSpPr>
            <p:cNvPr id="8" name="Rectangle 7"/>
            <p:cNvSpPr/>
            <p:nvPr/>
          </p:nvSpPr>
          <p:spPr>
            <a:xfrm>
              <a:off x="8077200" y="990024"/>
              <a:ext cx="1066800" cy="5867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50179"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Reference Documents</a:t>
            </a:r>
          </a:p>
        </p:txBody>
      </p:sp>
      <p:sp>
        <p:nvSpPr>
          <p:cNvPr id="2" name="Slide Number Placeholder 1"/>
          <p:cNvSpPr>
            <a:spLocks noGrp="1"/>
          </p:cNvSpPr>
          <p:nvPr>
            <p:ph type="sldNum" sz="quarter" idx="12"/>
          </p:nvPr>
        </p:nvSpPr>
        <p:spPr/>
        <p:txBody>
          <a:bodyPr/>
          <a:lstStyle/>
          <a:p>
            <a:pPr>
              <a:defRPr/>
            </a:pPr>
            <a:fld id="{2DC9E4CB-D5CF-4C34-9D06-A2C7997609B8}" type="slidenum">
              <a:rPr lang="en-US"/>
              <a:pPr>
                <a:defRPr/>
              </a:pPr>
              <a:t>26</a:t>
            </a:fld>
            <a:endParaRPr lang="en-US" dirty="0"/>
          </a:p>
        </p:txBody>
      </p:sp>
      <p:pic>
        <p:nvPicPr>
          <p:cNvPr id="51203" name="Picture 3"/>
          <p:cNvPicPr>
            <a:picLocks noChangeAspect="1" noChangeArrowheads="1"/>
          </p:cNvPicPr>
          <p:nvPr/>
        </p:nvPicPr>
        <p:blipFill>
          <a:blip r:embed="rId4" cstate="print"/>
          <a:srcRect/>
          <a:stretch>
            <a:fillRect/>
          </a:stretch>
        </p:blipFill>
        <p:spPr bwMode="auto">
          <a:xfrm>
            <a:off x="1066800" y="914400"/>
            <a:ext cx="7261225" cy="5791200"/>
          </a:xfrm>
          <a:prstGeom prst="rect">
            <a:avLst/>
          </a:prstGeom>
          <a:noFill/>
          <a:ln w="9525">
            <a:noFill/>
            <a:miter lim="800000"/>
            <a:headEnd/>
            <a:tailEnd/>
          </a:ln>
        </p:spPr>
      </p:pic>
      <p:sp>
        <p:nvSpPr>
          <p:cNvPr id="10" name="Oval 9"/>
          <p:cNvSpPr/>
          <p:nvPr/>
        </p:nvSpPr>
        <p:spPr>
          <a:xfrm>
            <a:off x="1524000" y="3352800"/>
            <a:ext cx="1752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1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Related Links</a:t>
            </a:r>
          </a:p>
        </p:txBody>
      </p:sp>
      <p:sp>
        <p:nvSpPr>
          <p:cNvPr id="2" name="Slide Number Placeholder 1"/>
          <p:cNvSpPr>
            <a:spLocks noGrp="1"/>
          </p:cNvSpPr>
          <p:nvPr>
            <p:ph type="sldNum" sz="quarter" idx="12"/>
          </p:nvPr>
        </p:nvSpPr>
        <p:spPr/>
        <p:txBody>
          <a:bodyPr/>
          <a:lstStyle/>
          <a:p>
            <a:pPr>
              <a:defRPr/>
            </a:pPr>
            <a:fld id="{1800BB93-6152-4B21-95C3-9C2F5BBBA710}" type="slidenum">
              <a:rPr lang="en-US"/>
              <a:pPr>
                <a:defRPr/>
              </a:pPr>
              <a:t>27</a:t>
            </a:fld>
            <a:endParaRPr lang="en-US" dirty="0"/>
          </a:p>
        </p:txBody>
      </p:sp>
      <p:grpSp>
        <p:nvGrpSpPr>
          <p:cNvPr id="51204" name="Group 8"/>
          <p:cNvGrpSpPr>
            <a:grpSpLocks/>
          </p:cNvGrpSpPr>
          <p:nvPr/>
        </p:nvGrpSpPr>
        <p:grpSpPr bwMode="auto">
          <a:xfrm>
            <a:off x="0" y="990600"/>
            <a:ext cx="9144000" cy="5875338"/>
            <a:chOff x="0" y="990599"/>
            <a:chExt cx="9144000" cy="5876041"/>
          </a:xfrm>
        </p:grpSpPr>
        <p:pic>
          <p:nvPicPr>
            <p:cNvPr id="51207" name="Picture 2"/>
            <p:cNvPicPr>
              <a:picLocks noChangeAspect="1" noChangeArrowheads="1"/>
            </p:cNvPicPr>
            <p:nvPr/>
          </p:nvPicPr>
          <p:blipFill>
            <a:blip r:embed="rId3" cstate="print"/>
            <a:srcRect t="10236" r="1019" b="2757"/>
            <a:stretch>
              <a:fillRect/>
            </a:stretch>
          </p:blipFill>
          <p:spPr bwMode="auto">
            <a:xfrm>
              <a:off x="0" y="990599"/>
              <a:ext cx="8382000" cy="5876041"/>
            </a:xfrm>
            <a:prstGeom prst="rect">
              <a:avLst/>
            </a:prstGeom>
            <a:noFill/>
            <a:ln w="9525">
              <a:noFill/>
              <a:miter lim="800000"/>
              <a:headEnd/>
              <a:tailEnd/>
            </a:ln>
          </p:spPr>
        </p:pic>
        <p:sp>
          <p:nvSpPr>
            <p:cNvPr id="8" name="Rectangle 7"/>
            <p:cNvSpPr/>
            <p:nvPr/>
          </p:nvSpPr>
          <p:spPr>
            <a:xfrm>
              <a:off x="8086725" y="990599"/>
              <a:ext cx="1057275" cy="586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 name="Oval 9"/>
          <p:cNvSpPr/>
          <p:nvPr/>
        </p:nvSpPr>
        <p:spPr>
          <a:xfrm>
            <a:off x="1600200" y="2971800"/>
            <a:ext cx="1524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1576388" y="6481763"/>
            <a:ext cx="30480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Glossary</a:t>
            </a:r>
          </a:p>
        </p:txBody>
      </p:sp>
      <p:sp>
        <p:nvSpPr>
          <p:cNvPr id="2" name="Slide Number Placeholder 1"/>
          <p:cNvSpPr>
            <a:spLocks noGrp="1"/>
          </p:cNvSpPr>
          <p:nvPr>
            <p:ph type="sldNum" sz="quarter" idx="12"/>
          </p:nvPr>
        </p:nvSpPr>
        <p:spPr/>
        <p:txBody>
          <a:bodyPr/>
          <a:lstStyle/>
          <a:p>
            <a:pPr>
              <a:defRPr/>
            </a:pPr>
            <a:fld id="{0472AF7B-8E99-4BF5-B8C4-B3F90CE5547D}" type="slidenum">
              <a:rPr lang="en-US"/>
              <a:pPr>
                <a:defRPr/>
              </a:pPr>
              <a:t>28</a:t>
            </a:fld>
            <a:endParaRPr lang="en-US" dirty="0"/>
          </a:p>
        </p:txBody>
      </p:sp>
      <p:pic>
        <p:nvPicPr>
          <p:cNvPr id="52228" name="Picture 3"/>
          <p:cNvPicPr>
            <a:picLocks noChangeAspect="1" noChangeArrowheads="1"/>
          </p:cNvPicPr>
          <p:nvPr/>
        </p:nvPicPr>
        <p:blipFill>
          <a:blip r:embed="rId3" cstate="print"/>
          <a:srcRect t="10764" r="1288" b="2055"/>
          <a:stretch>
            <a:fillRect/>
          </a:stretch>
        </p:blipFill>
        <p:spPr bwMode="auto">
          <a:xfrm>
            <a:off x="0" y="954088"/>
            <a:ext cx="8382000" cy="5903912"/>
          </a:xfrm>
          <a:prstGeom prst="rect">
            <a:avLst/>
          </a:prstGeom>
          <a:noFill/>
          <a:ln w="9525">
            <a:noFill/>
            <a:miter lim="800000"/>
            <a:headEnd/>
            <a:tailEnd/>
          </a:ln>
        </p:spPr>
      </p:pic>
      <p:sp>
        <p:nvSpPr>
          <p:cNvPr id="5" name="Rectangle 4"/>
          <p:cNvSpPr/>
          <p:nvPr/>
        </p:nvSpPr>
        <p:spPr>
          <a:xfrm>
            <a:off x="8382000" y="914400"/>
            <a:ext cx="762000" cy="5943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Printer-Friendly Pages</a:t>
            </a:r>
          </a:p>
        </p:txBody>
      </p:sp>
      <p:sp>
        <p:nvSpPr>
          <p:cNvPr id="2" name="Slide Number Placeholder 1"/>
          <p:cNvSpPr>
            <a:spLocks noGrp="1"/>
          </p:cNvSpPr>
          <p:nvPr>
            <p:ph type="sldNum" sz="quarter" idx="12"/>
          </p:nvPr>
        </p:nvSpPr>
        <p:spPr/>
        <p:txBody>
          <a:bodyPr/>
          <a:lstStyle/>
          <a:p>
            <a:pPr>
              <a:defRPr/>
            </a:pPr>
            <a:fld id="{0DE055DC-C13B-4FA5-99E3-2FED84E58534}" type="slidenum">
              <a:rPr lang="en-US"/>
              <a:pPr>
                <a:defRPr/>
              </a:pPr>
              <a:t>29</a:t>
            </a:fld>
            <a:endParaRPr lang="en-US" dirty="0"/>
          </a:p>
        </p:txBody>
      </p:sp>
      <p:pic>
        <p:nvPicPr>
          <p:cNvPr id="53252" name="Picture 1"/>
          <p:cNvPicPr>
            <a:picLocks noChangeAspect="1" noChangeArrowheads="1"/>
          </p:cNvPicPr>
          <p:nvPr/>
        </p:nvPicPr>
        <p:blipFill>
          <a:blip r:embed="rId3" cstate="print"/>
          <a:srcRect t="10156" r="11215" b="20779"/>
          <a:stretch>
            <a:fillRect/>
          </a:stretch>
        </p:blipFill>
        <p:spPr bwMode="auto">
          <a:xfrm>
            <a:off x="0" y="990600"/>
            <a:ext cx="9144000" cy="5672138"/>
          </a:xfrm>
          <a:prstGeom prst="rect">
            <a:avLst/>
          </a:prstGeom>
          <a:noFill/>
          <a:ln w="9525">
            <a:noFill/>
            <a:miter lim="800000"/>
            <a:headEnd/>
            <a:tailEnd/>
          </a:ln>
        </p:spPr>
      </p:pic>
      <p:sp>
        <p:nvSpPr>
          <p:cNvPr id="5" name="Oval 4"/>
          <p:cNvSpPr/>
          <p:nvPr/>
        </p:nvSpPr>
        <p:spPr>
          <a:xfrm>
            <a:off x="1676400" y="41148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7391400" y="1676400"/>
            <a:ext cx="1600200" cy="609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Times New Roman" pitchFamily="18" charset="0"/>
              </a:rPr>
              <a:t>Participant Introductions</a:t>
            </a:r>
            <a:endParaRPr lang="en-US" dirty="0"/>
          </a:p>
        </p:txBody>
      </p:sp>
      <p:sp>
        <p:nvSpPr>
          <p:cNvPr id="26631" name="Slide Number Placeholder 10"/>
          <p:cNvSpPr>
            <a:spLocks noGrp="1"/>
          </p:cNvSpPr>
          <p:nvPr>
            <p:ph type="sldNum" sz="quarter" idx="12"/>
          </p:nvPr>
        </p:nvSpPr>
        <p:spPr>
          <a:noFill/>
        </p:spPr>
        <p:txBody>
          <a:bodyPr/>
          <a:lstStyle/>
          <a:p>
            <a:endParaRPr lang="en-US" smtClean="0"/>
          </a:p>
        </p:txBody>
      </p:sp>
      <p:sp>
        <p:nvSpPr>
          <p:cNvPr id="26629" name="Rectangle 5"/>
          <p:cNvSpPr>
            <a:spLocks noGrp="1" noChangeArrowheads="1"/>
          </p:cNvSpPr>
          <p:nvPr>
            <p:ph type="body" sz="half" idx="4294967295"/>
          </p:nvPr>
        </p:nvSpPr>
        <p:spPr>
          <a:xfrm>
            <a:off x="0" y="1874838"/>
            <a:ext cx="4038600" cy="4525962"/>
          </a:xfrm>
        </p:spPr>
        <p:txBody>
          <a:bodyPr/>
          <a:lstStyle/>
          <a:p>
            <a:pPr eaLnBrk="1" hangingPunct="1"/>
            <a:endParaRPr lang="en-US" sz="2800" smtClean="0"/>
          </a:p>
          <a:p>
            <a:pPr eaLnBrk="1" hangingPunct="1"/>
            <a:endParaRPr lang="en-US" sz="2800" smtClean="0"/>
          </a:p>
        </p:txBody>
      </p:sp>
      <p:sp>
        <p:nvSpPr>
          <p:cNvPr id="26630" name="Rectangle 6"/>
          <p:cNvSpPr>
            <a:spLocks noChangeArrowheads="1"/>
          </p:cNvSpPr>
          <p:nvPr/>
        </p:nvSpPr>
        <p:spPr bwMode="auto">
          <a:xfrm>
            <a:off x="457200" y="2057400"/>
            <a:ext cx="5105400" cy="4525963"/>
          </a:xfrm>
          <a:prstGeom prst="rect">
            <a:avLst/>
          </a:prstGeom>
          <a:noFill/>
          <a:ln w="9525">
            <a:noFill/>
            <a:miter lim="800000"/>
            <a:headEnd/>
            <a:tailEnd/>
          </a:ln>
        </p:spPr>
        <p:txBody>
          <a:bodyPr/>
          <a:lstStyle/>
          <a:p>
            <a:pPr marL="342900" indent="-342900">
              <a:spcBef>
                <a:spcPct val="20000"/>
              </a:spcBef>
              <a:buFontTx/>
              <a:buChar char="•"/>
            </a:pPr>
            <a:endParaRPr lang="en-US" sz="3200"/>
          </a:p>
        </p:txBody>
      </p:sp>
      <p:pic>
        <p:nvPicPr>
          <p:cNvPr id="26632" name="Picture 4" descr="water employees"/>
          <p:cNvPicPr>
            <a:picLocks noChangeAspect="1" noChangeArrowheads="1"/>
          </p:cNvPicPr>
          <p:nvPr/>
        </p:nvPicPr>
        <p:blipFill>
          <a:blip r:embed="rId3" cstate="print"/>
          <a:srcRect/>
          <a:stretch>
            <a:fillRect/>
          </a:stretch>
        </p:blipFill>
        <p:spPr bwMode="auto">
          <a:xfrm>
            <a:off x="1609725" y="1936750"/>
            <a:ext cx="6226175" cy="46609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Printer-Friendly Pages</a:t>
            </a:r>
          </a:p>
        </p:txBody>
      </p:sp>
      <p:sp>
        <p:nvSpPr>
          <p:cNvPr id="2" name="Slide Number Placeholder 1"/>
          <p:cNvSpPr>
            <a:spLocks noGrp="1"/>
          </p:cNvSpPr>
          <p:nvPr>
            <p:ph type="sldNum" sz="quarter" idx="12"/>
          </p:nvPr>
        </p:nvSpPr>
        <p:spPr/>
        <p:txBody>
          <a:bodyPr/>
          <a:lstStyle/>
          <a:p>
            <a:pPr>
              <a:defRPr/>
            </a:pPr>
            <a:fld id="{04C3A260-B5FE-46FE-B7EA-ABFB73FCEA2A}" type="slidenum">
              <a:rPr lang="en-US"/>
              <a:pPr>
                <a:defRPr/>
              </a:pPr>
              <a:t>30</a:t>
            </a:fld>
            <a:endParaRPr lang="en-US" dirty="0"/>
          </a:p>
        </p:txBody>
      </p:sp>
      <p:pic>
        <p:nvPicPr>
          <p:cNvPr id="54276" name="Picture 1"/>
          <p:cNvPicPr>
            <a:picLocks noChangeAspect="1" noChangeArrowheads="1"/>
          </p:cNvPicPr>
          <p:nvPr/>
        </p:nvPicPr>
        <p:blipFill>
          <a:blip r:embed="rId3" cstate="print"/>
          <a:srcRect t="10156" r="11215" b="20779"/>
          <a:stretch>
            <a:fillRect/>
          </a:stretch>
        </p:blipFill>
        <p:spPr bwMode="auto">
          <a:xfrm>
            <a:off x="0" y="990600"/>
            <a:ext cx="9144000" cy="5672138"/>
          </a:xfrm>
          <a:prstGeom prst="rect">
            <a:avLst/>
          </a:prstGeom>
          <a:noFill/>
          <a:ln w="9525">
            <a:noFill/>
            <a:miter lim="800000"/>
            <a:headEnd/>
            <a:tailEnd/>
          </a:ln>
        </p:spPr>
      </p:pic>
      <p:sp>
        <p:nvSpPr>
          <p:cNvPr id="5" name="Oval 4"/>
          <p:cNvSpPr/>
          <p:nvPr/>
        </p:nvSpPr>
        <p:spPr>
          <a:xfrm>
            <a:off x="1676400" y="4114800"/>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4278" name="Picture 7"/>
          <p:cNvPicPr>
            <a:picLocks noChangeAspect="1" noChangeArrowheads="1"/>
          </p:cNvPicPr>
          <p:nvPr/>
        </p:nvPicPr>
        <p:blipFill>
          <a:blip r:embed="rId4" cstate="print"/>
          <a:srcRect/>
          <a:stretch>
            <a:fillRect/>
          </a:stretch>
        </p:blipFill>
        <p:spPr bwMode="auto">
          <a:xfrm>
            <a:off x="1447800" y="990600"/>
            <a:ext cx="6973888"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Free Software</a:t>
            </a:r>
          </a:p>
        </p:txBody>
      </p:sp>
      <p:sp>
        <p:nvSpPr>
          <p:cNvPr id="2" name="Slide Number Placeholder 1"/>
          <p:cNvSpPr>
            <a:spLocks noGrp="1"/>
          </p:cNvSpPr>
          <p:nvPr>
            <p:ph type="sldNum" sz="quarter" idx="12"/>
          </p:nvPr>
        </p:nvSpPr>
        <p:spPr/>
        <p:txBody>
          <a:bodyPr/>
          <a:lstStyle/>
          <a:p>
            <a:pPr>
              <a:defRPr/>
            </a:pPr>
            <a:fld id="{1C471FD5-4898-448B-A654-DD4F5E136C8B}" type="slidenum">
              <a:rPr lang="en-US"/>
              <a:pPr>
                <a:defRPr/>
              </a:pPr>
              <a:t>31</a:t>
            </a:fld>
            <a:endParaRPr lang="en-US" dirty="0"/>
          </a:p>
        </p:txBody>
      </p:sp>
      <p:pic>
        <p:nvPicPr>
          <p:cNvPr id="55300" name="Picture 2"/>
          <p:cNvPicPr>
            <a:picLocks noChangeAspect="1" noChangeArrowheads="1"/>
          </p:cNvPicPr>
          <p:nvPr/>
        </p:nvPicPr>
        <p:blipFill>
          <a:blip r:embed="rId3" cstate="print"/>
          <a:srcRect t="10588" r="11949" b="17647"/>
          <a:stretch>
            <a:fillRect/>
          </a:stretch>
        </p:blipFill>
        <p:spPr bwMode="auto">
          <a:xfrm>
            <a:off x="0" y="914400"/>
            <a:ext cx="9144000"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Help Page</a:t>
            </a:r>
          </a:p>
        </p:txBody>
      </p:sp>
      <p:sp>
        <p:nvSpPr>
          <p:cNvPr id="2" name="Slide Number Placeholder 1"/>
          <p:cNvSpPr>
            <a:spLocks noGrp="1"/>
          </p:cNvSpPr>
          <p:nvPr>
            <p:ph type="sldNum" sz="quarter" idx="12"/>
          </p:nvPr>
        </p:nvSpPr>
        <p:spPr/>
        <p:txBody>
          <a:bodyPr/>
          <a:lstStyle/>
          <a:p>
            <a:pPr>
              <a:defRPr/>
            </a:pPr>
            <a:fld id="{8C533574-31E3-4342-AD32-CC3F287D6711}" type="slidenum">
              <a:rPr lang="en-US"/>
              <a:pPr>
                <a:defRPr/>
              </a:pPr>
              <a:t>32</a:t>
            </a:fld>
            <a:endParaRPr lang="en-US" dirty="0"/>
          </a:p>
        </p:txBody>
      </p:sp>
      <p:pic>
        <p:nvPicPr>
          <p:cNvPr id="56324" name="Picture 2"/>
          <p:cNvPicPr>
            <a:picLocks noChangeAspect="1" noChangeArrowheads="1"/>
          </p:cNvPicPr>
          <p:nvPr/>
        </p:nvPicPr>
        <p:blipFill>
          <a:blip r:embed="rId3" cstate="print"/>
          <a:srcRect t="10580" r="6329" b="16406"/>
          <a:stretch>
            <a:fillRect/>
          </a:stretch>
        </p:blipFill>
        <p:spPr bwMode="auto">
          <a:xfrm>
            <a:off x="0" y="1096963"/>
            <a:ext cx="9144000" cy="5684837"/>
          </a:xfrm>
          <a:prstGeom prst="rect">
            <a:avLst/>
          </a:prstGeom>
          <a:noFill/>
          <a:ln w="9525">
            <a:noFill/>
            <a:miter lim="800000"/>
            <a:headEnd/>
            <a:tailEnd/>
          </a:ln>
        </p:spPr>
      </p:pic>
      <p:sp>
        <p:nvSpPr>
          <p:cNvPr id="5" name="Oval 4"/>
          <p:cNvSpPr/>
          <p:nvPr/>
        </p:nvSpPr>
        <p:spPr>
          <a:xfrm>
            <a:off x="4394200" y="4879975"/>
            <a:ext cx="450850" cy="452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latin typeface="Times New Roman" pitchFamily="18" charset="0"/>
              </a:rPr>
              <a:t>TTX Tool Outreach and Training</a:t>
            </a:r>
            <a:br>
              <a:rPr lang="en-US" dirty="0" smtClean="0">
                <a:latin typeface="Times New Roman" pitchFamily="18" charset="0"/>
              </a:rPr>
            </a:br>
            <a:endParaRPr lang="en-US" dirty="0"/>
          </a:p>
        </p:txBody>
      </p:sp>
      <p:sp>
        <p:nvSpPr>
          <p:cNvPr id="57347" name="Rectangle 4"/>
          <p:cNvSpPr>
            <a:spLocks noGrp="1" noChangeArrowheads="1"/>
          </p:cNvSpPr>
          <p:nvPr>
            <p:ph idx="1"/>
          </p:nvPr>
        </p:nvSpPr>
        <p:spPr/>
        <p:txBody>
          <a:bodyPr/>
          <a:lstStyle/>
          <a:p>
            <a:pPr>
              <a:spcBef>
                <a:spcPct val="30000"/>
              </a:spcBef>
            </a:pPr>
            <a:r>
              <a:rPr lang="en-US" sz="2800" dirty="0" smtClean="0"/>
              <a:t>Download the TTX Tool at </a:t>
            </a:r>
            <a:r>
              <a:rPr lang="en-US" sz="2200" dirty="0" smtClean="0">
                <a:solidFill>
                  <a:schemeClr val="tx1"/>
                </a:solidFill>
              </a:rPr>
              <a:t>http://</a:t>
            </a:r>
            <a:r>
              <a:rPr lang="en-US" sz="2200" dirty="0">
                <a:solidFill>
                  <a:schemeClr val="tx1"/>
                </a:solidFill>
              </a:rPr>
              <a:t>yosemite.epa.gov/ow/SReg.nsf/description/TTX_Tool</a:t>
            </a:r>
            <a:br>
              <a:rPr lang="en-US" sz="2200" dirty="0">
                <a:solidFill>
                  <a:schemeClr val="tx1"/>
                </a:solidFill>
              </a:rPr>
            </a:br>
            <a:r>
              <a:rPr lang="en-US" sz="2200" dirty="0" smtClean="0">
                <a:solidFill>
                  <a:schemeClr val="tx1"/>
                </a:solidFill>
              </a:rPr>
              <a:t>Available on the WaterISAC portal, keyword “TTX Tool”</a:t>
            </a:r>
          </a:p>
          <a:p>
            <a:pPr>
              <a:spcBef>
                <a:spcPct val="30000"/>
              </a:spcBef>
            </a:pPr>
            <a:endParaRPr lang="en-US" sz="2000" dirty="0" smtClean="0"/>
          </a:p>
          <a:p>
            <a:pPr>
              <a:spcBef>
                <a:spcPct val="30000"/>
              </a:spcBef>
            </a:pPr>
            <a:r>
              <a:rPr lang="en-US" sz="2800" dirty="0" smtClean="0"/>
              <a:t>Request physical copies* by emailing </a:t>
            </a:r>
            <a:r>
              <a:rPr lang="en-US" sz="2800" dirty="0" smtClean="0">
                <a:solidFill>
                  <a:schemeClr val="tx1"/>
                </a:solidFill>
              </a:rPr>
              <a:t>ttxtool@epa.gov</a:t>
            </a:r>
          </a:p>
          <a:p>
            <a:pPr>
              <a:spcBef>
                <a:spcPct val="30000"/>
              </a:spcBef>
            </a:pPr>
            <a:endParaRPr lang="en-US" sz="2800" dirty="0" smtClean="0"/>
          </a:p>
          <a:p>
            <a:pPr>
              <a:spcBef>
                <a:spcPct val="30000"/>
              </a:spcBef>
            </a:pPr>
            <a:r>
              <a:rPr lang="en-US" sz="2800" dirty="0" smtClean="0"/>
              <a:t>Train-the-Trainer Workshops</a:t>
            </a:r>
          </a:p>
          <a:p>
            <a:pPr marL="800100" lvl="1" indent="-342900">
              <a:spcBef>
                <a:spcPct val="30000"/>
              </a:spcBef>
              <a:buFontTx/>
              <a:buChar char="•"/>
            </a:pPr>
            <a:r>
              <a:rPr lang="en-US" sz="2800" dirty="0" smtClean="0"/>
              <a:t>Planned for Montana, Tennessee, Florida, Missouri, and Massachusetts</a:t>
            </a:r>
          </a:p>
          <a:p>
            <a:pPr marL="800100" lvl="1" indent="-342900">
              <a:spcBef>
                <a:spcPct val="30000"/>
              </a:spcBef>
              <a:buFontTx/>
              <a:buChar char="•"/>
            </a:pPr>
            <a:r>
              <a:rPr lang="en-US" sz="2800" dirty="0" smtClean="0"/>
              <a:t>Register at </a:t>
            </a:r>
            <a:r>
              <a:rPr lang="en-US" sz="2800" dirty="0" smtClean="0">
                <a:solidFill>
                  <a:schemeClr val="tx1"/>
                </a:solidFill>
              </a:rPr>
              <a:t>www.horsleywitten.com/ttxtool</a:t>
            </a:r>
            <a:r>
              <a:rPr lang="en-US" sz="2800" dirty="0" smtClean="0"/>
              <a:t> </a:t>
            </a:r>
          </a:p>
          <a:p>
            <a:pPr>
              <a:spcBef>
                <a:spcPct val="30000"/>
              </a:spcBef>
            </a:pPr>
            <a:endParaRPr lang="en-US" sz="2000" dirty="0"/>
          </a:p>
        </p:txBody>
      </p:sp>
      <p:sp>
        <p:nvSpPr>
          <p:cNvPr id="57351" name="Slide Number Placeholder 8"/>
          <p:cNvSpPr>
            <a:spLocks noGrp="1"/>
          </p:cNvSpPr>
          <p:nvPr>
            <p:ph type="sldNum" sz="quarter" idx="12"/>
          </p:nvPr>
        </p:nvSpPr>
        <p:spPr>
          <a:noFill/>
        </p:spPr>
        <p:txBody>
          <a:bodyPr/>
          <a:lstStyle/>
          <a:p>
            <a:endParaRPr lang="en-US" smtClean="0"/>
          </a:p>
        </p:txBody>
      </p:sp>
      <p:sp>
        <p:nvSpPr>
          <p:cNvPr id="57348" name="Rectangle 5"/>
          <p:cNvSpPr>
            <a:spLocks noChangeArrowheads="1"/>
          </p:cNvSpPr>
          <p:nvPr/>
        </p:nvSpPr>
        <p:spPr bwMode="auto">
          <a:xfrm>
            <a:off x="457200" y="1676400"/>
            <a:ext cx="9829800" cy="4525963"/>
          </a:xfrm>
          <a:prstGeom prst="rect">
            <a:avLst/>
          </a:prstGeom>
          <a:noFill/>
          <a:ln w="9525">
            <a:noFill/>
            <a:miter lim="800000"/>
            <a:headEnd/>
            <a:tailEnd/>
          </a:ln>
        </p:spPr>
        <p:txBody>
          <a:bodyPr/>
          <a:lstStyle/>
          <a:p>
            <a:pPr defTabSz="123825">
              <a:spcBef>
                <a:spcPct val="20000"/>
              </a:spcBef>
              <a:buFontTx/>
              <a:buChar char="•"/>
            </a:pPr>
            <a:endParaRPr lang="en-US" sz="3200"/>
          </a:p>
          <a:p>
            <a:pPr defTabSz="123825">
              <a:spcBef>
                <a:spcPct val="20000"/>
              </a:spcBef>
              <a:buFontTx/>
              <a:buChar char="•"/>
            </a:pPr>
            <a:endParaRPr lang="en-US" sz="3600"/>
          </a:p>
        </p:txBody>
      </p:sp>
      <p:sp>
        <p:nvSpPr>
          <p:cNvPr id="57349" name="Rectangle 7"/>
          <p:cNvSpPr>
            <a:spLocks noChangeArrowheads="1"/>
          </p:cNvSpPr>
          <p:nvPr/>
        </p:nvSpPr>
        <p:spPr bwMode="auto">
          <a:xfrm>
            <a:off x="-4568825" y="2559050"/>
            <a:ext cx="184150" cy="366713"/>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344705" y="3635360"/>
            <a:ext cx="6696635" cy="369332"/>
          </a:xfrm>
          <a:prstGeom prst="rect">
            <a:avLst/>
          </a:prstGeom>
          <a:noFill/>
        </p:spPr>
        <p:txBody>
          <a:bodyPr wrap="square" rtlCol="0">
            <a:spAutoFit/>
          </a:bodyPr>
          <a:lstStyle/>
          <a:p>
            <a:r>
              <a:rPr lang="en-US" dirty="0" smtClean="0"/>
              <a:t>*Physical copies of the tool will not work in a Mac computer</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en-US" smtClean="0"/>
          </a:p>
        </p:txBody>
      </p:sp>
      <p:sp>
        <p:nvSpPr>
          <p:cNvPr id="58371" name="Text Placeholder 2"/>
          <p:cNvSpPr>
            <a:spLocks noGrp="1"/>
          </p:cNvSpPr>
          <p:nvPr>
            <p:ph type="body" sz="half" idx="1"/>
          </p:nvPr>
        </p:nvSpPr>
        <p:spPr/>
        <p:txBody>
          <a:bodyPr/>
          <a:lstStyle/>
          <a:p>
            <a:endParaRPr lang="en-US" smtClean="0"/>
          </a:p>
        </p:txBody>
      </p:sp>
      <p:sp>
        <p:nvSpPr>
          <p:cNvPr id="58372" name="Content Placeholder 3"/>
          <p:cNvSpPr>
            <a:spLocks noGrp="1"/>
          </p:cNvSpPr>
          <p:nvPr>
            <p:ph sz="half" idx="2"/>
          </p:nvPr>
        </p:nvSpPr>
        <p:spPr/>
        <p:txBody>
          <a:bodyPr/>
          <a:lstStyle/>
          <a:p>
            <a:endParaRPr lang="en-US" smtClean="0"/>
          </a:p>
        </p:txBody>
      </p:sp>
      <p:sp>
        <p:nvSpPr>
          <p:cNvPr id="58373" name="Slide Number Placeholder 4"/>
          <p:cNvSpPr>
            <a:spLocks noGrp="1"/>
          </p:cNvSpPr>
          <p:nvPr>
            <p:ph type="sldNum" sz="quarter" idx="12"/>
          </p:nvPr>
        </p:nvSpPr>
        <p:spPr>
          <a:noFill/>
        </p:spPr>
        <p:txBody>
          <a:bodyPr/>
          <a:lstStyle/>
          <a:p>
            <a:endParaRPr lang="en-US" smtClean="0"/>
          </a:p>
        </p:txBody>
      </p:sp>
      <p:pic>
        <p:nvPicPr>
          <p:cNvPr id="58374" name="Picture 2"/>
          <p:cNvPicPr>
            <a:picLocks noChangeAspect="1" noChangeArrowheads="1"/>
          </p:cNvPicPr>
          <p:nvPr/>
        </p:nvPicPr>
        <p:blipFill>
          <a:blip r:embed="rId2" cstate="print"/>
          <a:srcRect/>
          <a:stretch>
            <a:fillRect/>
          </a:stretch>
        </p:blipFill>
        <p:spPr bwMode="auto">
          <a:xfrm>
            <a:off x="0" y="0"/>
            <a:ext cx="9148763" cy="562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pic>
        <p:nvPicPr>
          <p:cNvPr id="59395" name="Picture 2"/>
          <p:cNvPicPr>
            <a:picLocks noChangeAspect="1" noChangeArrowheads="1"/>
          </p:cNvPicPr>
          <p:nvPr/>
        </p:nvPicPr>
        <p:blipFill>
          <a:blip r:embed="rId2" cstate="print"/>
          <a:srcRect/>
          <a:stretch>
            <a:fillRect/>
          </a:stretch>
        </p:blipFill>
        <p:spPr bwMode="auto">
          <a:xfrm>
            <a:off x="0" y="0"/>
            <a:ext cx="9144000" cy="5586413"/>
          </a:xfrm>
          <a:prstGeom prst="rect">
            <a:avLst/>
          </a:prstGeom>
          <a:noFill/>
          <a:ln w="9525">
            <a:noFill/>
            <a:miter lim="800000"/>
            <a:headEnd/>
            <a:tailEnd/>
          </a:ln>
        </p:spPr>
      </p:pic>
      <p:sp>
        <p:nvSpPr>
          <p:cNvPr id="59396" name="TextBox 6"/>
          <p:cNvSpPr txBox="1">
            <a:spLocks noChangeArrowheads="1"/>
          </p:cNvSpPr>
          <p:nvPr/>
        </p:nvSpPr>
        <p:spPr bwMode="auto">
          <a:xfrm>
            <a:off x="2111375" y="5872163"/>
            <a:ext cx="5397500" cy="647700"/>
          </a:xfrm>
          <a:prstGeom prst="rect">
            <a:avLst/>
          </a:prstGeom>
          <a:noFill/>
          <a:ln w="9525">
            <a:noFill/>
            <a:miter lim="800000"/>
            <a:headEnd/>
            <a:tailEnd/>
          </a:ln>
        </p:spPr>
        <p:txBody>
          <a:bodyPr>
            <a:spAutoFit/>
          </a:bodyPr>
          <a:lstStyle/>
          <a:p>
            <a:pPr algn="ctr"/>
            <a:r>
              <a:rPr lang="en-US"/>
              <a:t>Remember, if you request a hard copy of the tool, it cannot go into a Mac!</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Times New Roman" pitchFamily="18" charset="0"/>
              </a:rPr>
              <a:t>Contact Information</a:t>
            </a:r>
            <a:endParaRPr lang="en-US" dirty="0"/>
          </a:p>
        </p:txBody>
      </p:sp>
      <p:sp>
        <p:nvSpPr>
          <p:cNvPr id="60419" name="Rectangle 4"/>
          <p:cNvSpPr>
            <a:spLocks noGrp="1" noChangeArrowheads="1"/>
          </p:cNvSpPr>
          <p:nvPr>
            <p:ph idx="1"/>
          </p:nvPr>
        </p:nvSpPr>
        <p:spPr/>
        <p:txBody>
          <a:bodyPr/>
          <a:lstStyle/>
          <a:p>
            <a:pPr>
              <a:spcBef>
                <a:spcPct val="30000"/>
              </a:spcBef>
            </a:pPr>
            <a:r>
              <a:rPr lang="en-US" sz="2800" dirty="0" smtClean="0"/>
              <a:t>John </a:t>
            </a:r>
            <a:r>
              <a:rPr lang="en-US" sz="2800" dirty="0" err="1" smtClean="0"/>
              <a:t>Whitler</a:t>
            </a:r>
            <a:r>
              <a:rPr lang="en-US" sz="2800" dirty="0" smtClean="0"/>
              <a:t>, </a:t>
            </a:r>
            <a:r>
              <a:rPr lang="en-US" sz="2800" dirty="0" smtClean="0">
                <a:solidFill>
                  <a:schemeClr val="tx1"/>
                </a:solidFill>
              </a:rPr>
              <a:t>whitler.john@epa.gov</a:t>
            </a:r>
          </a:p>
          <a:p>
            <a:pPr>
              <a:spcBef>
                <a:spcPct val="30000"/>
              </a:spcBef>
            </a:pPr>
            <a:r>
              <a:rPr lang="en-US" sz="2800" dirty="0" smtClean="0"/>
              <a:t>Amy Posner, </a:t>
            </a:r>
            <a:r>
              <a:rPr lang="en-US" sz="2800" dirty="0" smtClean="0">
                <a:solidFill>
                  <a:schemeClr val="tx1"/>
                </a:solidFill>
              </a:rPr>
              <a:t>posner.amy@epa.gov</a:t>
            </a:r>
          </a:p>
          <a:p>
            <a:pPr>
              <a:spcBef>
                <a:spcPct val="30000"/>
              </a:spcBef>
            </a:pPr>
            <a:r>
              <a:rPr lang="en-US" sz="2800" dirty="0" smtClean="0"/>
              <a:t>Caitlin Stormont, </a:t>
            </a:r>
            <a:r>
              <a:rPr lang="en-US" sz="2800" dirty="0" smtClean="0">
                <a:solidFill>
                  <a:schemeClr val="tx1"/>
                </a:solidFill>
              </a:rPr>
              <a:t>stormont.caitlin@epa.gov</a:t>
            </a:r>
          </a:p>
          <a:p>
            <a:pPr>
              <a:spcBef>
                <a:spcPct val="30000"/>
              </a:spcBef>
            </a:pPr>
            <a:r>
              <a:rPr lang="en-US" sz="2800" dirty="0" smtClean="0"/>
              <a:t>Tom Noble, </a:t>
            </a:r>
            <a:r>
              <a:rPr lang="en-US" sz="2800" dirty="0" smtClean="0">
                <a:solidFill>
                  <a:schemeClr val="tx1"/>
                </a:solidFill>
              </a:rPr>
              <a:t>tnoble@horsleywitten.com</a:t>
            </a:r>
          </a:p>
          <a:p>
            <a:pPr>
              <a:spcBef>
                <a:spcPct val="30000"/>
              </a:spcBef>
              <a:buFont typeface="Arial" charset="0"/>
              <a:buChar char="•"/>
            </a:pPr>
            <a:r>
              <a:rPr lang="en-US" sz="2800" dirty="0" smtClean="0"/>
              <a:t>Your feedback and questions: </a:t>
            </a:r>
            <a:r>
              <a:rPr lang="en-US" sz="2800" dirty="0" smtClean="0">
                <a:solidFill>
                  <a:schemeClr val="tx1"/>
                </a:solidFill>
              </a:rPr>
              <a:t>ttxtool@epa.gov </a:t>
            </a:r>
          </a:p>
          <a:p>
            <a:pPr>
              <a:spcBef>
                <a:spcPct val="30000"/>
              </a:spcBef>
              <a:buFont typeface="Arial" charset="0"/>
              <a:buChar char="•"/>
            </a:pPr>
            <a:r>
              <a:rPr lang="en-US" sz="2800" dirty="0" smtClean="0"/>
              <a:t>U.S. EPA Water </a:t>
            </a:r>
            <a:r>
              <a:rPr lang="en-US" sz="2800" dirty="0"/>
              <a:t>Security Division:</a:t>
            </a:r>
            <a:br>
              <a:rPr lang="en-US" sz="2800" dirty="0"/>
            </a:br>
            <a:r>
              <a:rPr lang="en-US" sz="2700" dirty="0">
                <a:solidFill>
                  <a:schemeClr val="tx1"/>
                </a:solidFill>
              </a:rPr>
              <a:t>http://water.epa.gov/infrastructure/watersecurity</a:t>
            </a:r>
          </a:p>
          <a:p>
            <a:pPr>
              <a:spcBef>
                <a:spcPct val="30000"/>
              </a:spcBef>
              <a:buFont typeface="Arial" charset="0"/>
              <a:buChar char="•"/>
            </a:pPr>
            <a:endParaRPr lang="en-US" sz="2800" dirty="0" smtClean="0">
              <a:solidFill>
                <a:schemeClr val="tx1"/>
              </a:solidFill>
            </a:endParaRPr>
          </a:p>
          <a:p>
            <a:pPr>
              <a:spcBef>
                <a:spcPct val="30000"/>
              </a:spcBef>
            </a:pPr>
            <a:endParaRPr lang="en-US" sz="2000" dirty="0"/>
          </a:p>
        </p:txBody>
      </p:sp>
      <p:sp>
        <p:nvSpPr>
          <p:cNvPr id="60423" name="Slide Number Placeholder 8"/>
          <p:cNvSpPr>
            <a:spLocks noGrp="1"/>
          </p:cNvSpPr>
          <p:nvPr>
            <p:ph type="sldNum" sz="quarter" idx="12"/>
          </p:nvPr>
        </p:nvSpPr>
        <p:spPr>
          <a:noFill/>
        </p:spPr>
        <p:txBody>
          <a:bodyPr/>
          <a:lstStyle/>
          <a:p>
            <a:endParaRPr lang="en-US" smtClean="0"/>
          </a:p>
        </p:txBody>
      </p:sp>
      <p:sp>
        <p:nvSpPr>
          <p:cNvPr id="60420" name="Rectangle 5"/>
          <p:cNvSpPr>
            <a:spLocks noChangeArrowheads="1"/>
          </p:cNvSpPr>
          <p:nvPr/>
        </p:nvSpPr>
        <p:spPr bwMode="auto">
          <a:xfrm>
            <a:off x="457200" y="1676400"/>
            <a:ext cx="9829800" cy="4525963"/>
          </a:xfrm>
          <a:prstGeom prst="rect">
            <a:avLst/>
          </a:prstGeom>
          <a:noFill/>
          <a:ln w="9525">
            <a:noFill/>
            <a:miter lim="800000"/>
            <a:headEnd/>
            <a:tailEnd/>
          </a:ln>
        </p:spPr>
        <p:txBody>
          <a:bodyPr/>
          <a:lstStyle/>
          <a:p>
            <a:pPr defTabSz="123825">
              <a:spcBef>
                <a:spcPct val="20000"/>
              </a:spcBef>
              <a:buFontTx/>
              <a:buChar char="•"/>
            </a:pPr>
            <a:endParaRPr lang="en-US" sz="3200"/>
          </a:p>
          <a:p>
            <a:pPr defTabSz="123825">
              <a:spcBef>
                <a:spcPct val="20000"/>
              </a:spcBef>
              <a:buFontTx/>
              <a:buChar char="•"/>
            </a:pPr>
            <a:endParaRPr lang="en-US" sz="3600"/>
          </a:p>
        </p:txBody>
      </p:sp>
      <p:sp>
        <p:nvSpPr>
          <p:cNvPr id="60421" name="Rectangle 7"/>
          <p:cNvSpPr>
            <a:spLocks noChangeArrowheads="1"/>
          </p:cNvSpPr>
          <p:nvPr/>
        </p:nvSpPr>
        <p:spPr bwMode="auto">
          <a:xfrm>
            <a:off x="-4568825" y="2559050"/>
            <a:ext cx="184150" cy="366713"/>
          </a:xfrm>
          <a:prstGeom prst="rect">
            <a:avLst/>
          </a:prstGeom>
          <a:noFill/>
          <a:ln w="9525">
            <a:noFill/>
            <a:miter lim="800000"/>
            <a:headEnd/>
            <a:tailEnd/>
          </a:ln>
        </p:spPr>
        <p:txBody>
          <a:bodyPr wrap="none">
            <a:spAutoFit/>
          </a:bodyPr>
          <a:lstStyle/>
          <a:p>
            <a:endParaRPr lang="en-US"/>
          </a:p>
        </p:txBody>
      </p:sp>
      <p:sp>
        <p:nvSpPr>
          <p:cNvPr id="11" name="TextBox 10"/>
          <p:cNvSpPr txBox="1"/>
          <p:nvPr/>
        </p:nvSpPr>
        <p:spPr>
          <a:xfrm>
            <a:off x="658813" y="5372251"/>
            <a:ext cx="7880350" cy="954088"/>
          </a:xfrm>
          <a:prstGeom prst="rect">
            <a:avLst/>
          </a:prstGeom>
          <a:solidFill>
            <a:schemeClr val="bg1">
              <a:lumMod val="85000"/>
            </a:schemeClr>
          </a:solidFill>
          <a:ln>
            <a:solidFill>
              <a:schemeClr val="tx1"/>
            </a:solidFill>
          </a:ln>
        </p:spPr>
        <p:txBody>
          <a:bodyPr>
            <a:spAutoFit/>
          </a:bodyPr>
          <a:lstStyle/>
          <a:p>
            <a:pPr algn="ctr">
              <a:spcBef>
                <a:spcPct val="30000"/>
              </a:spcBef>
              <a:defRPr/>
            </a:pPr>
            <a:r>
              <a:rPr lang="en-US" sz="2800" dirty="0"/>
              <a:t>To learn more about customizing and conducting a TTX, please attend the June 2</a:t>
            </a:r>
            <a:r>
              <a:rPr lang="en-US" sz="2800" baseline="30000" dirty="0"/>
              <a:t>nd</a:t>
            </a:r>
            <a:r>
              <a:rPr lang="en-US" sz="2800" dirty="0"/>
              <a:t> webinar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2400" y="2057400"/>
            <a:ext cx="4267200" cy="639763"/>
          </a:xfrm>
        </p:spPr>
        <p:txBody>
          <a:bodyPr/>
          <a:lstStyle/>
          <a:p>
            <a:pPr>
              <a:defRPr/>
            </a:pPr>
            <a:r>
              <a:rPr lang="en-US" dirty="0">
                <a:solidFill>
                  <a:schemeClr val="bg1"/>
                </a:solidFill>
                <a:latin typeface="+mj-lt"/>
                <a:ea typeface="+mn-ea"/>
              </a:rPr>
              <a:t>Benefits of WaterISAC </a:t>
            </a:r>
            <a:r>
              <a:rPr lang="en-US" dirty="0" smtClean="0">
                <a:solidFill>
                  <a:schemeClr val="bg1"/>
                </a:solidFill>
                <a:latin typeface="+mj-lt"/>
                <a:ea typeface="+mn-ea"/>
              </a:rPr>
              <a:t>PRO</a:t>
            </a:r>
            <a:endParaRPr lang="en-US" dirty="0">
              <a:solidFill>
                <a:schemeClr val="bg1"/>
              </a:solidFill>
              <a:latin typeface="+mj-lt"/>
              <a:ea typeface="+mn-ea"/>
            </a:endParaRPr>
          </a:p>
        </p:txBody>
      </p:sp>
      <p:sp>
        <p:nvSpPr>
          <p:cNvPr id="6" name="Content Placeholder 5"/>
          <p:cNvSpPr>
            <a:spLocks noGrp="1"/>
          </p:cNvSpPr>
          <p:nvPr>
            <p:ph sz="half" idx="2"/>
          </p:nvPr>
        </p:nvSpPr>
        <p:spPr>
          <a:xfrm>
            <a:off x="265113" y="2667000"/>
            <a:ext cx="4041775" cy="3048000"/>
          </a:xfrm>
        </p:spPr>
        <p:txBody>
          <a:bodyPr>
            <a:normAutofit fontScale="70000" lnSpcReduction="20000"/>
          </a:bodyPr>
          <a:lstStyle/>
          <a:p>
            <a:pPr>
              <a:buClr>
                <a:schemeClr val="bg1"/>
              </a:buClr>
              <a:buFont typeface="Arial" pitchFamily="34" charset="0"/>
              <a:buChar char="•"/>
              <a:defRPr/>
            </a:pPr>
            <a:r>
              <a:rPr lang="en-US" sz="2600" dirty="0" smtClean="0">
                <a:solidFill>
                  <a:schemeClr val="bg1"/>
                </a:solidFill>
                <a:latin typeface="+mj-lt"/>
                <a:ea typeface="+mn-ea"/>
              </a:rPr>
              <a:t>Latest</a:t>
            </a:r>
            <a:r>
              <a:rPr lang="en-US" sz="2600" dirty="0">
                <a:solidFill>
                  <a:schemeClr val="bg1"/>
                </a:solidFill>
                <a:latin typeface="+mj-lt"/>
                <a:ea typeface="+mn-ea"/>
              </a:rPr>
              <a:t>, sensitive information about critical infrastructure protection</a:t>
            </a:r>
          </a:p>
          <a:p>
            <a:pPr>
              <a:buClr>
                <a:schemeClr val="bg1"/>
              </a:buClr>
              <a:buFont typeface="Arial" pitchFamily="34" charset="0"/>
              <a:buChar char="•"/>
              <a:defRPr/>
            </a:pPr>
            <a:r>
              <a:rPr lang="en-US" sz="2600" dirty="0">
                <a:solidFill>
                  <a:schemeClr val="bg1"/>
                </a:solidFill>
                <a:latin typeface="+mj-lt"/>
                <a:ea typeface="+mn-ea"/>
              </a:rPr>
              <a:t>Emergency management resources</a:t>
            </a:r>
          </a:p>
          <a:p>
            <a:pPr>
              <a:buClr>
                <a:schemeClr val="bg1"/>
              </a:buClr>
              <a:buFont typeface="Arial" pitchFamily="34" charset="0"/>
              <a:buChar char="•"/>
              <a:defRPr/>
            </a:pPr>
            <a:r>
              <a:rPr lang="en-US" sz="2600" dirty="0">
                <a:solidFill>
                  <a:schemeClr val="bg1"/>
                </a:solidFill>
                <a:latin typeface="+mj-lt"/>
                <a:ea typeface="+mn-ea"/>
              </a:rPr>
              <a:t>Alerts about emerging risks</a:t>
            </a:r>
          </a:p>
          <a:p>
            <a:pPr>
              <a:buClr>
                <a:schemeClr val="bg1"/>
              </a:buClr>
              <a:buFont typeface="Arial" pitchFamily="34" charset="0"/>
              <a:buChar char="•"/>
              <a:defRPr/>
            </a:pPr>
            <a:r>
              <a:rPr lang="en-US" sz="2600" dirty="0">
                <a:solidFill>
                  <a:schemeClr val="bg1"/>
                </a:solidFill>
                <a:latin typeface="+mj-lt"/>
                <a:ea typeface="+mn-ea"/>
              </a:rPr>
              <a:t>Direct access to contaminant databases</a:t>
            </a:r>
          </a:p>
          <a:p>
            <a:pPr>
              <a:buClr>
                <a:schemeClr val="bg1"/>
              </a:buClr>
              <a:buFont typeface="Arial" pitchFamily="34" charset="0"/>
              <a:buChar char="•"/>
              <a:defRPr/>
            </a:pPr>
            <a:r>
              <a:rPr lang="en-US" sz="2600" dirty="0">
                <a:solidFill>
                  <a:schemeClr val="bg1"/>
                </a:solidFill>
                <a:latin typeface="+mj-lt"/>
                <a:ea typeface="+mn-ea"/>
              </a:rPr>
              <a:t>Intelligence analysts who help interpret and evaluate threats</a:t>
            </a:r>
          </a:p>
          <a:p>
            <a:pPr>
              <a:buClr>
                <a:schemeClr val="bg1"/>
              </a:buClr>
              <a:buFont typeface="Arial" pitchFamily="34" charset="0"/>
              <a:buChar char="•"/>
              <a:defRPr/>
            </a:pPr>
            <a:r>
              <a:rPr lang="en-US" sz="2600" dirty="0">
                <a:solidFill>
                  <a:schemeClr val="bg1"/>
                </a:solidFill>
                <a:latin typeface="+mj-lt"/>
                <a:ea typeface="+mn-ea"/>
              </a:rPr>
              <a:t>Free webcasts on current water security </a:t>
            </a:r>
            <a:r>
              <a:rPr lang="en-US" sz="2600" dirty="0" smtClean="0">
                <a:solidFill>
                  <a:schemeClr val="bg1"/>
                </a:solidFill>
                <a:latin typeface="+mj-lt"/>
                <a:ea typeface="+mn-ea"/>
              </a:rPr>
              <a:t>topics</a:t>
            </a:r>
            <a:endParaRPr lang="en-US" sz="2600" dirty="0">
              <a:solidFill>
                <a:schemeClr val="bg1"/>
              </a:solidFill>
              <a:latin typeface="+mj-lt"/>
              <a:ea typeface="+mn-ea"/>
            </a:endParaRPr>
          </a:p>
        </p:txBody>
      </p:sp>
      <p:sp>
        <p:nvSpPr>
          <p:cNvPr id="6148" name="Text Placeholder 6"/>
          <p:cNvSpPr>
            <a:spLocks noGrp="1"/>
          </p:cNvSpPr>
          <p:nvPr>
            <p:ph type="body" sz="quarter" idx="3"/>
          </p:nvPr>
        </p:nvSpPr>
        <p:spPr>
          <a:xfrm>
            <a:off x="4949825" y="2057400"/>
            <a:ext cx="4041775" cy="639763"/>
          </a:xfrm>
        </p:spPr>
        <p:txBody>
          <a:bodyPr/>
          <a:lstStyle/>
          <a:p>
            <a:r>
              <a:rPr lang="en-US" smtClean="0">
                <a:solidFill>
                  <a:srgbClr val="FFFFFF"/>
                </a:solidFill>
                <a:latin typeface="Arial" charset="0"/>
              </a:rPr>
              <a:t>Who Should Subscribe?</a:t>
            </a:r>
          </a:p>
        </p:txBody>
      </p:sp>
      <p:sp>
        <p:nvSpPr>
          <p:cNvPr id="8" name="Content Placeholder 7"/>
          <p:cNvSpPr>
            <a:spLocks noGrp="1"/>
          </p:cNvSpPr>
          <p:nvPr>
            <p:ph sz="quarter" idx="4"/>
          </p:nvPr>
        </p:nvSpPr>
        <p:spPr>
          <a:xfrm>
            <a:off x="4949825" y="2667000"/>
            <a:ext cx="4041775" cy="3048000"/>
          </a:xfrm>
        </p:spPr>
        <p:txBody>
          <a:bodyPr/>
          <a:lstStyle/>
          <a:p>
            <a:pPr>
              <a:lnSpc>
                <a:spcPct val="80000"/>
              </a:lnSpc>
              <a:buClr>
                <a:schemeClr val="bg1"/>
              </a:buClr>
              <a:buFont typeface="Arial" pitchFamily="34" charset="0"/>
              <a:buChar char="•"/>
              <a:defRPr/>
            </a:pPr>
            <a:r>
              <a:rPr lang="en-US" sz="1800" dirty="0">
                <a:solidFill>
                  <a:schemeClr val="bg1"/>
                </a:solidFill>
                <a:latin typeface="+mj-lt"/>
                <a:ea typeface="+mn-ea"/>
              </a:rPr>
              <a:t>Utility staff</a:t>
            </a:r>
          </a:p>
          <a:p>
            <a:pPr>
              <a:lnSpc>
                <a:spcPct val="80000"/>
              </a:lnSpc>
              <a:buClr>
                <a:schemeClr val="bg1"/>
              </a:buClr>
              <a:buFont typeface="Arial" pitchFamily="34" charset="0"/>
              <a:buChar char="•"/>
              <a:defRPr/>
            </a:pPr>
            <a:r>
              <a:rPr lang="en-US" sz="1800" dirty="0">
                <a:solidFill>
                  <a:schemeClr val="bg1"/>
                </a:solidFill>
                <a:latin typeface="+mj-lt"/>
                <a:ea typeface="+mn-ea"/>
              </a:rPr>
              <a:t>Information security staff</a:t>
            </a:r>
          </a:p>
          <a:p>
            <a:pPr>
              <a:lnSpc>
                <a:spcPct val="80000"/>
              </a:lnSpc>
              <a:buClr>
                <a:schemeClr val="bg1"/>
              </a:buClr>
              <a:buFont typeface="Arial" pitchFamily="34" charset="0"/>
              <a:buChar char="•"/>
              <a:defRPr/>
            </a:pPr>
            <a:r>
              <a:rPr lang="en-US" sz="1800" dirty="0">
                <a:solidFill>
                  <a:schemeClr val="bg1"/>
                </a:solidFill>
                <a:latin typeface="+mj-lt"/>
                <a:ea typeface="+mn-ea"/>
              </a:rPr>
              <a:t>Public health officials  </a:t>
            </a:r>
          </a:p>
          <a:p>
            <a:pPr>
              <a:lnSpc>
                <a:spcPct val="80000"/>
              </a:lnSpc>
              <a:buClr>
                <a:schemeClr val="bg1"/>
              </a:buClr>
              <a:buFont typeface="Arial" pitchFamily="34" charset="0"/>
              <a:buChar char="•"/>
              <a:defRPr/>
            </a:pPr>
            <a:r>
              <a:rPr lang="en-US" sz="1800" dirty="0">
                <a:solidFill>
                  <a:schemeClr val="bg1"/>
                </a:solidFill>
                <a:latin typeface="+mj-lt"/>
                <a:ea typeface="+mn-ea"/>
              </a:rPr>
              <a:t>Relevant local, state and federal personnel</a:t>
            </a:r>
          </a:p>
          <a:p>
            <a:pPr>
              <a:lnSpc>
                <a:spcPct val="80000"/>
              </a:lnSpc>
              <a:buClr>
                <a:schemeClr val="bg1"/>
              </a:buClr>
              <a:buFont typeface="Arial" pitchFamily="34" charset="0"/>
              <a:buChar char="•"/>
              <a:defRPr/>
            </a:pPr>
            <a:r>
              <a:rPr lang="en-US" sz="1800" dirty="0">
                <a:solidFill>
                  <a:schemeClr val="bg1"/>
                </a:solidFill>
                <a:latin typeface="+mj-lt"/>
                <a:ea typeface="+mn-ea"/>
              </a:rPr>
              <a:t>Emergency response staff</a:t>
            </a:r>
          </a:p>
          <a:p>
            <a:pPr>
              <a:lnSpc>
                <a:spcPct val="80000"/>
              </a:lnSpc>
              <a:buClr>
                <a:schemeClr val="bg1"/>
              </a:buClr>
              <a:buFont typeface="Arial" pitchFamily="34" charset="0"/>
              <a:buChar char="•"/>
              <a:defRPr/>
            </a:pPr>
            <a:r>
              <a:rPr lang="en-US" sz="1800" dirty="0">
                <a:solidFill>
                  <a:schemeClr val="bg1"/>
                </a:solidFill>
                <a:latin typeface="+mj-lt"/>
                <a:ea typeface="+mn-ea"/>
              </a:rPr>
              <a:t>Infrastructure protection managers</a:t>
            </a:r>
          </a:p>
          <a:p>
            <a:pPr>
              <a:lnSpc>
                <a:spcPct val="80000"/>
              </a:lnSpc>
              <a:buClr>
                <a:schemeClr val="bg1"/>
              </a:buClr>
              <a:buFont typeface="Arial" pitchFamily="34" charset="0"/>
              <a:buChar char="•"/>
              <a:defRPr/>
            </a:pPr>
            <a:r>
              <a:rPr lang="en-US" sz="1800" dirty="0">
                <a:solidFill>
                  <a:schemeClr val="bg1"/>
                </a:solidFill>
                <a:latin typeface="+mj-lt"/>
                <a:ea typeface="+mn-ea"/>
              </a:rPr>
              <a:t>Water quality personnel</a:t>
            </a:r>
          </a:p>
          <a:p>
            <a:pPr>
              <a:lnSpc>
                <a:spcPct val="80000"/>
              </a:lnSpc>
              <a:buClr>
                <a:schemeClr val="bg1"/>
              </a:buClr>
              <a:buFont typeface="Arial" pitchFamily="34" charset="0"/>
              <a:buChar char="•"/>
              <a:defRPr/>
            </a:pPr>
            <a:r>
              <a:rPr lang="en-US" sz="1800" dirty="0">
                <a:solidFill>
                  <a:schemeClr val="bg1"/>
                </a:solidFill>
                <a:latin typeface="+mj-lt"/>
                <a:ea typeface="+mn-ea"/>
              </a:rPr>
              <a:t>Association staff</a:t>
            </a:r>
          </a:p>
          <a:p>
            <a:pPr>
              <a:lnSpc>
                <a:spcPct val="80000"/>
              </a:lnSpc>
              <a:buClr>
                <a:schemeClr val="bg1"/>
              </a:buClr>
              <a:buFont typeface="Arial" pitchFamily="34" charset="0"/>
              <a:buChar char="•"/>
              <a:defRPr/>
            </a:pPr>
            <a:r>
              <a:rPr lang="en-US" sz="1800" dirty="0">
                <a:solidFill>
                  <a:schemeClr val="bg1"/>
                </a:solidFill>
                <a:latin typeface="+mj-lt"/>
                <a:ea typeface="+mn-ea"/>
              </a:rPr>
              <a:t>Law enforcement and intelligence personnel</a:t>
            </a:r>
          </a:p>
          <a:p>
            <a:pPr>
              <a:defRPr/>
            </a:pPr>
            <a:endParaRPr lang="en-US" dirty="0">
              <a:ea typeface="+mn-ea"/>
            </a:endParaRPr>
          </a:p>
        </p:txBody>
      </p:sp>
      <p:sp>
        <p:nvSpPr>
          <p:cNvPr id="10" name="Oval 6"/>
          <p:cNvSpPr>
            <a:spLocks noChangeArrowheads="1"/>
          </p:cNvSpPr>
          <p:nvPr/>
        </p:nvSpPr>
        <p:spPr bwMode="auto">
          <a:xfrm>
            <a:off x="2133600" y="685800"/>
            <a:ext cx="4876800" cy="1295400"/>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solidFill>
                <a:srgbClr val="000000"/>
              </a:solidFill>
            </a:endParaRPr>
          </a:p>
        </p:txBody>
      </p:sp>
      <p:sp>
        <p:nvSpPr>
          <p:cNvPr id="6151" name="Text Box 7"/>
          <p:cNvSpPr txBox="1">
            <a:spLocks noChangeArrowheads="1"/>
          </p:cNvSpPr>
          <p:nvPr/>
        </p:nvSpPr>
        <p:spPr bwMode="auto">
          <a:xfrm>
            <a:off x="2320925" y="693738"/>
            <a:ext cx="4502150" cy="906462"/>
          </a:xfrm>
          <a:prstGeom prst="rect">
            <a:avLst/>
          </a:prstGeom>
          <a:noFill/>
          <a:ln>
            <a:noFill/>
          </a:ln>
          <a:extLst>
            <a:ext uri="{909E8E84-426E-40DD-AFC4-6F175D3DCCD1}">
              <a14:hiddenFill xmlns:a14="http://schemas.microsoft.com/office/drawing/2010/main">
                <a:solidFill>
                  <a:srgbClr val="243F60"/>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smtClean="0">
                <a:solidFill>
                  <a:srgbClr val="FFFFFF"/>
                </a:solidFill>
              </a:rPr>
              <a:t>For a limited time, the U.S. </a:t>
            </a:r>
            <a:br>
              <a:rPr lang="en-US" smtClean="0">
                <a:solidFill>
                  <a:srgbClr val="FFFFFF"/>
                </a:solidFill>
              </a:rPr>
            </a:br>
            <a:r>
              <a:rPr lang="en-US" smtClean="0">
                <a:solidFill>
                  <a:srgbClr val="FFFFFF"/>
                </a:solidFill>
              </a:rPr>
              <a:t>Environmental Protection Agency is offering </a:t>
            </a:r>
            <a:r>
              <a:rPr lang="en-US" b="1" smtClean="0">
                <a:solidFill>
                  <a:srgbClr val="FFFFFF"/>
                </a:solidFill>
              </a:rPr>
              <a:t>FREE 12-month subscriptions to WaterISAC Pro.</a:t>
            </a:r>
            <a:endParaRPr lang="en-US" sz="2400" smtClean="0">
              <a:solidFill>
                <a:srgbClr val="000000"/>
              </a:solidFill>
            </a:endParaRPr>
          </a:p>
        </p:txBody>
      </p:sp>
      <p:sp>
        <p:nvSpPr>
          <p:cNvPr id="6152" name="Rectangle 14"/>
          <p:cNvSpPr>
            <a:spLocks noChangeArrowheads="1"/>
          </p:cNvSpPr>
          <p:nvPr/>
        </p:nvSpPr>
        <p:spPr bwMode="auto">
          <a:xfrm>
            <a:off x="0" y="58674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smtClean="0">
                <a:solidFill>
                  <a:srgbClr val="FFFFFF"/>
                </a:solidFill>
              </a:rPr>
              <a:t>Subscribe at </a:t>
            </a:r>
            <a:r>
              <a:rPr lang="en-US" sz="2000" b="1" smtClean="0">
                <a:solidFill>
                  <a:srgbClr val="FFFF00"/>
                </a:solidFill>
              </a:rPr>
              <a:t>www.WaterISAC.org</a:t>
            </a:r>
            <a:r>
              <a:rPr lang="en-US" sz="2000" b="1" smtClean="0">
                <a:solidFill>
                  <a:srgbClr val="FFFFFF"/>
                </a:solidFill>
              </a:rPr>
              <a:t> </a:t>
            </a:r>
          </a:p>
          <a:p>
            <a:pPr algn="ctr"/>
            <a:r>
              <a:rPr lang="en-US" sz="2000" smtClean="0">
                <a:solidFill>
                  <a:srgbClr val="FFFFFF"/>
                </a:solidFill>
              </a:rPr>
              <a:t>Upgrade an existing account at </a:t>
            </a:r>
            <a:r>
              <a:rPr lang="en-US" sz="2000" b="1" smtClean="0">
                <a:solidFill>
                  <a:srgbClr val="FFFF00"/>
                </a:solidFill>
              </a:rPr>
              <a:t>www.WaterISAC.org/manage</a:t>
            </a:r>
          </a:p>
          <a:p>
            <a:pPr algn="ctr"/>
            <a:r>
              <a:rPr lang="en-US" sz="2000" smtClean="0">
                <a:solidFill>
                  <a:srgbClr val="FFFFFF"/>
                </a:solidFill>
              </a:rPr>
              <a:t>Email us at </a:t>
            </a:r>
            <a:r>
              <a:rPr lang="en-US" sz="2000" b="1" smtClean="0">
                <a:solidFill>
                  <a:srgbClr val="FFFF00"/>
                </a:solidFill>
              </a:rPr>
              <a:t>info@waterisac.org </a:t>
            </a:r>
            <a:r>
              <a:rPr lang="en-US" sz="2000" smtClean="0">
                <a:solidFill>
                  <a:srgbClr val="FFFFFF"/>
                </a:solidFill>
              </a:rPr>
              <a:t>or</a:t>
            </a:r>
            <a:r>
              <a:rPr lang="en-US" sz="2000" b="1" smtClean="0">
                <a:solidFill>
                  <a:srgbClr val="FFFF00"/>
                </a:solidFill>
              </a:rPr>
              <a:t> analyst@waterisac.org</a:t>
            </a:r>
            <a:r>
              <a:rPr lang="en-US" sz="2000" smtClean="0">
                <a:solidFill>
                  <a:srgbClr val="FFFF00"/>
                </a:solidFill>
              </a:rPr>
              <a:t> </a:t>
            </a:r>
          </a:p>
        </p:txBody>
      </p:sp>
    </p:spTree>
    <p:extLst>
      <p:ext uri="{BB962C8B-B14F-4D97-AF65-F5344CB8AC3E}">
        <p14:creationId xmlns:p14="http://schemas.microsoft.com/office/powerpoint/2010/main" val="25186046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8194" name="Picture 3" descr="larg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791200"/>
            <a:ext cx="35052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a:xfrm>
            <a:off x="0" y="1143000"/>
            <a:ext cx="9144000" cy="838200"/>
          </a:xfrm>
          <a:noFill/>
        </p:spPr>
        <p:txBody>
          <a:bodyPr/>
          <a:lstStyle/>
          <a:p>
            <a:pPr eaLnBrk="1" hangingPunct="1"/>
            <a:r>
              <a:rPr lang="en-US" sz="2800" b="1" smtClean="0">
                <a:solidFill>
                  <a:schemeClr val="bg1"/>
                </a:solidFill>
              </a:rPr>
              <a:t>U.S EPA’s Tabletop Exercise Tool for Water Systems: Emergency Preparedness, Response, and Climate Resiliency – Training Webinar</a:t>
            </a:r>
            <a:br>
              <a:rPr lang="en-US" sz="2800" b="1" smtClean="0">
                <a:solidFill>
                  <a:schemeClr val="bg1"/>
                </a:solidFill>
              </a:rPr>
            </a:br>
            <a:endParaRPr lang="en-US" sz="2800" b="1" smtClean="0">
              <a:solidFill>
                <a:schemeClr val="bg1"/>
              </a:solidFill>
            </a:endParaRPr>
          </a:p>
        </p:txBody>
      </p:sp>
      <p:pic>
        <p:nvPicPr>
          <p:cNvPr id="819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9013" y="2957513"/>
            <a:ext cx="208597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8015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Times New Roman" pitchFamily="18" charset="0"/>
              </a:rPr>
              <a:t>Webinar Objectives</a:t>
            </a:r>
            <a:endParaRPr lang="en-US" dirty="0"/>
          </a:p>
        </p:txBody>
      </p:sp>
      <p:sp>
        <p:nvSpPr>
          <p:cNvPr id="27653" name="Rectangle 5"/>
          <p:cNvSpPr>
            <a:spLocks noGrp="1" noChangeArrowheads="1"/>
          </p:cNvSpPr>
          <p:nvPr>
            <p:ph idx="1"/>
          </p:nvPr>
        </p:nvSpPr>
        <p:spPr>
          <a:xfrm>
            <a:off x="914400" y="1143000"/>
            <a:ext cx="5331854" cy="4876800"/>
          </a:xfrm>
        </p:spPr>
        <p:txBody>
          <a:bodyPr/>
          <a:lstStyle/>
          <a:p>
            <a:r>
              <a:rPr lang="en-US" sz="3600" dirty="0" smtClean="0"/>
              <a:t>Demonstrate EPA’s Tabletop Exercise Tool and how it is useful in creating exercises</a:t>
            </a:r>
          </a:p>
          <a:p>
            <a:r>
              <a:rPr lang="en-US" sz="3600" dirty="0" smtClean="0"/>
              <a:t>Show participants how to get the Tool</a:t>
            </a:r>
            <a:endParaRPr lang="en-US" sz="3600" dirty="0"/>
          </a:p>
        </p:txBody>
      </p:sp>
      <p:sp>
        <p:nvSpPr>
          <p:cNvPr id="27655" name="Slide Number Placeholder 10"/>
          <p:cNvSpPr>
            <a:spLocks noGrp="1"/>
          </p:cNvSpPr>
          <p:nvPr>
            <p:ph type="sldNum" sz="quarter" idx="12"/>
          </p:nvPr>
        </p:nvSpPr>
        <p:spPr>
          <a:noFill/>
        </p:spPr>
        <p:txBody>
          <a:bodyPr/>
          <a:lstStyle/>
          <a:p>
            <a:endParaRPr lang="en-US" smtClean="0"/>
          </a:p>
        </p:txBody>
      </p:sp>
      <p:pic>
        <p:nvPicPr>
          <p:cNvPr id="27656" name="Picture 11" descr="3851047-photo-of-working-business-people-staring-at-computer-monitor-during-meeting.jpg"/>
          <p:cNvPicPr>
            <a:picLocks noChangeAspect="1"/>
          </p:cNvPicPr>
          <p:nvPr/>
        </p:nvPicPr>
        <p:blipFill>
          <a:blip r:embed="rId3" cstate="print"/>
          <a:srcRect/>
          <a:stretch>
            <a:fillRect/>
          </a:stretch>
        </p:blipFill>
        <p:spPr bwMode="auto">
          <a:xfrm>
            <a:off x="6391940" y="2847679"/>
            <a:ext cx="2462213" cy="164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ctrTitle"/>
          </p:nvPr>
        </p:nvSpPr>
        <p:spPr>
          <a:noFill/>
        </p:spPr>
        <p:txBody>
          <a:bodyPr/>
          <a:lstStyle/>
          <a:p>
            <a:pPr eaLnBrk="1" hangingPunct="1"/>
            <a:r>
              <a:rPr lang="en-US" sz="3600" b="1" smtClean="0">
                <a:solidFill>
                  <a:schemeClr val="accent2"/>
                </a:solidFill>
                <a:latin typeface="Palatino Linotype" pitchFamily="18" charset="0"/>
              </a:rPr>
              <a:t>Introduction to Tabletop Exercises</a:t>
            </a:r>
          </a:p>
        </p:txBody>
      </p:sp>
      <p:sp>
        <p:nvSpPr>
          <p:cNvPr id="14" name="Subtitle 13"/>
          <p:cNvSpPr>
            <a:spLocks noGrp="1"/>
          </p:cNvSpPr>
          <p:nvPr>
            <p:ph type="subTitle" idx="1"/>
          </p:nvPr>
        </p:nvSpPr>
        <p:spPr/>
        <p:txBody>
          <a:bodyPr/>
          <a:lstStyle/>
          <a:p>
            <a:endParaRPr lang="en-US"/>
          </a:p>
        </p:txBody>
      </p:sp>
      <p:grpSp>
        <p:nvGrpSpPr>
          <p:cNvPr id="28678" name="Group 11"/>
          <p:cNvGrpSpPr>
            <a:grpSpLocks/>
          </p:cNvGrpSpPr>
          <p:nvPr/>
        </p:nvGrpSpPr>
        <p:grpSpPr bwMode="auto">
          <a:xfrm>
            <a:off x="0" y="4375150"/>
            <a:ext cx="9144000" cy="1733550"/>
            <a:chOff x="0" y="4374573"/>
            <a:chExt cx="9144000" cy="1733406"/>
          </a:xfrm>
        </p:grpSpPr>
        <p:pic>
          <p:nvPicPr>
            <p:cNvPr id="28679"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28680"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28681"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28682"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28683" name="Picture 16"/>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18" name="Straight Connector 17"/>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Times New Roman" pitchFamily="18" charset="0"/>
              </a:rPr>
              <a:t>What is an exercise?</a:t>
            </a:r>
            <a:endParaRPr lang="en-US" dirty="0"/>
          </a:p>
        </p:txBody>
      </p:sp>
      <p:sp>
        <p:nvSpPr>
          <p:cNvPr id="29701" name="Rectangle 5"/>
          <p:cNvSpPr>
            <a:spLocks noGrp="1" noChangeArrowheads="1"/>
          </p:cNvSpPr>
          <p:nvPr>
            <p:ph idx="1"/>
          </p:nvPr>
        </p:nvSpPr>
        <p:spPr>
          <a:xfrm>
            <a:off x="914400" y="1143000"/>
            <a:ext cx="5241701" cy="4876800"/>
          </a:xfrm>
        </p:spPr>
        <p:txBody>
          <a:bodyPr/>
          <a:lstStyle/>
          <a:p>
            <a:pPr marL="514350" indent="-514350">
              <a:buFont typeface="+mj-lt"/>
              <a:buAutoNum type="arabicPeriod"/>
            </a:pPr>
            <a:r>
              <a:rPr lang="en-US" sz="3600" dirty="0" smtClean="0"/>
              <a:t>Something performed or practiced in order to develop, improve, or display a specific power or skill. </a:t>
            </a:r>
          </a:p>
          <a:p>
            <a:pPr marL="514350" indent="-514350">
              <a:buFont typeface="+mj-lt"/>
              <a:buAutoNum type="arabicPeriod"/>
            </a:pPr>
            <a:r>
              <a:rPr lang="en-US" sz="3600" dirty="0" smtClean="0"/>
              <a:t>To practice in order to </a:t>
            </a:r>
            <a:br>
              <a:rPr lang="en-US" sz="3600" dirty="0" smtClean="0"/>
            </a:br>
            <a:r>
              <a:rPr lang="en-US" sz="3600" dirty="0" smtClean="0"/>
              <a:t>train, strengthen, or </a:t>
            </a:r>
            <a:br>
              <a:rPr lang="en-US" sz="3600" dirty="0" smtClean="0"/>
            </a:br>
            <a:r>
              <a:rPr lang="en-US" sz="3600" dirty="0" smtClean="0"/>
              <a:t>develop. </a:t>
            </a:r>
            <a:endParaRPr lang="en-US" sz="3600" dirty="0"/>
          </a:p>
        </p:txBody>
      </p:sp>
      <p:sp>
        <p:nvSpPr>
          <p:cNvPr id="29703" name="Slide Number Placeholder 10"/>
          <p:cNvSpPr>
            <a:spLocks noGrp="1"/>
          </p:cNvSpPr>
          <p:nvPr>
            <p:ph type="sldNum" sz="quarter" idx="12"/>
          </p:nvPr>
        </p:nvSpPr>
        <p:spPr>
          <a:noFill/>
        </p:spPr>
        <p:txBody>
          <a:bodyPr/>
          <a:lstStyle/>
          <a:p>
            <a:endParaRPr lang="en-US" smtClean="0"/>
          </a:p>
        </p:txBody>
      </p:sp>
      <p:pic>
        <p:nvPicPr>
          <p:cNvPr id="29704" name="Picture 9" descr="hu-006.jpg"/>
          <p:cNvPicPr>
            <a:picLocks noChangeAspect="1"/>
          </p:cNvPicPr>
          <p:nvPr/>
        </p:nvPicPr>
        <p:blipFill>
          <a:blip r:embed="rId3" cstate="print"/>
          <a:srcRect/>
          <a:stretch>
            <a:fillRect/>
          </a:stretch>
        </p:blipFill>
        <p:spPr bwMode="auto">
          <a:xfrm>
            <a:off x="6197600" y="1511828"/>
            <a:ext cx="2946400"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Times New Roman" pitchFamily="18" charset="0"/>
              </a:rPr>
              <a:t>Why do we exercise?</a:t>
            </a:r>
            <a:endParaRPr lang="en-US" dirty="0"/>
          </a:p>
        </p:txBody>
      </p:sp>
      <p:sp>
        <p:nvSpPr>
          <p:cNvPr id="30725" name="Rectangle 5"/>
          <p:cNvSpPr>
            <a:spLocks noGrp="1" noChangeArrowheads="1"/>
          </p:cNvSpPr>
          <p:nvPr>
            <p:ph idx="1"/>
          </p:nvPr>
        </p:nvSpPr>
        <p:spPr/>
        <p:txBody>
          <a:bodyPr/>
          <a:lstStyle/>
          <a:p>
            <a:r>
              <a:rPr lang="en-US" sz="3600" dirty="0" smtClean="0"/>
              <a:t>Evaluate operations and plans</a:t>
            </a:r>
          </a:p>
          <a:p>
            <a:r>
              <a:rPr lang="en-US" sz="3600" dirty="0" smtClean="0"/>
              <a:t>Improve readiness</a:t>
            </a:r>
          </a:p>
          <a:p>
            <a:r>
              <a:rPr lang="en-US" sz="3600" dirty="0" smtClean="0"/>
              <a:t>Clarify roles and responsibilities</a:t>
            </a:r>
          </a:p>
          <a:p>
            <a:r>
              <a:rPr lang="en-US" sz="3600" dirty="0" smtClean="0"/>
              <a:t>Improve performance and coordination</a:t>
            </a:r>
          </a:p>
          <a:p>
            <a:r>
              <a:rPr lang="en-US" sz="3600" dirty="0" smtClean="0"/>
              <a:t>Uncover resource gaps</a:t>
            </a:r>
          </a:p>
          <a:p>
            <a:r>
              <a:rPr lang="en-US" sz="3600" dirty="0" smtClean="0"/>
              <a:t>Identify opportunities for improvement</a:t>
            </a:r>
            <a:endParaRPr lang="en-US" sz="3600" dirty="0"/>
          </a:p>
        </p:txBody>
      </p:sp>
      <p:sp>
        <p:nvSpPr>
          <p:cNvPr id="30727" name="Slide Number Placeholder 10"/>
          <p:cNvSpPr>
            <a:spLocks noGrp="1"/>
          </p:cNvSpPr>
          <p:nvPr>
            <p:ph type="sldNum" sz="quarter" idx="12"/>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Times New Roman" pitchFamily="18" charset="0"/>
              </a:rPr>
              <a:t>Discussion-Based Exercises</a:t>
            </a:r>
            <a:endParaRPr lang="en-US" dirty="0"/>
          </a:p>
        </p:txBody>
      </p:sp>
      <p:sp>
        <p:nvSpPr>
          <p:cNvPr id="31749" name="Rectangle 5"/>
          <p:cNvSpPr>
            <a:spLocks noGrp="1" noChangeArrowheads="1"/>
          </p:cNvSpPr>
          <p:nvPr>
            <p:ph idx="1"/>
          </p:nvPr>
        </p:nvSpPr>
        <p:spPr/>
        <p:txBody>
          <a:bodyPr/>
          <a:lstStyle/>
          <a:p>
            <a:pPr>
              <a:buFont typeface="Arial" charset="0"/>
              <a:buChar char="•"/>
            </a:pPr>
            <a:r>
              <a:rPr lang="en-US" sz="3600" dirty="0" smtClean="0"/>
              <a:t>Familiarize participants with current plans, policies, agreements and procedures</a:t>
            </a:r>
          </a:p>
          <a:p>
            <a:pPr>
              <a:buFont typeface="Arial" charset="0"/>
              <a:buChar char="•"/>
            </a:pPr>
            <a:endParaRPr lang="en-US" sz="3600" dirty="0" smtClean="0"/>
          </a:p>
          <a:p>
            <a:pPr>
              <a:buFont typeface="Arial" charset="0"/>
              <a:buChar char="•"/>
            </a:pPr>
            <a:r>
              <a:rPr lang="en-US" sz="3600" dirty="0" smtClean="0"/>
              <a:t>May be used to develop new plans, policies, agreements, and procedures.</a:t>
            </a:r>
            <a:endParaRPr lang="en-US" sz="3600" dirty="0"/>
          </a:p>
        </p:txBody>
      </p:sp>
      <p:sp>
        <p:nvSpPr>
          <p:cNvPr id="31751" name="Slide Number Placeholder 10"/>
          <p:cNvSpPr>
            <a:spLocks noGrp="1"/>
          </p:cNvSpPr>
          <p:nvPr>
            <p:ph type="sldNum" sz="quarter" idx="12"/>
          </p:nvPr>
        </p:nvSpPr>
        <p:spPr>
          <a:noFill/>
        </p:spPr>
        <p:txBody>
          <a:bodyPr/>
          <a:lstStyle/>
          <a:p>
            <a:endParaRPr lang="en-US" smtClean="0"/>
          </a:p>
        </p:txBody>
      </p:sp>
      <p:pic>
        <p:nvPicPr>
          <p:cNvPr id="31752" name="Picture 0" descr="table-top_1.jpg"/>
          <p:cNvPicPr>
            <a:picLocks noChangeAspect="1" noChangeArrowheads="1"/>
          </p:cNvPicPr>
          <p:nvPr/>
        </p:nvPicPr>
        <p:blipFill>
          <a:blip r:embed="rId3" cstate="print"/>
          <a:srcRect/>
          <a:stretch>
            <a:fillRect/>
          </a:stretch>
        </p:blipFill>
        <p:spPr bwMode="auto">
          <a:xfrm>
            <a:off x="5901279" y="4780299"/>
            <a:ext cx="3046413" cy="198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pitchFamily="18" charset="0"/>
              </a:rPr>
              <a:t>Tabletop Exercise</a:t>
            </a:r>
            <a:endParaRPr lang="en-US" dirty="0"/>
          </a:p>
        </p:txBody>
      </p:sp>
      <p:sp>
        <p:nvSpPr>
          <p:cNvPr id="8" name="Content Placeholder 7"/>
          <p:cNvSpPr>
            <a:spLocks noGrp="1"/>
          </p:cNvSpPr>
          <p:nvPr>
            <p:ph idx="1"/>
          </p:nvPr>
        </p:nvSpPr>
        <p:spPr/>
        <p:txBody>
          <a:bodyPr/>
          <a:lstStyle/>
          <a:p>
            <a:r>
              <a:rPr lang="en-US" sz="3200" dirty="0" smtClean="0"/>
              <a:t>Involves staff, elected or appointed officials, and other key personnel</a:t>
            </a:r>
          </a:p>
          <a:p>
            <a:r>
              <a:rPr lang="en-US" sz="3200" dirty="0" smtClean="0"/>
              <a:t>Is based on a hypothetical scenario</a:t>
            </a:r>
          </a:p>
          <a:p>
            <a:r>
              <a:rPr lang="en-US" sz="3200" dirty="0" smtClean="0"/>
              <a:t>Is informal and the “no fault” rule applies</a:t>
            </a:r>
          </a:p>
          <a:p>
            <a:r>
              <a:rPr lang="en-US" sz="3200" dirty="0" smtClean="0"/>
              <a:t>Tests plans and procedures inexpensively</a:t>
            </a:r>
          </a:p>
          <a:p>
            <a:r>
              <a:rPr lang="en-US" sz="3200" dirty="0" smtClean="0"/>
              <a:t>Has no time pressure</a:t>
            </a:r>
          </a:p>
          <a:p>
            <a:r>
              <a:rPr lang="en-US" sz="3200" dirty="0" smtClean="0"/>
              <a:t>Identifies strengths and weaknesses, as well as planning gaps</a:t>
            </a:r>
          </a:p>
        </p:txBody>
      </p:sp>
      <p:sp>
        <p:nvSpPr>
          <p:cNvPr id="32773" name="Slide Number Placeholder 10"/>
          <p:cNvSpPr>
            <a:spLocks noGrp="1"/>
          </p:cNvSpPr>
          <p:nvPr>
            <p:ph type="sldNum" sz="quarter" idx="12"/>
          </p:nvPr>
        </p:nvSpPr>
        <p:spPr>
          <a:noFill/>
        </p:spPr>
        <p:txBody>
          <a:bodyPr/>
          <a:lstStyle/>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 Body Slide">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ODY SLIDES">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Water Body Slide">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3572</TotalTime>
  <Words>3141</Words>
  <Application>Microsoft Office PowerPoint</Application>
  <PresentationFormat>On-screen Show (4:3)</PresentationFormat>
  <Paragraphs>319</Paragraphs>
  <Slides>38</Slides>
  <Notes>36</Notes>
  <HiddenSlides>0</HiddenSlides>
  <MMClips>0</MMClips>
  <ScaleCrop>false</ScaleCrop>
  <HeadingPairs>
    <vt:vector size="4" baseType="variant">
      <vt:variant>
        <vt:lpstr>Theme</vt:lpstr>
      </vt:variant>
      <vt:variant>
        <vt:i4>5</vt:i4>
      </vt:variant>
      <vt:variant>
        <vt:lpstr>Slide Titles</vt:lpstr>
      </vt:variant>
      <vt:variant>
        <vt:i4>38</vt:i4>
      </vt:variant>
    </vt:vector>
  </HeadingPairs>
  <TitlesOfParts>
    <vt:vector size="43" baseType="lpstr">
      <vt:lpstr>Default Design</vt:lpstr>
      <vt:lpstr>Water Body Slide</vt:lpstr>
      <vt:lpstr>BODY SLIDES</vt:lpstr>
      <vt:lpstr>1_Water Body Slide</vt:lpstr>
      <vt:lpstr>Blank Presentation</vt:lpstr>
      <vt:lpstr>U.S EPA’s Tabletop Exercise Tool for Water Systems: Emergency Preparedness, Response, and Climate Resiliency – Training Webinar </vt:lpstr>
      <vt:lpstr>EPA’s Tabletop Exercise Tool for Water Systems: Emergency Preparedness, Response, and Climate Resiliency Webinar</vt:lpstr>
      <vt:lpstr>Participant Introductions</vt:lpstr>
      <vt:lpstr>Webinar Objectives</vt:lpstr>
      <vt:lpstr>Introduction to Tabletop Exercises</vt:lpstr>
      <vt:lpstr>What is an exercise?</vt:lpstr>
      <vt:lpstr>Why do we exercise?</vt:lpstr>
      <vt:lpstr>Discussion-Based Exercises</vt:lpstr>
      <vt:lpstr>Tabletop Exercise</vt:lpstr>
      <vt:lpstr>Poll Question</vt:lpstr>
      <vt:lpstr>How to Use EPA’s Tabletop Exercise Tool</vt:lpstr>
      <vt:lpstr>PowerPoint Presentation</vt:lpstr>
      <vt:lpstr>PowerPoint Presentation</vt:lpstr>
      <vt:lpstr>PowerPoint Presentation</vt:lpstr>
      <vt:lpstr>PowerPoint Presentation</vt:lpstr>
      <vt:lpstr>Tabletop Exercise Tool for Water Systems:  Choosing a Scenario</vt:lpstr>
      <vt:lpstr>Tabletop Exercise Tool for Water Systems: Customizable Materials</vt:lpstr>
      <vt:lpstr>PowerPoint Presentation</vt:lpstr>
      <vt:lpstr>PowerPoint Presentation</vt:lpstr>
      <vt:lpstr>Tabletop Exercise Tool for Water Systems:  Additional Discussion Questions</vt:lpstr>
      <vt:lpstr>Tabletop Exercise Tool for Water Systems:  Training Presentations and Resources</vt:lpstr>
      <vt:lpstr>Tabletop Exercise Tool for Water Systems:  Training Presentations and Resources</vt:lpstr>
      <vt:lpstr>Tabletop Exercise Tool for Water Systems:  Supplemental Information</vt:lpstr>
      <vt:lpstr>Tabletop Exercise Tool for Water Systems:  Water Sector Project Presentations</vt:lpstr>
      <vt:lpstr>PowerPoint Presentation</vt:lpstr>
      <vt:lpstr>Tabletop Exercise Tool for Water Systems:  Reference Documents</vt:lpstr>
      <vt:lpstr>Tabletop Exercise Tool for Water Systems:  Related Links</vt:lpstr>
      <vt:lpstr>Tabletop Exercise Tool for Water Systems:  Glossary</vt:lpstr>
      <vt:lpstr>Tabletop Exercise Tool for Water Systems:  Printer-Friendly Pages</vt:lpstr>
      <vt:lpstr>Tabletop Exercise Tool for Water Systems:  Printer-Friendly Pages</vt:lpstr>
      <vt:lpstr>Tabletop Exercise Tool for Water Systems:  Free Software</vt:lpstr>
      <vt:lpstr>Tabletop Exercise Tool for Water Systems:  Help Page</vt:lpstr>
      <vt:lpstr>TTX Tool Outreach and Training </vt:lpstr>
      <vt:lpstr>PowerPoint Presentation</vt:lpstr>
      <vt:lpstr>PowerPoint Presentation</vt:lpstr>
      <vt:lpstr>Contact Information</vt:lpstr>
      <vt:lpstr>PowerPoint Presentation</vt:lpstr>
      <vt:lpstr>U.S EPA’s Tabletop Exercise Tool for Water Systems: Emergency Preparedness, Response, and Climate Resiliency – Training Webinar </vt:lpstr>
    </vt:vector>
  </TitlesOfParts>
  <Company> 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Benjamin Kuperberg</cp:lastModifiedBy>
  <cp:revision>161</cp:revision>
  <dcterms:created xsi:type="dcterms:W3CDTF">2008-06-25T14:01:41Z</dcterms:created>
  <dcterms:modified xsi:type="dcterms:W3CDTF">2011-05-26T20:41:54Z</dcterms:modified>
</cp:coreProperties>
</file>