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1" r:id="rId3"/>
    <p:sldMasterId id="2147483703" r:id="rId4"/>
    <p:sldMasterId id="2147483705" r:id="rId5"/>
    <p:sldMasterId id="2147483707" r:id="rId6"/>
    <p:sldMasterId id="2147483709" r:id="rId7"/>
  </p:sldMasterIdLst>
  <p:notesMasterIdLst>
    <p:notesMasterId r:id="rId43"/>
  </p:notesMasterIdLst>
  <p:sldIdLst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8" r:id="rId18"/>
    <p:sldId id="283" r:id="rId19"/>
    <p:sldId id="284" r:id="rId20"/>
    <p:sldId id="285" r:id="rId21"/>
    <p:sldId id="286" r:id="rId22"/>
    <p:sldId id="287" r:id="rId23"/>
    <p:sldId id="289" r:id="rId24"/>
    <p:sldId id="291" r:id="rId25"/>
    <p:sldId id="292" r:id="rId26"/>
    <p:sldId id="293" r:id="rId27"/>
    <p:sldId id="294" r:id="rId28"/>
    <p:sldId id="290" r:id="rId29"/>
    <p:sldId id="305" r:id="rId30"/>
    <p:sldId id="304" r:id="rId31"/>
    <p:sldId id="303" r:id="rId32"/>
    <p:sldId id="306" r:id="rId33"/>
    <p:sldId id="295" r:id="rId34"/>
    <p:sldId id="299" r:id="rId35"/>
    <p:sldId id="296" r:id="rId36"/>
    <p:sldId id="308" r:id="rId37"/>
    <p:sldId id="309" r:id="rId38"/>
    <p:sldId id="310" r:id="rId39"/>
    <p:sldId id="307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86272" autoAdjust="0"/>
  </p:normalViewPr>
  <p:slideViewPr>
    <p:cSldViewPr>
      <p:cViewPr varScale="1">
        <p:scale>
          <a:sx n="81" d="100"/>
          <a:sy n="81" d="100"/>
        </p:scale>
        <p:origin x="112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vincen1\Desktop\ASFPM%20slides\HMGP%20Obligated%20by%20Activity_nv_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vincen1\Desktop\ASFPM%20slides\HMGP%20Obligated%20by%20Activity_nv_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8467268823302248E-2"/>
                  <c:y val="2.25225225225225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 Intiative, </a:t>
                    </a:r>
                    <a:r>
                      <a:rPr lang="en-US" dirty="0" smtClean="0"/>
                      <a:t>4.4%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72913876316697"/>
                  <c:y val="0.152284173937717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Elevation, </a:t>
                    </a:r>
                    <a:r>
                      <a:rPr lang="en-US" dirty="0" smtClean="0"/>
                      <a:t>20.2%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953501688483048E-3"/>
                  <c:y val="-0.114567993190040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074840396935692E-3"/>
                  <c:y val="-5.15184081719514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714989760974352E-2"/>
                  <c:y val="-3.5150741292473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68637589859984E-2"/>
                  <c:y val="2.56061573384408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916529591104116E-2"/>
                  <c:y val="-0.171734234234234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Acquisition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24.6%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8907290632758021E-2"/>
                  <c:y val="-5.04233170178052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err="1"/>
                      <a:t>Stormwater</a:t>
                    </a:r>
                    <a:r>
                      <a:rPr lang="en-US" dirty="0"/>
                      <a:t> Management and Infrastructure Protection, </a:t>
                    </a:r>
                    <a:r>
                      <a:rPr lang="en-US" dirty="0" smtClean="0"/>
                      <a:t>12.4%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4365707019955033E-3"/>
                  <c:y val="-3.8492587075264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0053737359371139E-3"/>
                  <c:y val="-5.18826700716464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Seismic retrofit, </a:t>
                    </a:r>
                    <a:r>
                      <a:rPr lang="en-US" dirty="0" smtClean="0"/>
                      <a:t>9.1%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current!$A$2:$A$13</c:f>
              <c:strCache>
                <c:ptCount val="12"/>
                <c:pt idx="0">
                  <c:v>5% Intiative</c:v>
                </c:pt>
                <c:pt idx="1">
                  <c:v>Elevation</c:v>
                </c:pt>
                <c:pt idx="2">
                  <c:v>Soil Stabilization</c:v>
                </c:pt>
                <c:pt idx="3">
                  <c:v>Management Costs</c:v>
                </c:pt>
                <c:pt idx="4">
                  <c:v>Minor Flood Control</c:v>
                </c:pt>
                <c:pt idx="5">
                  <c:v>Plans</c:v>
                </c:pt>
                <c:pt idx="6">
                  <c:v>Acquisition</c:v>
                </c:pt>
                <c:pt idx="7">
                  <c:v>Safe Room</c:v>
                </c:pt>
                <c:pt idx="8">
                  <c:v>Stormwater Management and Infrastructure Protection</c:v>
                </c:pt>
                <c:pt idx="9">
                  <c:v>Wildfire</c:v>
                </c:pt>
                <c:pt idx="10">
                  <c:v>Wind Retrofit</c:v>
                </c:pt>
                <c:pt idx="11">
                  <c:v>Seismic retrofit</c:v>
                </c:pt>
              </c:strCache>
            </c:strRef>
          </c:cat>
          <c:val>
            <c:numRef>
              <c:f>current!$B$2:$B$13</c:f>
              <c:numCache>
                <c:formatCode>0.0%</c:formatCode>
                <c:ptCount val="12"/>
                <c:pt idx="0">
                  <c:v>4.8419536274225426E-2</c:v>
                </c:pt>
                <c:pt idx="1">
                  <c:v>0.16916394209513452</c:v>
                </c:pt>
                <c:pt idx="2">
                  <c:v>5.1912062584310035E-3</c:v>
                </c:pt>
                <c:pt idx="3">
                  <c:v>8.3873293835091858E-2</c:v>
                </c:pt>
                <c:pt idx="4">
                  <c:v>2.4238816580332077E-2</c:v>
                </c:pt>
                <c:pt idx="5">
                  <c:v>2.2926635102672181E-2</c:v>
                </c:pt>
                <c:pt idx="6">
                  <c:v>0.25118746228014366</c:v>
                </c:pt>
                <c:pt idx="7">
                  <c:v>8.1804187471773551E-2</c:v>
                </c:pt>
                <c:pt idx="8">
                  <c:v>0.12976888286536664</c:v>
                </c:pt>
                <c:pt idx="9">
                  <c:v>3.2062017911610239E-3</c:v>
                </c:pt>
                <c:pt idx="10">
                  <c:v>7.0840577738729982E-2</c:v>
                </c:pt>
                <c:pt idx="11">
                  <c:v>0.10937925770693822</c:v>
                </c:pt>
              </c:numCache>
            </c:numRef>
          </c:val>
        </c:ser>
        <c:ser>
          <c:idx val="1"/>
          <c:order val="1"/>
          <c:cat>
            <c:strRef>
              <c:f>current!$A$2:$A$13</c:f>
              <c:strCache>
                <c:ptCount val="12"/>
                <c:pt idx="0">
                  <c:v>5% Intiative</c:v>
                </c:pt>
                <c:pt idx="1">
                  <c:v>Elevation</c:v>
                </c:pt>
                <c:pt idx="2">
                  <c:v>Soil Stabilization</c:v>
                </c:pt>
                <c:pt idx="3">
                  <c:v>Management Costs</c:v>
                </c:pt>
                <c:pt idx="4">
                  <c:v>Minor Flood Control</c:v>
                </c:pt>
                <c:pt idx="5">
                  <c:v>Plans</c:v>
                </c:pt>
                <c:pt idx="6">
                  <c:v>Acquisition</c:v>
                </c:pt>
                <c:pt idx="7">
                  <c:v>Safe Room</c:v>
                </c:pt>
                <c:pt idx="8">
                  <c:v>Stormwater Management and Infrastructure Protection</c:v>
                </c:pt>
                <c:pt idx="9">
                  <c:v>Wildfire</c:v>
                </c:pt>
                <c:pt idx="10">
                  <c:v>Wind Retrofit</c:v>
                </c:pt>
                <c:pt idx="11">
                  <c:v>Seismic retrofit</c:v>
                </c:pt>
              </c:strCache>
            </c:strRef>
          </c:cat>
          <c:val>
            <c:numRef>
              <c:f>current!$C$2:$C$13</c:f>
              <c:numCache>
                <c:formatCode>#,##0</c:formatCode>
                <c:ptCount val="12"/>
                <c:pt idx="0">
                  <c:v>346684124</c:v>
                </c:pt>
                <c:pt idx="1">
                  <c:v>1211214678.8332</c:v>
                </c:pt>
                <c:pt idx="2">
                  <c:v>37169063</c:v>
                </c:pt>
                <c:pt idx="3">
                  <c:v>600533207</c:v>
                </c:pt>
                <c:pt idx="4">
                  <c:v>173550049</c:v>
                </c:pt>
                <c:pt idx="5">
                  <c:v>164154823</c:v>
                </c:pt>
                <c:pt idx="6">
                  <c:v>1798503497.1664999</c:v>
                </c:pt>
                <c:pt idx="7">
                  <c:v>585718395</c:v>
                </c:pt>
                <c:pt idx="8">
                  <c:v>929145856</c:v>
                </c:pt>
                <c:pt idx="9">
                  <c:v>22956421</c:v>
                </c:pt>
                <c:pt idx="10" formatCode="&quot;$&quot;#,##0.00;\(&quot;$&quot;#,##0.00\)">
                  <c:v>507218894</c:v>
                </c:pt>
                <c:pt idx="11" formatCode="&quot;$&quot;#,##0.00;\(&quot;$&quot;#,##0.00\)">
                  <c:v>783156037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0560-2ADA-4DAE-B932-C7A10BD0BC5E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42D8-34E4-4E9B-9C52-7A659D2A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9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1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45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4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6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463EA-4C1C-4A82-8D9E-91DE32E2E29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048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7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bg1"/>
                </a:solidFill>
                <a:latin typeface="Arial" pitchFamily="34" charset="0"/>
              </a:defRPr>
            </a:lvl1pPr>
            <a:lvl2pPr marL="729057" indent="-280406" eaLnBrk="0" hangingPunct="0">
              <a:defRPr b="1" i="1">
                <a:solidFill>
                  <a:schemeClr val="bg1"/>
                </a:solidFill>
                <a:latin typeface="Arial" pitchFamily="34" charset="0"/>
              </a:defRPr>
            </a:lvl2pPr>
            <a:lvl3pPr marL="1121626" indent="-224325" eaLnBrk="0" hangingPunct="0">
              <a:defRPr b="1" i="1">
                <a:solidFill>
                  <a:schemeClr val="bg1"/>
                </a:solidFill>
                <a:latin typeface="Arial" pitchFamily="34" charset="0"/>
              </a:defRPr>
            </a:lvl3pPr>
            <a:lvl4pPr marL="1570276" indent="-224325" eaLnBrk="0" hangingPunct="0">
              <a:defRPr b="1" i="1">
                <a:solidFill>
                  <a:schemeClr val="bg1"/>
                </a:solidFill>
                <a:latin typeface="Arial" pitchFamily="34" charset="0"/>
              </a:defRPr>
            </a:lvl4pPr>
            <a:lvl5pPr marL="2018927" indent="-224325" eaLnBrk="0" hangingPunct="0">
              <a:defRPr b="1" i="1">
                <a:solidFill>
                  <a:schemeClr val="bg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0233FAB-E521-46AC-9EBE-273B62DB623B}" type="slidenum">
              <a:rPr lang="en-US" b="0" i="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b="0" i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9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 can request</a:t>
            </a:r>
            <a:r>
              <a:rPr lang="en-US" baseline="0" dirty="0" smtClean="0"/>
              <a:t> classes for State staff and subapplicants. </a:t>
            </a:r>
            <a:r>
              <a:rPr lang="en-US" dirty="0" smtClean="0"/>
              <a:t>Many online training courses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1167E-0A2C-4F44-B601-CF52432A951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1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1167E-0A2C-4F44-B601-CF52432A951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1167E-0A2C-4F44-B601-CF52432A951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03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47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42D8-34E4-4E9B-9C52-7A659D2A55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1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42D8-34E4-4E9B-9C52-7A659D2A55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3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23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2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2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15B516C2-69CE-497A-97B3-FCAE1F357ED6}" type="datetime1">
              <a:rPr lang="en-US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F53F-C08B-47CE-839F-27EC4761C01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8"/>
          </a:xfrm>
        </p:spPr>
        <p:txBody>
          <a:bodyPr/>
          <a:lstStyle/>
          <a:p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4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0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07AA065-FB74-4BA2-8BCA-D246C082BAA0}" type="datetime1">
              <a:rPr lang="en-US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B5D81-105C-4201-8554-78034948758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68338"/>
            <a:ext cx="4559300" cy="3419475"/>
          </a:xfrm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11237"/>
            <a:ext cx="5086350" cy="4161331"/>
          </a:xfrm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8733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6650" y="688975"/>
            <a:ext cx="4584700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1" y="4356100"/>
            <a:ext cx="5029200" cy="412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20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6C688-1779-4679-ADC7-42549EB767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5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0D616BB-1790-4AFC-AFEA-CCCEEF1ACA4F}" type="datetime1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27AA15-A0E6-4C67-8896-D102FA6845F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7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B033154-9F3F-47AB-ABE3-890937BCF5A4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48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DE58D68-C47A-4361-B966-800B2023F034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629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44475"/>
            <a:ext cx="19050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44475"/>
            <a:ext cx="55626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DBE5F7-D6CE-43F1-BD32-7FAA09EC21A2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715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gation PowerPoint - Feb 2009">
    <p:bg>
      <p:bgPr>
        <a:solidFill>
          <a:srgbClr val="E5F4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11163"/>
          </a:xfrm>
          <a:prstGeom prst="rect">
            <a:avLst/>
          </a:prstGeom>
          <a:solidFill>
            <a:srgbClr val="003D6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6553200"/>
            <a:ext cx="6096000" cy="1588"/>
          </a:xfrm>
          <a:prstGeom prst="line">
            <a:avLst/>
          </a:prstGeom>
          <a:ln w="41275" cap="rnd" cmpd="thinThick">
            <a:solidFill>
              <a:srgbClr val="003D6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MA_logo_4C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134100"/>
            <a:ext cx="1579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91440" y="1054100"/>
            <a:ext cx="4572000" cy="990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baseline="0">
                <a:solidFill>
                  <a:srgbClr val="003D6B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91440" y="2801938"/>
            <a:ext cx="4572000" cy="2798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800600" y="796112"/>
            <a:ext cx="4215384" cy="5303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178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tigation PowerPoint - Feb 2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11163"/>
          </a:xfrm>
          <a:prstGeom prst="rect">
            <a:avLst/>
          </a:prstGeom>
          <a:solidFill>
            <a:srgbClr val="003D6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6" name="Picture 8" descr="FEMA_logo_4C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134100"/>
            <a:ext cx="1579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048000" y="6553200"/>
            <a:ext cx="6096000" cy="1588"/>
          </a:xfrm>
          <a:prstGeom prst="line">
            <a:avLst/>
          </a:prstGeom>
          <a:ln w="41275" cap="rnd" cmpd="thinThick">
            <a:solidFill>
              <a:srgbClr val="003D6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91440" y="2801938"/>
            <a:ext cx="4572000" cy="2798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800600" y="796112"/>
            <a:ext cx="4215384" cy="5303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91440" y="1054100"/>
            <a:ext cx="4572000" cy="990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baseline="0">
                <a:solidFill>
                  <a:srgbClr val="003D6B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433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urricane TO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2743200"/>
          </a:xfrm>
          <a:prstGeom prst="rect">
            <a:avLst/>
          </a:prstGeom>
        </p:spPr>
      </p:pic>
      <p:sp>
        <p:nvSpPr>
          <p:cNvPr id="328710" name="Rectangle 6"/>
          <p:cNvSpPr>
            <a:spLocks noChangeArrowheads="1"/>
          </p:cNvSpPr>
          <p:nvPr userDrawn="1"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569913"/>
            <a:ext cx="8226425" cy="7016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444625"/>
            <a:ext cx="7769225" cy="6096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28712" name="Picture 8" descr="DHS_fema_SR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4791075"/>
            <a:ext cx="3810000" cy="1838325"/>
          </a:xfrm>
          <a:prstGeom prst="rect">
            <a:avLst/>
          </a:prstGeom>
          <a:noFill/>
        </p:spPr>
      </p:pic>
      <p:pic>
        <p:nvPicPr>
          <p:cNvPr id="2051" name="Picture 3" descr="G:\FEMA HMA Summit 2011\Powerpoint\Images\pasadena base isolation2_4368x291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449" y="2719053"/>
            <a:ext cx="2828925" cy="1885950"/>
          </a:xfrm>
          <a:prstGeom prst="rect">
            <a:avLst/>
          </a:prstGeom>
          <a:noFill/>
        </p:spPr>
      </p:pic>
      <p:pic>
        <p:nvPicPr>
          <p:cNvPr id="2052" name="Picture 4" descr="G:\FEMA HMA Summit 2011\Powerpoint\Images\320_II-6b.jpg"/>
          <p:cNvPicPr>
            <a:picLocks noChangeAspect="1" noChangeArrowheads="1"/>
          </p:cNvPicPr>
          <p:nvPr userDrawn="1"/>
        </p:nvPicPr>
        <p:blipFill>
          <a:blip r:embed="rId5" cstate="print"/>
          <a:srcRect r="7257"/>
          <a:stretch>
            <a:fillRect/>
          </a:stretch>
        </p:blipFill>
        <p:spPr bwMode="auto">
          <a:xfrm>
            <a:off x="0" y="2719053"/>
            <a:ext cx="2312131" cy="1866900"/>
          </a:xfrm>
          <a:prstGeom prst="rect">
            <a:avLst/>
          </a:prstGeom>
          <a:noFill/>
        </p:spPr>
      </p:pic>
      <p:pic>
        <p:nvPicPr>
          <p:cNvPr id="20" name="Picture 19" descr="Truck Pulling House.jpg"/>
          <p:cNvPicPr>
            <a:picLocks noChangeAspect="1"/>
          </p:cNvPicPr>
          <p:nvPr userDrawn="1"/>
        </p:nvPicPr>
        <p:blipFill>
          <a:blip r:embed="rId6" cstate="screen"/>
          <a:srcRect l="328" r="658"/>
          <a:stretch>
            <a:fillRect/>
          </a:stretch>
        </p:blipFill>
        <p:spPr>
          <a:xfrm>
            <a:off x="6404685" y="2719054"/>
            <a:ext cx="2739315" cy="1881522"/>
          </a:xfrm>
          <a:prstGeom prst="rect">
            <a:avLst/>
          </a:prstGeom>
        </p:spPr>
      </p:pic>
      <p:pic>
        <p:nvPicPr>
          <p:cNvPr id="4" name="Picture 5" descr="G:\FEMA HMA Summit 2011\Powerpoint\Images\NRCSIA99169 flooded homes.jpg"/>
          <p:cNvPicPr>
            <a:picLocks noChangeAspect="1" noChangeArrowheads="1"/>
          </p:cNvPicPr>
          <p:nvPr userDrawn="1"/>
        </p:nvPicPr>
        <p:blipFill>
          <a:blip r:embed="rId7" cstate="print"/>
          <a:srcRect l="4835" r="17172"/>
          <a:stretch>
            <a:fillRect/>
          </a:stretch>
        </p:blipFill>
        <p:spPr bwMode="auto">
          <a:xfrm>
            <a:off x="2085975" y="2719053"/>
            <a:ext cx="2019300" cy="1850117"/>
          </a:xfrm>
          <a:prstGeom prst="rect">
            <a:avLst/>
          </a:prstGeom>
          <a:noFill/>
        </p:spPr>
      </p:pic>
      <p:sp>
        <p:nvSpPr>
          <p:cNvPr id="328716" name="Rectangle 12"/>
          <p:cNvSpPr>
            <a:spLocks noChangeArrowheads="1"/>
          </p:cNvSpPr>
          <p:nvPr userDrawn="1"/>
        </p:nvSpPr>
        <p:spPr bwMode="auto">
          <a:xfrm>
            <a:off x="0" y="4568825"/>
            <a:ext cx="9144000" cy="242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84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A175B0-E3F4-41B6-83D3-CEE3E6A7FFA3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6B323A-D3DE-483B-BB1F-8D2BF0EA9C95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24000"/>
            <a:ext cx="3314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524000"/>
            <a:ext cx="3314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E9E54-1AA2-406E-9850-98245DA98FEA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54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81FDBE-735F-4AAE-A5BB-461C160A2F9F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0EC07-AD04-4E8B-B24F-125035370355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6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866B5-4539-4791-A5F4-16D888D606C1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77C29-7C52-4B90-BAF6-2FF36C299730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BFAC9C-D1FD-4C8C-8A81-091D7CC88634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2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0F538-9B7B-4012-B3E4-453CC70C10F9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8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44475"/>
            <a:ext cx="19050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44475"/>
            <a:ext cx="55626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E4B9D-5BFA-422B-B818-93852EECEEA0}" type="slidenum">
              <a:rPr lang="en-US">
                <a:solidFill>
                  <a:srgbClr val="B0B1B3"/>
                </a:solidFill>
              </a:rPr>
              <a:pPr/>
              <a:t>‹#›</a:t>
            </a:fld>
            <a:endParaRPr lang="en-US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5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idContent-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3246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1E55606B-8F07-4BF3-9F3C-CB591BDD4224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9920" y="6336268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FFFF"/>
                </a:solidFill>
                <a:latin typeface="Arial" charset="0"/>
              </a:rPr>
              <a:t>Hazard Mitigation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228626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idContent-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3246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1E55606B-8F07-4BF3-9F3C-CB591BDD4224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9920" y="6336268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FFFF"/>
                </a:solidFill>
                <a:latin typeface="Arial" charset="0"/>
              </a:rPr>
              <a:t>Hazard Mitigation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26810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4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idContent-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3246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1E55606B-8F07-4BF3-9F3C-CB591BDD4224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9920" y="6336268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FFFF"/>
                </a:solidFill>
                <a:latin typeface="Arial" charset="0"/>
              </a:rPr>
              <a:t>Hazard Mitigation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2528632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idContent-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3246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1E55606B-8F07-4BF3-9F3C-CB591BDD4224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9920" y="6336268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FFFF"/>
                </a:solidFill>
                <a:latin typeface="Arial" charset="0"/>
              </a:rPr>
              <a:t>Hazard Mitigation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382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0646767-981B-43E1-9861-4BD3C5261E82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3039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24000"/>
            <a:ext cx="3314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524000"/>
            <a:ext cx="3314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FD86A0-4775-445B-8686-05C699BE2CDB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791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84E4C40-0635-4554-AF5A-CD833BAA6724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72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B74A56-E336-4BC9-86CF-AD4E9419E4BB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13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6397625"/>
            <a:ext cx="3048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E61F5C1-CDA5-459A-B2FD-89A22925E0C7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533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31840"/>
            <a:ext cx="9144000" cy="102616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524000"/>
            <a:ext cx="6781800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71108" name="Picture 4" descr="DHS_fema_SR"/>
          <p:cNvPicPr>
            <a:picLocks noChangeAspect="1" noChangeArrowheads="1"/>
          </p:cNvPicPr>
          <p:nvPr/>
        </p:nvPicPr>
        <p:blipFill>
          <a:blip r:embed="rId15" cstate="print"/>
          <a:srcRect l="4553" r="5023"/>
          <a:stretch>
            <a:fillRect/>
          </a:stretch>
        </p:blipFill>
        <p:spPr bwMode="auto">
          <a:xfrm>
            <a:off x="68263" y="5842000"/>
            <a:ext cx="1828800" cy="976313"/>
          </a:xfrm>
          <a:prstGeom prst="rect">
            <a:avLst/>
          </a:prstGeom>
          <a:noFill/>
        </p:spPr>
      </p:pic>
      <p:sp>
        <p:nvSpPr>
          <p:cNvPr id="1071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44475"/>
            <a:ext cx="76088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Old Style" pitchFamily="18" charset="0"/>
        </a:defRPr>
      </a:lvl9pPr>
    </p:titleStyle>
    <p:bodyStyle>
      <a:lvl1pPr marL="285750" indent="-285750" algn="l" rtl="0" fontAlgn="base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687388" indent="-28733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u"/>
        <a:defRPr sz="2100" b="1">
          <a:solidFill>
            <a:schemeClr val="tx2"/>
          </a:solidFill>
          <a:latin typeface="+mn-lt"/>
        </a:defRPr>
      </a:lvl2pPr>
      <a:lvl3pPr marL="1023938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3pPr>
      <a:lvl4pPr marL="1370013" indent="-231775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4pPr>
      <a:lvl5pPr marL="17065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5pPr>
      <a:lvl6pPr marL="21637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6pPr>
      <a:lvl7pPr marL="26209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7pPr>
      <a:lvl8pPr marL="30781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8pPr>
      <a:lvl9pPr marL="35353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ransition>
    <p:fade thruBlk="1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58200" y="6473825"/>
            <a:ext cx="3048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769CC8-914E-40F3-A4A2-6E4CC445F9F5}" type="slidenum">
              <a:rPr lang="en-US">
                <a:solidFill>
                  <a:srgbClr val="B0B1B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B0B1B3"/>
              </a:solidFill>
            </a:endParaRP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black">
          <a:xfrm>
            <a:off x="3962400" y="644525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B0B1B3"/>
                </a:solidFill>
              </a:rPr>
              <a:t>HMA Summit</a:t>
            </a:r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0" y="0"/>
            <a:ext cx="19812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528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 descr="Hurricane SIDE.jpg"/>
          <p:cNvPicPr>
            <a:picLocks noChangeAspect="1"/>
          </p:cNvPicPr>
          <p:nvPr/>
        </p:nvPicPr>
        <p:blipFill>
          <a:blip r:embed="rId13" cstate="screen"/>
          <a:srcRect b="7692"/>
          <a:stretch>
            <a:fillRect/>
          </a:stretch>
        </p:blipFill>
        <p:spPr>
          <a:xfrm>
            <a:off x="0" y="0"/>
            <a:ext cx="1981200" cy="5486400"/>
          </a:xfrm>
          <a:prstGeom prst="rect">
            <a:avLst/>
          </a:prstGeom>
        </p:spPr>
      </p:pic>
      <p:pic>
        <p:nvPicPr>
          <p:cNvPr id="327695" name="Picture 15" descr="DHS_fema_SR"/>
          <p:cNvPicPr>
            <a:picLocks noChangeAspect="1" noChangeArrowheads="1"/>
          </p:cNvPicPr>
          <p:nvPr/>
        </p:nvPicPr>
        <p:blipFill>
          <a:blip r:embed="rId14" cstate="screen"/>
          <a:srcRect l="4553" r="5023"/>
          <a:stretch>
            <a:fillRect/>
          </a:stretch>
        </p:blipFill>
        <p:spPr bwMode="auto">
          <a:xfrm>
            <a:off x="68263" y="5729288"/>
            <a:ext cx="1828800" cy="976312"/>
          </a:xfrm>
          <a:prstGeom prst="rect">
            <a:avLst/>
          </a:prstGeom>
          <a:noFill/>
        </p:spPr>
      </p:pic>
      <p:sp>
        <p:nvSpPr>
          <p:cNvPr id="327696" name="Rectangle 16"/>
          <p:cNvSpPr>
            <a:spLocks noChangeArrowheads="1"/>
          </p:cNvSpPr>
          <p:nvPr/>
        </p:nvSpPr>
        <p:spPr bwMode="auto">
          <a:xfrm>
            <a:off x="-76200" y="5410200"/>
            <a:ext cx="20574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44475"/>
            <a:ext cx="76088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524000"/>
            <a:ext cx="6781800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1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005288"/>
          </a:solidFill>
          <a:latin typeface="Impact" pitchFamily="34" charset="0"/>
        </a:defRPr>
      </a:lvl9pPr>
    </p:titleStyle>
    <p:bodyStyle>
      <a:lvl1pPr marL="285750" indent="-285750" algn="l" rtl="0" fontAlgn="base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rgbClr val="005288"/>
          </a:solidFill>
          <a:latin typeface="+mn-lt"/>
          <a:ea typeface="+mn-ea"/>
          <a:cs typeface="+mn-cs"/>
        </a:defRPr>
      </a:lvl1pPr>
      <a:lvl2pPr marL="687388" indent="-28733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u"/>
        <a:defRPr sz="2200" b="1">
          <a:solidFill>
            <a:srgbClr val="005288"/>
          </a:solidFill>
          <a:latin typeface="+mn-lt"/>
        </a:defRPr>
      </a:lvl2pPr>
      <a:lvl3pPr marL="1023938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 b="1">
          <a:solidFill>
            <a:srgbClr val="005288"/>
          </a:solidFill>
          <a:latin typeface="+mn-lt"/>
        </a:defRPr>
      </a:lvl3pPr>
      <a:lvl4pPr marL="1370013" indent="-231775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4pPr>
      <a:lvl5pPr marL="17065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5pPr>
      <a:lvl6pPr marL="21637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6pPr>
      <a:lvl7pPr marL="26209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7pPr>
      <a:lvl8pPr marL="30781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8pPr>
      <a:lvl9pPr marL="3535363" indent="-222250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0052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19385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•"/>
        <a:defRPr sz="3200" b="1">
          <a:solidFill>
            <a:srgbClr val="222268"/>
          </a:solidFill>
          <a:latin typeface="Arial" charset="0"/>
          <a:ea typeface="+mn-ea"/>
          <a:cs typeface="+mn-cs"/>
        </a:defRPr>
      </a:lvl1pPr>
      <a:lvl2pPr marL="463550" indent="-3492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3200" b="1">
          <a:solidFill>
            <a:srgbClr val="222268"/>
          </a:solidFill>
          <a:latin typeface="Arial" charset="0"/>
        </a:defRPr>
      </a:lvl2pPr>
      <a:lvl3pPr marL="812800" indent="-347663" algn="l" rtl="0" eaLnBrk="0" fontAlgn="base" hangingPunct="0">
        <a:spcBef>
          <a:spcPct val="20000"/>
        </a:spcBef>
        <a:spcAft>
          <a:spcPct val="0"/>
        </a:spcAft>
        <a:buClr>
          <a:srgbClr val="3686B4"/>
        </a:buClr>
        <a:buFont typeface="Wingdings" pitchFamily="2" charset="2"/>
        <a:buChar char="§"/>
        <a:defRPr sz="2800" b="1">
          <a:solidFill>
            <a:srgbClr val="222268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9061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•"/>
        <a:defRPr sz="3200" b="1">
          <a:solidFill>
            <a:srgbClr val="222268"/>
          </a:solidFill>
          <a:latin typeface="Arial" charset="0"/>
          <a:ea typeface="+mn-ea"/>
          <a:cs typeface="+mn-cs"/>
        </a:defRPr>
      </a:lvl1pPr>
      <a:lvl2pPr marL="463550" indent="-3492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3200" b="1">
          <a:solidFill>
            <a:srgbClr val="222268"/>
          </a:solidFill>
          <a:latin typeface="Arial" charset="0"/>
        </a:defRPr>
      </a:lvl2pPr>
      <a:lvl3pPr marL="812800" indent="-347663" algn="l" rtl="0" eaLnBrk="0" fontAlgn="base" hangingPunct="0">
        <a:spcBef>
          <a:spcPct val="20000"/>
        </a:spcBef>
        <a:spcAft>
          <a:spcPct val="0"/>
        </a:spcAft>
        <a:buClr>
          <a:srgbClr val="3686B4"/>
        </a:buClr>
        <a:buFont typeface="Wingdings" pitchFamily="2" charset="2"/>
        <a:buChar char="§"/>
        <a:defRPr sz="2800" b="1">
          <a:solidFill>
            <a:srgbClr val="222268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6254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•"/>
        <a:defRPr sz="3200" b="1">
          <a:solidFill>
            <a:srgbClr val="222268"/>
          </a:solidFill>
          <a:latin typeface="Arial" charset="0"/>
          <a:ea typeface="+mn-ea"/>
          <a:cs typeface="+mn-cs"/>
        </a:defRPr>
      </a:lvl1pPr>
      <a:lvl2pPr marL="463550" indent="-3492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3200" b="1">
          <a:solidFill>
            <a:srgbClr val="222268"/>
          </a:solidFill>
          <a:latin typeface="Arial" charset="0"/>
        </a:defRPr>
      </a:lvl2pPr>
      <a:lvl3pPr marL="812800" indent="-347663" algn="l" rtl="0" eaLnBrk="0" fontAlgn="base" hangingPunct="0">
        <a:spcBef>
          <a:spcPct val="20000"/>
        </a:spcBef>
        <a:spcAft>
          <a:spcPct val="0"/>
        </a:spcAft>
        <a:buClr>
          <a:srgbClr val="3686B4"/>
        </a:buClr>
        <a:buFont typeface="Wingdings" pitchFamily="2" charset="2"/>
        <a:buChar char="§"/>
        <a:defRPr sz="2800" b="1">
          <a:solidFill>
            <a:srgbClr val="222268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37413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•"/>
        <a:defRPr sz="3200" b="1">
          <a:solidFill>
            <a:srgbClr val="222268"/>
          </a:solidFill>
          <a:latin typeface="Arial" charset="0"/>
          <a:ea typeface="+mn-ea"/>
          <a:cs typeface="+mn-cs"/>
        </a:defRPr>
      </a:lvl1pPr>
      <a:lvl2pPr marL="463550" indent="-3492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3200" b="1">
          <a:solidFill>
            <a:srgbClr val="222268"/>
          </a:solidFill>
          <a:latin typeface="Arial" charset="0"/>
        </a:defRPr>
      </a:lvl2pPr>
      <a:lvl3pPr marL="812800" indent="-347663" algn="l" rtl="0" eaLnBrk="0" fontAlgn="base" hangingPunct="0">
        <a:spcBef>
          <a:spcPct val="20000"/>
        </a:spcBef>
        <a:spcAft>
          <a:spcPct val="0"/>
        </a:spcAft>
        <a:buClr>
          <a:srgbClr val="3686B4"/>
        </a:buClr>
        <a:buFont typeface="Wingdings" pitchFamily="2" charset="2"/>
        <a:buChar char="§"/>
        <a:defRPr sz="2800" b="1">
          <a:solidFill>
            <a:srgbClr val="222268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222268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hazard-mitigation-assistance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hyperlink" Target="http://www.fema.gov/state-hazard-mitigation-officer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maprogram@fema.dhs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fema.gov/environmental-planning-and-historic-preservation-program/elearning-tool-fema-grant-applicants-4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about-fema-library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hyperlink" Target="http://www.fema.gov/library/index.jsp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17500" y="569913"/>
            <a:ext cx="8226425" cy="2274887"/>
          </a:xfrm>
        </p:spPr>
        <p:txBody>
          <a:bodyPr/>
          <a:lstStyle/>
          <a:p>
            <a:r>
              <a:rPr lang="en-US" dirty="0" smtClean="0"/>
              <a:t>Hazard Mitigation Assistance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June 17, </a:t>
            </a:r>
            <a:r>
              <a:rPr lang="en-US" sz="2400" dirty="0" smtClean="0"/>
              <a:t>2014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Federal Insurance &amp; Mitigation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4134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HMGP Funding FY13 and FY14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229600" cy="4876800"/>
          </a:xfrm>
        </p:spPr>
        <p:txBody>
          <a:bodyPr/>
          <a:lstStyle/>
          <a:p>
            <a:pPr marL="2568576" lvl="6" indent="-233363">
              <a:spcAft>
                <a:spcPts val="600"/>
              </a:spcAft>
            </a:pPr>
            <a:endParaRPr lang="en-US" sz="2400" b="0" dirty="0" smtClean="0"/>
          </a:p>
          <a:p>
            <a:pPr marL="2568576" lvl="6" indent="-233363">
              <a:spcAft>
                <a:spcPts val="600"/>
              </a:spcAft>
            </a:pPr>
            <a:r>
              <a:rPr lang="en-US" sz="2400" b="0" dirty="0" smtClean="0"/>
              <a:t>In </a:t>
            </a:r>
            <a:r>
              <a:rPr lang="en-US" sz="2400" b="0" dirty="0"/>
              <a:t>FY 2013, more than $701 million in HMGP program funds were </a:t>
            </a:r>
            <a:r>
              <a:rPr lang="en-US" sz="2400" b="0" dirty="0" smtClean="0"/>
              <a:t>obligated</a:t>
            </a:r>
            <a:endParaRPr lang="en-US" sz="2400" b="0" dirty="0"/>
          </a:p>
          <a:p>
            <a:pPr marL="2568576" lvl="6" indent="-233363">
              <a:spcAft>
                <a:spcPts val="600"/>
              </a:spcAft>
            </a:pPr>
            <a:r>
              <a:rPr lang="en-US" sz="2400" b="0" dirty="0"/>
              <a:t>In FY </a:t>
            </a:r>
            <a:r>
              <a:rPr lang="en-US" sz="2400" b="0" dirty="0" smtClean="0"/>
              <a:t>2014, </a:t>
            </a:r>
            <a:r>
              <a:rPr lang="en-US" sz="2400" b="0" dirty="0"/>
              <a:t>$333 million has been obligated </a:t>
            </a:r>
            <a:r>
              <a:rPr lang="en-US" sz="2400" b="0" dirty="0" smtClean="0"/>
              <a:t>(as </a:t>
            </a:r>
            <a:r>
              <a:rPr lang="en-US" sz="2400" b="0" dirty="0"/>
              <a:t>of March 26, </a:t>
            </a:r>
            <a:r>
              <a:rPr lang="en-US" sz="2400" b="0" dirty="0" smtClean="0"/>
              <a:t>2014)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b="0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0" i="1" dirty="0"/>
              <a:t>	</a:t>
            </a:r>
            <a:r>
              <a:rPr lang="en-US" sz="2000" b="0" i="1" dirty="0" smtClean="0"/>
              <a:t>		</a:t>
            </a:r>
            <a:r>
              <a:rPr lang="en-US" sz="2400" b="0" i="1" dirty="0" smtClean="0"/>
              <a:t>*11.8 </a:t>
            </a:r>
            <a:r>
              <a:rPr lang="en-US" sz="2400" b="0" i="1" dirty="0"/>
              <a:t>Billion available since </a:t>
            </a:r>
            <a:r>
              <a:rPr lang="en-US" sz="2400" b="0" i="1" dirty="0" smtClean="0"/>
              <a:t>1989</a:t>
            </a:r>
            <a:endParaRPr lang="en-US" sz="2400" b="0" i="1" dirty="0"/>
          </a:p>
        </p:txBody>
      </p:sp>
      <p:pic>
        <p:nvPicPr>
          <p:cNvPr id="4" name="Picture 8" descr="G:\POWERPOINT\FEMA HMA FMA\HMGP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64099"/>
            <a:ext cx="861018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7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PDM  and FMA Funding FY13 and FY14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229600" cy="4876800"/>
          </a:xfrm>
        </p:spPr>
        <p:txBody>
          <a:bodyPr/>
          <a:lstStyle/>
          <a:p>
            <a:pPr marL="2568576" lvl="6" indent="-233363">
              <a:spcAft>
                <a:spcPts val="600"/>
              </a:spcAft>
            </a:pPr>
            <a:r>
              <a:rPr lang="en-US" sz="2400" b="0" u="sng" dirty="0" smtClean="0"/>
              <a:t>PDM</a:t>
            </a:r>
          </a:p>
          <a:p>
            <a:pPr marL="3025776" lvl="7" indent="-233363">
              <a:spcAft>
                <a:spcPts val="600"/>
              </a:spcAft>
            </a:pPr>
            <a:r>
              <a:rPr lang="en-US" sz="2400" b="0" dirty="0" smtClean="0"/>
              <a:t>FY 2013, $25 Million </a:t>
            </a:r>
          </a:p>
          <a:p>
            <a:pPr marL="3025776" lvl="7" indent="-233363">
              <a:spcAft>
                <a:spcPts val="600"/>
              </a:spcAft>
            </a:pPr>
            <a:r>
              <a:rPr lang="en-US" sz="2400" b="0" dirty="0" smtClean="0"/>
              <a:t>FY 2014, $25 Million</a:t>
            </a:r>
            <a:endParaRPr lang="en-US" b="0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0" i="1" dirty="0"/>
              <a:t>	</a:t>
            </a:r>
            <a:r>
              <a:rPr lang="en-US" sz="2000" b="0" i="1" dirty="0" smtClean="0"/>
              <a:t>		*$1.04 Billion</a:t>
            </a:r>
            <a:r>
              <a:rPr lang="en-US" sz="2000" i="1" dirty="0" smtClean="0"/>
              <a:t> </a:t>
            </a:r>
            <a:r>
              <a:rPr lang="en-US" sz="2000" b="0" i="1" dirty="0"/>
              <a:t>available since </a:t>
            </a:r>
            <a:r>
              <a:rPr lang="en-US" sz="2000" b="0" i="1" dirty="0" smtClean="0"/>
              <a:t>2002</a:t>
            </a:r>
          </a:p>
          <a:p>
            <a:pPr marL="2568576" lvl="6" indent="-233363">
              <a:spcAft>
                <a:spcPts val="600"/>
              </a:spcAft>
              <a:buClr>
                <a:srgbClr val="DEAE00"/>
              </a:buClr>
            </a:pPr>
            <a:r>
              <a:rPr lang="en-US" sz="2400" b="0" u="sng" dirty="0" smtClean="0"/>
              <a:t>FMA</a:t>
            </a:r>
            <a:endParaRPr lang="en-US" sz="2400" b="0" u="sng" dirty="0"/>
          </a:p>
          <a:p>
            <a:pPr marL="3025776" lvl="7" indent="-233363">
              <a:spcAft>
                <a:spcPts val="600"/>
              </a:spcAft>
              <a:buClr>
                <a:srgbClr val="DEAE00"/>
              </a:buClr>
            </a:pPr>
            <a:r>
              <a:rPr lang="en-US" sz="2400" b="0" dirty="0"/>
              <a:t>FY 2013, </a:t>
            </a:r>
            <a:r>
              <a:rPr lang="en-US" sz="2400" b="0" dirty="0" smtClean="0"/>
              <a:t>$120 </a:t>
            </a:r>
            <a:r>
              <a:rPr lang="en-US" sz="2400" b="0" dirty="0"/>
              <a:t>Million </a:t>
            </a:r>
          </a:p>
          <a:p>
            <a:pPr marL="3025776" lvl="7" indent="-233363">
              <a:spcAft>
                <a:spcPts val="600"/>
              </a:spcAft>
              <a:buClr>
                <a:srgbClr val="DEAE00"/>
              </a:buClr>
            </a:pPr>
            <a:r>
              <a:rPr lang="en-US" sz="2400" b="0" dirty="0"/>
              <a:t>FY 2014, </a:t>
            </a:r>
            <a:r>
              <a:rPr lang="en-US" sz="2400" b="0" dirty="0" smtClean="0"/>
              <a:t>$100 </a:t>
            </a:r>
            <a:r>
              <a:rPr lang="en-US" sz="2400" b="0" dirty="0"/>
              <a:t>Million</a:t>
            </a:r>
            <a:endParaRPr lang="en-US" b="0" i="1" dirty="0"/>
          </a:p>
          <a:p>
            <a:pPr marL="0" lvl="0" indent="0">
              <a:spcAft>
                <a:spcPts val="600"/>
              </a:spcAft>
              <a:buClr>
                <a:srgbClr val="DEAE00"/>
              </a:buClr>
              <a:buNone/>
            </a:pPr>
            <a:r>
              <a:rPr lang="en-US" sz="2000" b="0" i="1" dirty="0"/>
              <a:t>			*$</a:t>
            </a:r>
            <a:r>
              <a:rPr lang="en-US" sz="2000" b="0" i="1" dirty="0" smtClean="0"/>
              <a:t>1.09 </a:t>
            </a:r>
            <a:r>
              <a:rPr lang="en-US" sz="2000" b="0" i="1" dirty="0"/>
              <a:t>Billion</a:t>
            </a:r>
            <a:r>
              <a:rPr lang="en-US" sz="2000" i="1" dirty="0"/>
              <a:t> </a:t>
            </a:r>
            <a:r>
              <a:rPr lang="en-US" sz="2000" b="0" i="1" dirty="0"/>
              <a:t>available since </a:t>
            </a:r>
            <a:r>
              <a:rPr lang="en-US" sz="2000" b="0" i="1" dirty="0" smtClean="0"/>
              <a:t>1996</a:t>
            </a:r>
          </a:p>
          <a:p>
            <a:pPr marL="0" lvl="0" indent="0">
              <a:spcAft>
                <a:spcPts val="600"/>
              </a:spcAft>
              <a:buClr>
                <a:srgbClr val="DEAE00"/>
              </a:buClr>
              <a:buNone/>
            </a:pPr>
            <a:r>
              <a:rPr lang="en-US" sz="2000" b="0" i="1" dirty="0"/>
              <a:t>	</a:t>
            </a:r>
            <a:r>
              <a:rPr lang="en-US" sz="2000" b="0" i="1" dirty="0" smtClean="0"/>
              <a:t>		(</a:t>
            </a:r>
            <a:r>
              <a:rPr lang="en-US" sz="1600" b="0" i="1" dirty="0" smtClean="0"/>
              <a:t>Includes former RFC and SRL programs) </a:t>
            </a:r>
          </a:p>
          <a:p>
            <a:pPr marL="0" lvl="0" indent="0">
              <a:spcAft>
                <a:spcPts val="600"/>
              </a:spcAft>
              <a:buClr>
                <a:srgbClr val="DEAE00"/>
              </a:buClr>
              <a:buNone/>
            </a:pPr>
            <a:endParaRPr lang="en-US" sz="2000" b="0" i="1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329714" y="4992915"/>
            <a:ext cx="1509486" cy="1146628"/>
            <a:chOff x="4863" y="2856"/>
            <a:chExt cx="738" cy="504"/>
          </a:xfrm>
        </p:grpSpPr>
        <p:pic>
          <p:nvPicPr>
            <p:cNvPr id="6" name="Picture 19" descr="FMA icon 1-in 150p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2" y="2856"/>
              <a:ext cx="369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7" name="Picture 21" descr="PDM icon 1-in 150p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3" y="2856"/>
              <a:ext cx="369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94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Pre-Disaster Mitigation Program (PDM)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>
                <a:ea typeface="+mn-ea"/>
                <a:cs typeface="+mn-cs"/>
              </a:rPr>
              <a:t>Annually funded (</a:t>
            </a:r>
            <a:r>
              <a:rPr lang="en-US" sz="2200" b="0" dirty="0"/>
              <a:t>by </a:t>
            </a:r>
            <a:r>
              <a:rPr lang="en-US" sz="2200" b="0" dirty="0" smtClean="0"/>
              <a:t>Appropriation) </a:t>
            </a:r>
            <a:r>
              <a:rPr lang="en-US" sz="2200" b="0" dirty="0" smtClean="0">
                <a:ea typeface="+mn-ea"/>
                <a:cs typeface="+mn-cs"/>
              </a:rPr>
              <a:t>pre-disaster grant program not tied to disasters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b="0" dirty="0"/>
              <a:t>FY 14 application period open until July 25, 2014.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>
                <a:ea typeface="+mn-ea"/>
                <a:cs typeface="+mn-cs"/>
              </a:rPr>
              <a:t>Goal is to reduce overall risk to the population and structures from future hazard events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>
                <a:ea typeface="+mn-ea"/>
                <a:cs typeface="+mn-cs"/>
              </a:rPr>
              <a:t>Funds are awarded on a nationally competitive basis; though there is also a State set-aside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000" b="0" dirty="0" smtClean="0"/>
              <a:t>In general, </a:t>
            </a:r>
            <a:r>
              <a:rPr lang="en-US" sz="2000" b="0" dirty="0"/>
              <a:t>p</a:t>
            </a:r>
            <a:r>
              <a:rPr lang="en-US" sz="2000" b="0" dirty="0" smtClean="0"/>
              <a:t>rovides </a:t>
            </a:r>
            <a:r>
              <a:rPr lang="en-US" sz="2000" b="0" dirty="0"/>
              <a:t>75% federal </a:t>
            </a:r>
            <a:r>
              <a:rPr lang="en-US" sz="2000" b="0" dirty="0" smtClean="0"/>
              <a:t>funding  </a:t>
            </a:r>
            <a:endParaRPr lang="en-US" sz="2000" b="0" dirty="0" smtClean="0">
              <a:ea typeface="+mn-ea"/>
              <a:cs typeface="+mn-cs"/>
            </a:endParaRP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000" b="0" dirty="0"/>
              <a:t>PDM funds </a:t>
            </a:r>
            <a:r>
              <a:rPr lang="en-US" sz="2000" b="0" dirty="0" err="1"/>
              <a:t>multihazard</a:t>
            </a:r>
            <a:r>
              <a:rPr lang="en-US" sz="2000" b="0" dirty="0"/>
              <a:t> mitigation projects and mitigation </a:t>
            </a:r>
            <a:r>
              <a:rPr lang="en-US" sz="2000" b="0" dirty="0" smtClean="0"/>
              <a:t>plans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9" descr="G:\POWERPOINT\FEMA HMA FMA\PDM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65836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FY13 PDM Application Period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22446" r="35714" b="53495"/>
          <a:stretch/>
        </p:blipFill>
        <p:spPr bwMode="auto">
          <a:xfrm>
            <a:off x="933450" y="1320799"/>
            <a:ext cx="7143750" cy="350337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 descr="G:\POWERPOINT\FEMA HMA FMA\PDM 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910554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Mitigation Assistance Program (FMA)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343" y="1465943"/>
            <a:ext cx="6781800" cy="4343400"/>
          </a:xfrm>
        </p:spPr>
        <p:txBody>
          <a:bodyPr/>
          <a:lstStyle/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>
                <a:ea typeface="+mn-ea"/>
                <a:cs typeface="+mn-cs"/>
              </a:rPr>
              <a:t>Annually funded grant program by Appropriation 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b="0" dirty="0" smtClean="0">
                <a:ea typeface="+mn-ea"/>
                <a:cs typeface="+mn-cs"/>
              </a:rPr>
              <a:t>FY14 application period open until July 25, 2014</a:t>
            </a:r>
            <a:endParaRPr lang="en-US" sz="2200" b="0" dirty="0" smtClean="0">
              <a:ea typeface="+mn-ea"/>
              <a:cs typeface="+mn-cs"/>
            </a:endParaRP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>
                <a:ea typeface="+mn-ea"/>
                <a:cs typeface="+mn-cs"/>
              </a:rPr>
              <a:t>Goal of reducing or eliminating claims under the National Flood Insurance Program (NFIP), Funded by the National Flood Insurance Fund (NFIF)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/>
              <a:t>Properties must have NFIP insurance coverage</a:t>
            </a: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smtClean="0"/>
              <a:t>Cost-share is dependent on NFIP loss history:</a:t>
            </a:r>
          </a:p>
          <a:p>
            <a:pPr marL="806450" lvl="2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/>
              <a:t>up to </a:t>
            </a:r>
            <a:r>
              <a:rPr lang="en-US" sz="1600" b="0" dirty="0" smtClean="0"/>
              <a:t>100% for </a:t>
            </a:r>
            <a:r>
              <a:rPr lang="en-US" sz="1600" b="0" dirty="0"/>
              <a:t>severe repetitive loss </a:t>
            </a:r>
            <a:r>
              <a:rPr lang="en-US" sz="1600" b="0" dirty="0" smtClean="0"/>
              <a:t>properties</a:t>
            </a:r>
          </a:p>
          <a:p>
            <a:pPr marL="806450" lvl="2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/>
              <a:t>up to </a:t>
            </a:r>
            <a:r>
              <a:rPr lang="en-US" sz="1600" b="0" dirty="0" smtClean="0"/>
              <a:t>90% </a:t>
            </a:r>
            <a:r>
              <a:rPr lang="en-US" sz="1600" b="0" dirty="0"/>
              <a:t>for repetitive loss properties </a:t>
            </a:r>
            <a:r>
              <a:rPr lang="en-US" sz="1600" b="0" dirty="0" smtClean="0"/>
              <a:t>(FMA Definition)</a:t>
            </a:r>
          </a:p>
          <a:p>
            <a:pPr marL="806450" lvl="2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Up to 75% for insured properties</a:t>
            </a:r>
          </a:p>
          <a:p>
            <a:pPr marL="233363" lvl="1" indent="-233363">
              <a:lnSpc>
                <a:spcPct val="90000"/>
              </a:lnSpc>
              <a:buNone/>
            </a:pPr>
            <a:endParaRPr lang="en-US" sz="2800" b="0" dirty="0" smtClean="0">
              <a:ea typeface="+mn-ea"/>
              <a:cs typeface="+mn-cs"/>
            </a:endParaRPr>
          </a:p>
        </p:txBody>
      </p:sp>
      <p:pic>
        <p:nvPicPr>
          <p:cNvPr id="4" name="Picture 10" descr="G:\POWERPOINT\FEMA HMA FMA\FMA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80249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FY13 FMA Application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12686"/>
            <a:ext cx="7315200" cy="4230914"/>
          </a:xfrm>
        </p:spPr>
        <p:txBody>
          <a:bodyPr/>
          <a:lstStyle/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ea typeface="+mn-ea"/>
                <a:cs typeface="+mn-cs"/>
              </a:rPr>
              <a:t>Applicants submitted1,718 properties for FMA funding </a:t>
            </a:r>
          </a:p>
          <a:p>
            <a:pPr marL="1130300" lvl="3" indent="-3429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b="0" dirty="0" smtClean="0">
                <a:ea typeface="+mn-ea"/>
                <a:cs typeface="+mn-cs"/>
              </a:rPr>
              <a:t>547 </a:t>
            </a:r>
            <a:r>
              <a:rPr lang="en-US" sz="2400" b="0" dirty="0">
                <a:ea typeface="+mn-ea"/>
                <a:cs typeface="+mn-cs"/>
              </a:rPr>
              <a:t>SRL </a:t>
            </a:r>
            <a:r>
              <a:rPr lang="en-US" sz="2400" b="0" dirty="0" smtClean="0">
                <a:ea typeface="+mn-ea"/>
                <a:cs typeface="+mn-cs"/>
              </a:rPr>
              <a:t>properties submitted </a:t>
            </a:r>
            <a:endParaRPr lang="en-US" sz="2400" b="0" dirty="0">
              <a:ea typeface="+mn-ea"/>
              <a:cs typeface="+mn-cs"/>
            </a:endParaRPr>
          </a:p>
          <a:p>
            <a:pPr marL="233363" lvl="1" indent="-233363"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ea typeface="+mn-ea"/>
                <a:cs typeface="+mn-cs"/>
              </a:rPr>
              <a:t>FEMA selected projects containing 516 properties</a:t>
            </a:r>
          </a:p>
          <a:p>
            <a:pPr marL="1130300" lvl="3" indent="-3429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b="0" dirty="0">
                <a:ea typeface="+mn-ea"/>
                <a:cs typeface="+mn-cs"/>
              </a:rPr>
              <a:t>428 SRL </a:t>
            </a:r>
            <a:r>
              <a:rPr lang="en-US" sz="2400" b="0" dirty="0" smtClean="0">
                <a:ea typeface="+mn-ea"/>
                <a:cs typeface="+mn-cs"/>
              </a:rPr>
              <a:t>properties selected</a:t>
            </a:r>
            <a:endParaRPr lang="en-US" sz="2400" b="0" dirty="0">
              <a:ea typeface="+mn-ea"/>
              <a:cs typeface="+mn-cs"/>
            </a:endParaRP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endParaRPr lang="en-US" sz="2000" b="0" dirty="0"/>
          </a:p>
        </p:txBody>
      </p:sp>
      <p:pic>
        <p:nvPicPr>
          <p:cNvPr id="4" name="Picture 10" descr="G:\POWERPOINT\FEMA HMA FMA\FMA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80249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1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763000" cy="609600"/>
          </a:xfrm>
        </p:spPr>
        <p:txBody>
          <a:bodyPr/>
          <a:lstStyle/>
          <a:p>
            <a:r>
              <a:rPr lang="en-US" dirty="0"/>
              <a:t>FY13 FMA Application Period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22849" r="26915" b="56990"/>
          <a:stretch/>
        </p:blipFill>
        <p:spPr bwMode="auto">
          <a:xfrm>
            <a:off x="378629" y="1358900"/>
            <a:ext cx="8069072" cy="2895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 descr="G:\POWERPOINT\FEMA HMA FMA\FMA 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80249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1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08888" cy="838200"/>
          </a:xfrm>
        </p:spPr>
        <p:txBody>
          <a:bodyPr/>
          <a:lstStyle/>
          <a:p>
            <a:r>
              <a:rPr lang="en-US" sz="3200" dirty="0" smtClean="0"/>
              <a:t>PDM and FMA application timeline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39200" y="6473825"/>
            <a:ext cx="304800" cy="260350"/>
          </a:xfrm>
          <a:prstGeom prst="rect">
            <a:avLst/>
          </a:prstGeom>
        </p:spPr>
        <p:txBody>
          <a:bodyPr/>
          <a:lstStyle/>
          <a:p>
            <a:fld id="{5280EC07-AD04-4E8B-B24F-125035370355}" type="slidenum">
              <a:rPr lang="en-US" smtClean="0">
                <a:solidFill>
                  <a:srgbClr val="B0B1B3"/>
                </a:solidFill>
              </a:rPr>
              <a:pPr/>
              <a:t>17</a:t>
            </a:fld>
            <a:endParaRPr lang="en-US" dirty="0">
              <a:solidFill>
                <a:srgbClr val="B0B1B3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36676"/>
              </p:ext>
            </p:extLst>
          </p:nvPr>
        </p:nvGraphicFramePr>
        <p:xfrm>
          <a:off x="718457" y="1142547"/>
          <a:ext cx="80391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4" imgW="8039049" imgH="4162412" progId="Excel.Sheet.12">
                  <p:embed/>
                </p:oleObj>
              </mc:Choice>
              <mc:Fallback>
                <p:oleObj name="Worksheet" r:id="rId4" imgW="8039049" imgH="416241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57" y="1142547"/>
                        <a:ext cx="80391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648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*PDM has a 2 </a:t>
            </a:r>
            <a:r>
              <a:rPr lang="en-US" sz="1100" i="1" dirty="0" err="1" smtClean="0"/>
              <a:t>yr</a:t>
            </a:r>
            <a:r>
              <a:rPr lang="en-US" sz="1100" i="1" dirty="0" smtClean="0"/>
              <a:t> period of performance.</a:t>
            </a:r>
          </a:p>
          <a:p>
            <a:r>
              <a:rPr lang="en-US" sz="1100" i="1" dirty="0" smtClean="0"/>
              <a:t>*FMA has a 3 </a:t>
            </a:r>
            <a:r>
              <a:rPr lang="en-US" sz="1100" i="1" dirty="0" err="1" smtClean="0"/>
              <a:t>yr</a:t>
            </a:r>
            <a:r>
              <a:rPr lang="en-US" sz="1100" i="1" dirty="0" smtClean="0"/>
              <a:t> period of performance.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33337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5770" y="116115"/>
            <a:ext cx="8665029" cy="972457"/>
          </a:xfrm>
        </p:spPr>
        <p:txBody>
          <a:bodyPr/>
          <a:lstStyle/>
          <a:p>
            <a:r>
              <a:rPr lang="en-US" sz="3600" dirty="0" smtClean="0"/>
              <a:t>Water &amp; Utility Mitigation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7371" y="1233714"/>
            <a:ext cx="8505372" cy="4470401"/>
          </a:xfrm>
        </p:spPr>
        <p:txBody>
          <a:bodyPr/>
          <a:lstStyle/>
          <a:p>
            <a:r>
              <a:rPr lang="en-US" sz="2800" u="sng" dirty="0" smtClean="0"/>
              <a:t>Flood Protection:</a:t>
            </a:r>
          </a:p>
          <a:p>
            <a:pPr lvl="1"/>
            <a:r>
              <a:rPr lang="en-US" sz="2200" dirty="0" smtClean="0"/>
              <a:t>Elevation of Components (above </a:t>
            </a:r>
            <a:r>
              <a:rPr lang="en-US" sz="2200" dirty="0"/>
              <a:t>the 500 year </a:t>
            </a:r>
            <a:r>
              <a:rPr lang="en-US" sz="2200" dirty="0" smtClean="0"/>
              <a:t>floodplain)</a:t>
            </a:r>
            <a:endParaRPr lang="en-US" sz="2200" dirty="0"/>
          </a:p>
          <a:p>
            <a:pPr lvl="1"/>
            <a:r>
              <a:rPr lang="en-US" sz="2200" dirty="0" smtClean="0"/>
              <a:t>Dry </a:t>
            </a:r>
            <a:r>
              <a:rPr lang="en-US" sz="2200" dirty="0" err="1" smtClean="0"/>
              <a:t>Floodproofing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Minor Flood Control </a:t>
            </a:r>
            <a:r>
              <a:rPr lang="en-US" sz="2200" dirty="0"/>
              <a:t>P</a:t>
            </a:r>
            <a:r>
              <a:rPr lang="en-US" sz="2200" dirty="0" smtClean="0"/>
              <a:t>rojects</a:t>
            </a:r>
            <a:endParaRPr lang="en-US" sz="2200" dirty="0"/>
          </a:p>
          <a:p>
            <a:pPr lvl="1"/>
            <a:r>
              <a:rPr lang="en-US" sz="2200" dirty="0" smtClean="0"/>
              <a:t>Drainage Projects:</a:t>
            </a:r>
          </a:p>
          <a:p>
            <a:pPr lvl="2"/>
            <a:r>
              <a:rPr lang="en-US" sz="2000" dirty="0" smtClean="0"/>
              <a:t>Storm Water Management Detention </a:t>
            </a:r>
            <a:r>
              <a:rPr lang="en-US" sz="2000" dirty="0"/>
              <a:t>and </a:t>
            </a:r>
            <a:r>
              <a:rPr lang="en-US" sz="2000" dirty="0" smtClean="0"/>
              <a:t>Retention Ponds</a:t>
            </a:r>
            <a:endParaRPr lang="en-US" sz="2000" dirty="0"/>
          </a:p>
          <a:p>
            <a:pPr lvl="2"/>
            <a:r>
              <a:rPr lang="en-US" sz="2000" dirty="0" smtClean="0"/>
              <a:t>Sewage Backflow </a:t>
            </a:r>
            <a:r>
              <a:rPr lang="en-US" sz="2000" dirty="0"/>
              <a:t>Prevention </a:t>
            </a:r>
            <a:r>
              <a:rPr lang="en-US" sz="2000" dirty="0" smtClean="0"/>
              <a:t>Valves</a:t>
            </a:r>
            <a:endParaRPr lang="en-US" sz="2000" dirty="0"/>
          </a:p>
          <a:p>
            <a:pPr lvl="2"/>
            <a:r>
              <a:rPr lang="en-US" sz="2000" dirty="0"/>
              <a:t>Culvert </a:t>
            </a:r>
            <a:r>
              <a:rPr lang="en-US" sz="2000" dirty="0" smtClean="0"/>
              <a:t>Upgrades</a:t>
            </a:r>
          </a:p>
          <a:p>
            <a:pPr lvl="2"/>
            <a:r>
              <a:rPr lang="en-US" sz="2000" dirty="0"/>
              <a:t>Bar Screen </a:t>
            </a:r>
            <a:r>
              <a:rPr lang="en-US" sz="2000" dirty="0" smtClean="0"/>
              <a:t>Cleaners</a:t>
            </a:r>
            <a:endParaRPr lang="en-US" sz="20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37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57200"/>
            <a:ext cx="8287656" cy="48477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Water &amp; </a:t>
            </a:r>
            <a:r>
              <a:rPr lang="en-US" sz="2800" smtClean="0"/>
              <a:t>Utility Mitigation </a:t>
            </a:r>
            <a:endParaRPr lang="en-US" sz="2800" dirty="0" smtClean="0"/>
          </a:p>
          <a:p>
            <a:r>
              <a:rPr lang="en-US" sz="2800" u="sng" dirty="0" smtClean="0"/>
              <a:t>Multi-Hazard Mitigation:</a:t>
            </a:r>
          </a:p>
          <a:p>
            <a:pPr lvl="1"/>
            <a:r>
              <a:rPr lang="en-US" sz="2800" dirty="0" smtClean="0"/>
              <a:t>Generators </a:t>
            </a:r>
          </a:p>
          <a:p>
            <a:pPr lvl="2"/>
            <a:r>
              <a:rPr lang="en-US" sz="2000" dirty="0" smtClean="0"/>
              <a:t>and related wiring, hookups, or transfer switches</a:t>
            </a:r>
          </a:p>
          <a:p>
            <a:pPr lvl="1"/>
            <a:r>
              <a:rPr lang="en-US" sz="2800" dirty="0" smtClean="0"/>
              <a:t>Wind Retrofits</a:t>
            </a:r>
          </a:p>
          <a:p>
            <a:pPr lvl="1"/>
            <a:r>
              <a:rPr lang="en-US" sz="2800" dirty="0" smtClean="0"/>
              <a:t>Seismic Retrofits</a:t>
            </a:r>
          </a:p>
          <a:p>
            <a:pPr lvl="1"/>
            <a:r>
              <a:rPr lang="en-US" sz="2800" dirty="0" smtClean="0"/>
              <a:t>Burial of utility lines </a:t>
            </a:r>
          </a:p>
          <a:p>
            <a:pPr lvl="2"/>
            <a:r>
              <a:rPr lang="en-US" sz="2000" dirty="0" smtClean="0"/>
              <a:t>wind/winter storms</a:t>
            </a:r>
          </a:p>
          <a:p>
            <a:pPr lvl="1"/>
            <a:r>
              <a:rPr lang="en-US" sz="2800" dirty="0" smtClean="0"/>
              <a:t>Safe Rooms </a:t>
            </a:r>
          </a:p>
          <a:p>
            <a:pPr lvl="2"/>
            <a:r>
              <a:rPr lang="en-US" sz="2000" dirty="0" smtClean="0"/>
              <a:t>for critical facility operators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39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9056" y="682171"/>
            <a:ext cx="7180943" cy="4717143"/>
          </a:xfrm>
        </p:spPr>
        <p:txBody>
          <a:bodyPr/>
          <a:lstStyle/>
          <a:p>
            <a:pPr lvl="1"/>
            <a:r>
              <a:rPr lang="en-US" sz="2800" dirty="0" smtClean="0"/>
              <a:t>Hazard </a:t>
            </a:r>
            <a:r>
              <a:rPr lang="en-US" sz="2800" dirty="0"/>
              <a:t>Mitigation Assistance (HMA) </a:t>
            </a:r>
            <a:endParaRPr lang="en-US" sz="2000" dirty="0"/>
          </a:p>
          <a:p>
            <a:pPr lvl="2"/>
            <a:r>
              <a:rPr lang="en-US" sz="2000" dirty="0" smtClean="0"/>
              <a:t>Program Requirements</a:t>
            </a:r>
          </a:p>
          <a:p>
            <a:pPr lvl="2"/>
            <a:r>
              <a:rPr lang="en-US" sz="2000" dirty="0"/>
              <a:t>Eligible Applicants</a:t>
            </a:r>
          </a:p>
          <a:p>
            <a:pPr lvl="2"/>
            <a:r>
              <a:rPr lang="en-US" sz="2000" dirty="0" smtClean="0"/>
              <a:t>Funding</a:t>
            </a:r>
          </a:p>
          <a:p>
            <a:pPr lvl="1"/>
            <a:r>
              <a:rPr lang="en-US" sz="2800" dirty="0" smtClean="0"/>
              <a:t>Water </a:t>
            </a:r>
            <a:r>
              <a:rPr lang="en-US" sz="2800" dirty="0"/>
              <a:t>Sector and Utility Projects</a:t>
            </a:r>
          </a:p>
          <a:p>
            <a:pPr lvl="2"/>
            <a:r>
              <a:rPr lang="en-US" sz="2000" dirty="0"/>
              <a:t>How to get involved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dirty="0" smtClean="0"/>
              <a:t>Tools, Training, Resources</a:t>
            </a:r>
            <a:endParaRPr lang="en-US" sz="2000" dirty="0"/>
          </a:p>
          <a:p>
            <a:pPr lvl="1"/>
            <a:r>
              <a:rPr lang="en-US" sz="2800" dirty="0" smtClean="0"/>
              <a:t>Benefit Cost Analysis </a:t>
            </a:r>
          </a:p>
          <a:p>
            <a:pPr lvl="2"/>
            <a:r>
              <a:rPr lang="en-US" sz="2000" dirty="0" smtClean="0"/>
              <a:t>Loss of Services: Utilities </a:t>
            </a:r>
          </a:p>
          <a:p>
            <a:pPr lvl="2"/>
            <a:r>
              <a:rPr lang="en-US" sz="2000" dirty="0"/>
              <a:t>New: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800" dirty="0" smtClean="0"/>
              <a:t>Eco-System Services Benefits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800" dirty="0" smtClean="0"/>
              <a:t>Sea Level Rise</a:t>
            </a:r>
            <a:endParaRPr lang="en-US" sz="1800" dirty="0"/>
          </a:p>
          <a:p>
            <a:pPr lvl="1"/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288910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 b="150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9657" y="2191656"/>
            <a:ext cx="4572000" cy="377371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utomatic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bar screen cleaners function to remove trash and green debris from the pump’s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pumps 93,000-gallons-per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minute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&amp; includes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two 36-inch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pumps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one 30-inch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pump.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Helps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move rainwater out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nearby subdivision more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efficiently.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9657" y="748473"/>
            <a:ext cx="4513943" cy="1138385"/>
          </a:xfrm>
          <a:prstGeom prst="roundRect">
            <a:avLst/>
          </a:prstGeom>
          <a:solidFill>
            <a:srgbClr val="003366">
              <a:alpha val="65098"/>
            </a:srgbClr>
          </a:solidFill>
          <a:ln w="28575">
            <a:solidFill>
              <a:srgbClr val="3584C5"/>
            </a:solidFill>
          </a:ln>
        </p:spPr>
        <p:txBody>
          <a:bodyPr wrap="square" rtlCol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Arial Black" pitchFamily="34" charset="0"/>
                <a:ea typeface="ＭＳ Ｐゴシック"/>
              </a:rPr>
              <a:t>Mitigation can be…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Arial Black" pitchFamily="34" charset="0"/>
                <a:ea typeface="ＭＳ Ｐゴシック"/>
              </a:rPr>
              <a:t>A Bar Screen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latin typeface="Arial Black" pitchFamily="34" charset="0"/>
                <a:ea typeface="ＭＳ Ｐゴシック"/>
              </a:rPr>
              <a:t>Cleaner</a:t>
            </a:r>
          </a:p>
        </p:txBody>
      </p:sp>
    </p:spTree>
    <p:extLst>
      <p:ext uri="{BB962C8B-B14F-4D97-AF65-F5344CB8AC3E}">
        <p14:creationId xmlns:p14="http://schemas.microsoft.com/office/powerpoint/2010/main" val="289407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743" y="417779"/>
            <a:ext cx="4513943" cy="1440050"/>
          </a:xfrm>
          <a:prstGeom prst="roundRect">
            <a:avLst/>
          </a:prstGeom>
          <a:solidFill>
            <a:srgbClr val="003366">
              <a:alpha val="65098"/>
            </a:srgbClr>
          </a:solidFill>
          <a:ln w="28575">
            <a:solidFill>
              <a:srgbClr val="3584C5"/>
            </a:solidFill>
          </a:ln>
        </p:spPr>
        <p:txBody>
          <a:bodyPr wrap="square" rtlCol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ＭＳ Ｐゴシック"/>
              </a:rPr>
              <a:t>Mitigation can be…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ＭＳ Ｐゴシック"/>
              </a:rPr>
              <a:t>A pump station seismic retrofit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5" y="338906"/>
            <a:ext cx="1615040" cy="1705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5" y="2506612"/>
            <a:ext cx="3054043" cy="2650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7886" y="2390497"/>
            <a:ext cx="4760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t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The MLGW retrofit included: 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reinforcing and anchoring masonry walls; 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strengthening steel frames; 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improving the connection of concrete wall and roof; 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securing anchorage of pipes and valves, 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and bracing of pipelines; and</a:t>
            </a:r>
          </a:p>
          <a:p>
            <a:pPr marL="285750" indent="-285750" defTabSz="457200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bracing of treatment and control equipment; </a:t>
            </a:r>
          </a:p>
        </p:txBody>
      </p:sp>
    </p:spTree>
    <p:extLst>
      <p:ext uri="{BB962C8B-B14F-4D97-AF65-F5344CB8AC3E}">
        <p14:creationId xmlns:p14="http://schemas.microsoft.com/office/powerpoint/2010/main" val="2315292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99656" y="169535"/>
            <a:ext cx="6444344" cy="831951"/>
          </a:xfrm>
        </p:spPr>
        <p:txBody>
          <a:bodyPr/>
          <a:lstStyle/>
          <a:p>
            <a:r>
              <a:rPr lang="en-US" sz="4000" u="sng" dirty="0" smtClean="0"/>
              <a:t>How do I get involved? </a:t>
            </a:r>
            <a:endParaRPr lang="en-US" sz="40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607785"/>
            <a:ext cx="2685143" cy="56043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Participate in the planning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Communities must have local plans to be eligible for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Plans are required to be updated every 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Contact your State Hazard Mitigation Officer (SHMO) to express interest and to learn about State priorities. 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3427" y="6450243"/>
            <a:ext cx="464457" cy="33655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B74A56-E336-4BC9-86CF-AD4E9419E4BB}" type="slidenum">
              <a:rPr lang="en-US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14613" r="12913" b="5949"/>
          <a:stretch/>
        </p:blipFill>
        <p:spPr>
          <a:xfrm>
            <a:off x="2728686" y="1175658"/>
            <a:ext cx="6415314" cy="54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0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rgbClr val="000000"/>
                </a:solidFill>
              </a:rPr>
              <a:t>Specific </a:t>
            </a:r>
            <a:r>
              <a:rPr lang="en-US" sz="2400" b="0" dirty="0">
                <a:solidFill>
                  <a:srgbClr val="000000"/>
                </a:solidFill>
              </a:rPr>
              <a:t>criteria for each HMA </a:t>
            </a:r>
            <a:r>
              <a:rPr lang="en-US" sz="2400" b="0" dirty="0" smtClean="0">
                <a:solidFill>
                  <a:srgbClr val="000000"/>
                </a:solidFill>
              </a:rPr>
              <a:t>program:</a:t>
            </a: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400" b="0" dirty="0" smtClean="0">
                <a:solidFill>
                  <a:srgbClr val="000000"/>
                </a:solidFill>
                <a:hlinkClick r:id="rId3"/>
              </a:rPr>
              <a:t>www.fema.gov/hazard-mitigation-assistance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</a:rPr>
              <a:t>Contact your State Hazard Mitigation Officer: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2400" b="0" dirty="0" smtClean="0">
                <a:solidFill>
                  <a:srgbClr val="000000"/>
                </a:solidFill>
                <a:hlinkClick r:id="rId4"/>
              </a:rPr>
              <a:t>www.fema.gov/state-hazard-mitigation-officers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290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For More Information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953000"/>
            <a:ext cx="679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4953000"/>
            <a:ext cx="682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953000"/>
            <a:ext cx="679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64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Unified HMA: Developing Quality Application Elements (E212)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Unified HMA: Application Review and Evaluation (E213)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Unified HMA: Project Implementation and Programmatic Closeout (E214)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Benefit-Cost Users Workshop (E275)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Benefit-Cost Analysis: Entry-Level Training (E276)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Managing Floodplain Development Through the National Flood Insurance Program (NFIP) (E273)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Retrofitting Flood-Prone Residential Buildings (E279)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Residential Coastal Construction (E386)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Mitigation Planning for Local and Tribal Communities (IS-318)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Advanced Floodplain Management Concepts (E194)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Advanced Floodplain Management Concepts II (E282)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Advanced Floodplain Management Concepts III (E284)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700" b="0" smtClean="0">
                <a:solidFill>
                  <a:schemeClr val="tx1"/>
                </a:solidFill>
                <a:latin typeface="Arial" pitchFamily="34" charset="0"/>
              </a:rPr>
              <a:t>National Flood Insurance Program/Community Rating System (NFIP/CRS) (E278)</a:t>
            </a:r>
          </a:p>
          <a:p>
            <a:pPr marL="0" indent="0">
              <a:buFont typeface="Wingdings" pitchFamily="2" charset="2"/>
              <a:buNone/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280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Available Training Programs</a:t>
            </a:r>
            <a:endParaRPr lang="en-US" sz="24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46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6"/>
          <p:cNvSpPr>
            <a:spLocks noGrp="1"/>
          </p:cNvSpPr>
          <p:nvPr>
            <p:ph idx="1"/>
          </p:nvPr>
        </p:nvSpPr>
        <p:spPr>
          <a:xfrm>
            <a:off x="381000" y="914400"/>
            <a:ext cx="5132388" cy="4876800"/>
          </a:xfrm>
        </p:spPr>
        <p:txBody>
          <a:bodyPr/>
          <a:lstStyle/>
          <a:p>
            <a:pPr marL="0" indent="0" eaLnBrk="1" hangingPunct="1">
              <a:buNone/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Ongoing technical assistance will be      	provided as-needed.</a:t>
            </a:r>
          </a:p>
          <a:p>
            <a:pPr lvl="1" eaLnBrk="1" hangingPunct="1">
              <a:tabLst>
                <a:tab pos="228600" algn="l"/>
              </a:tabLst>
            </a:pPr>
            <a:r>
              <a:rPr lang="en-US" sz="1800" i="1" dirty="0" smtClean="0">
                <a:latin typeface="Arial" pitchFamily="34" charset="0"/>
              </a:rPr>
              <a:t>e</a:t>
            </a:r>
            <a:r>
              <a:rPr lang="en-US" sz="1800" dirty="0" smtClean="0">
                <a:latin typeface="Arial" pitchFamily="34" charset="0"/>
              </a:rPr>
              <a:t>Grants </a:t>
            </a:r>
          </a:p>
          <a:p>
            <a:pPr lvl="1" eaLnBrk="1" hangingPunct="1"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Engineering feasibility</a:t>
            </a:r>
          </a:p>
          <a:p>
            <a:pPr lvl="1" eaLnBrk="1" hangingPunct="1"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Benefit-Cost Analysis (BCA)</a:t>
            </a:r>
          </a:p>
          <a:p>
            <a:pPr lvl="1" eaLnBrk="1" hangingPunct="1"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Environmental/Historic Preservation</a:t>
            </a:r>
          </a:p>
          <a:p>
            <a:pPr lvl="1" eaLnBrk="1" hangingPunct="1"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Project technical assistance help lines</a:t>
            </a:r>
          </a:p>
          <a:p>
            <a:pPr lvl="2" eaLnBrk="1" hangingPunct="1">
              <a:tabLst>
                <a:tab pos="228600" algn="l"/>
              </a:tabLst>
            </a:pPr>
            <a:r>
              <a:rPr lang="en-US" sz="1400" dirty="0" smtClean="0">
                <a:latin typeface="Arial" pitchFamily="34" charset="0"/>
              </a:rPr>
              <a:t>Technical Assistance for HMA grant programs</a:t>
            </a:r>
          </a:p>
          <a:p>
            <a:pPr lvl="3" eaLnBrk="1" hangingPunct="1">
              <a:tabLst>
                <a:tab pos="228600" algn="l"/>
              </a:tabLst>
            </a:pPr>
            <a:r>
              <a:rPr lang="en-US" sz="1200" dirty="0" smtClean="0">
                <a:latin typeface="Arial" pitchFamily="34" charset="0"/>
              </a:rPr>
              <a:t>1.866.222.3580</a:t>
            </a:r>
          </a:p>
          <a:p>
            <a:pPr lvl="3" eaLnBrk="1" hangingPunct="1">
              <a:tabLst>
                <a:tab pos="228600" algn="l"/>
              </a:tabLst>
            </a:pPr>
            <a:r>
              <a:rPr lang="en-US" sz="1200" dirty="0" smtClean="0">
                <a:latin typeface="Arial" pitchFamily="34" charset="0"/>
                <a:hlinkClick r:id="rId3"/>
              </a:rPr>
              <a:t>hmaprogram@fema.dhs.gov</a:t>
            </a:r>
            <a:endParaRPr lang="en-US" sz="1200" dirty="0" smtClean="0">
              <a:latin typeface="Arial" pitchFamily="34" charset="0"/>
            </a:endParaRPr>
          </a:p>
          <a:p>
            <a:pPr lvl="2" eaLnBrk="1" hangingPunct="1">
              <a:tabLst>
                <a:tab pos="228600" algn="l"/>
              </a:tabLst>
            </a:pPr>
            <a:r>
              <a:rPr lang="en-US" sz="1400" dirty="0" smtClean="0">
                <a:latin typeface="Arial" pitchFamily="34" charset="0"/>
              </a:rPr>
              <a:t>FEMA </a:t>
            </a:r>
            <a:r>
              <a:rPr lang="en-US" sz="1400" i="1" dirty="0" smtClean="0">
                <a:latin typeface="Arial" pitchFamily="34" charset="0"/>
              </a:rPr>
              <a:t>e</a:t>
            </a:r>
            <a:r>
              <a:rPr lang="en-US" sz="1400" dirty="0" smtClean="0">
                <a:latin typeface="Arial" pitchFamily="34" charset="0"/>
              </a:rPr>
              <a:t>Grants Helpdesk</a:t>
            </a:r>
          </a:p>
          <a:p>
            <a:pPr lvl="3" eaLnBrk="1" hangingPunct="1">
              <a:tabLst>
                <a:tab pos="228600" algn="l"/>
              </a:tabLst>
            </a:pPr>
            <a:r>
              <a:rPr lang="en-US" sz="1200" dirty="0" smtClean="0">
                <a:latin typeface="Arial" pitchFamily="34" charset="0"/>
              </a:rPr>
              <a:t>1.877.6</a:t>
            </a:r>
            <a:r>
              <a:rPr lang="en-US" sz="1200" dirty="0" smtClean="0"/>
              <a:t>11.4700 </a:t>
            </a:r>
            <a:endParaRPr lang="en-US" sz="1200" dirty="0" smtClean="0">
              <a:latin typeface="Arial" pitchFamily="34" charset="0"/>
            </a:endParaRPr>
          </a:p>
          <a:p>
            <a:pPr lvl="1" eaLnBrk="1" hangingPunct="1"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</a:rPr>
              <a:t>EHP eLearning Tool</a:t>
            </a:r>
          </a:p>
          <a:p>
            <a:pPr lvl="2" eaLnBrk="1" hangingPunct="1">
              <a:tabLst>
                <a:tab pos="228600" algn="l"/>
              </a:tabLst>
            </a:pPr>
            <a:r>
              <a:rPr lang="en-US" sz="1400" dirty="0" smtClean="0">
                <a:latin typeface="Arial" pitchFamily="34" charset="0"/>
                <a:hlinkClick r:id="rId4"/>
              </a:rPr>
              <a:t>http://www.fema.gov/environmental-planning-and-historic-preservation-program/elearning-tool-fema-grant-applicants-45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1269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1515181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</a:rPr>
              <a:t>FEMA has published many technical documents to assist States and communities to promote sustainable community development and mitigation </a:t>
            </a:r>
            <a:r>
              <a:rPr lang="en-US" sz="2400" b="0" dirty="0" smtClean="0">
                <a:solidFill>
                  <a:srgbClr val="000000"/>
                </a:solidFill>
              </a:rPr>
              <a:t>practices</a:t>
            </a:r>
          </a:p>
          <a:p>
            <a:pPr marL="0" lvl="1" indent="0">
              <a:buFont typeface="Wingdings" pitchFamily="2" charset="2"/>
              <a:buNone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0" lvl="1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</a:rPr>
              <a:t>FEMA Document Library</a:t>
            </a:r>
          </a:p>
          <a:p>
            <a:pPr marL="0" lvl="2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400" b="0" dirty="0" smtClean="0">
                <a:solidFill>
                  <a:srgbClr val="000000"/>
                </a:solidFill>
                <a:hlinkClick r:id="rId3"/>
              </a:rPr>
              <a:t>www.fema.gov/about-fema-library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65137" lvl="2" indent="0">
              <a:buFont typeface="Wingdings" pitchFamily="2" charset="2"/>
              <a:buNone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0" lvl="1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</a:rPr>
              <a:t>FEMA Building Science Website</a:t>
            </a:r>
          </a:p>
          <a:p>
            <a:pPr marL="0" lvl="2" indent="0"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hlinkClick r:id="rId4"/>
              </a:rPr>
              <a:t>http://www.fema.gov/building-science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0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Technical Documents</a:t>
            </a:r>
          </a:p>
        </p:txBody>
      </p:sp>
      <p:pic>
        <p:nvPicPr>
          <p:cNvPr id="13005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953000"/>
            <a:ext cx="679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4953000"/>
            <a:ext cx="682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953000"/>
            <a:ext cx="679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11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Cost Analysis Updates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447800"/>
            <a:ext cx="6781800" cy="43434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Loss of </a:t>
            </a:r>
            <a:r>
              <a:rPr lang="en-US" sz="3200" dirty="0" smtClean="0"/>
              <a:t>Services: </a:t>
            </a:r>
            <a:r>
              <a:rPr lang="en-US" sz="3200" dirty="0"/>
              <a:t>Utilities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New:</a:t>
            </a:r>
            <a:endParaRPr lang="en-US" sz="32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3200" dirty="0"/>
              <a:t>Eco-System Services </a:t>
            </a:r>
            <a:r>
              <a:rPr lang="en-US" sz="3200" dirty="0" smtClean="0"/>
              <a:t>     Benefits</a:t>
            </a:r>
            <a:endParaRPr lang="en-US" sz="32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3200" dirty="0"/>
              <a:t>Sea Level Rise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39200" y="6397625"/>
            <a:ext cx="304800" cy="336550"/>
          </a:xfrm>
          <a:prstGeom prst="rect">
            <a:avLst/>
          </a:prstGeom>
        </p:spPr>
        <p:txBody>
          <a:bodyPr/>
          <a:lstStyle/>
          <a:p>
            <a:fld id="{13B74A56-E336-4BC9-86CF-AD4E9419E4B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6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94790"/>
              </p:ext>
            </p:extLst>
          </p:nvPr>
        </p:nvGraphicFramePr>
        <p:xfrm>
          <a:off x="1149268" y="2249714"/>
          <a:ext cx="6485248" cy="2940217"/>
        </p:xfrm>
        <a:graphic>
          <a:graphicData uri="http://schemas.openxmlformats.org/drawingml/2006/table">
            <a:tbl>
              <a:tblPr firstRow="1" firstCol="1" bandRow="1"/>
              <a:tblGrid>
                <a:gridCol w="3110727"/>
                <a:gridCol w="3374521"/>
              </a:tblGrid>
              <a:tr h="951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Loss</a:t>
                      </a:r>
                      <a:r>
                        <a:rPr lang="en-US" sz="2800" baseline="0" dirty="0" smtClean="0"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 of</a:t>
                      </a:r>
                      <a:endParaRPr lang="en-US" sz="2800" dirty="0"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Per</a:t>
                      </a:r>
                      <a:r>
                        <a:rPr lang="en-US" sz="2800" baseline="0" dirty="0" smtClean="0"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 Person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/ Per Day</a:t>
                      </a:r>
                      <a:endParaRPr lang="en-US" sz="2800" dirty="0"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740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Electric Power</a:t>
                      </a:r>
                      <a:endParaRPr lang="en-US" sz="28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$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131</a:t>
                      </a:r>
                      <a:endParaRPr lang="en-US" sz="28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Potable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$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103</a:t>
                      </a:r>
                      <a:endParaRPr lang="en-US" sz="28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Wastewater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$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Medium" pitchFamily="34" charset="0"/>
                          <a:ea typeface="Calibri"/>
                        </a:rPr>
                        <a:t>45</a:t>
                      </a:r>
                      <a:endParaRPr lang="en-US" sz="28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Medium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0572" y="591851"/>
            <a:ext cx="8287656" cy="139660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FEMA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Standard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Values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for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Loss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Services for Utilities: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6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199" y="6324600"/>
            <a:ext cx="486181" cy="409575"/>
          </a:xfrm>
        </p:spPr>
        <p:txBody>
          <a:bodyPr/>
          <a:lstStyle/>
          <a:p>
            <a:fld id="{13B74A56-E336-4BC9-86CF-AD4E9419E4B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22654" r="25222" b="42783"/>
          <a:stretch/>
        </p:blipFill>
        <p:spPr>
          <a:xfrm>
            <a:off x="3664112" y="609600"/>
            <a:ext cx="5480331" cy="499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24" y="1600200"/>
            <a:ext cx="33269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Policy allows the consideration of Environmental Benefits in the evaluation of acquisition projects.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These additional benefits are calculated based on the square feet of land being deed restricted.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Policy restricts inclusion of the ecosystem service benefits. </a:t>
            </a: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9" y="31485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Eco System Service Benefits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46038"/>
            <a:ext cx="8229600" cy="1154112"/>
          </a:xfrm>
        </p:spPr>
        <p:txBody>
          <a:bodyPr/>
          <a:lstStyle/>
          <a:p>
            <a:r>
              <a:rPr lang="en-US" dirty="0" smtClean="0"/>
              <a:t>HMA Grant Programs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0" y="1257300"/>
            <a:ext cx="8229600" cy="4876800"/>
          </a:xfrm>
        </p:spPr>
        <p:txBody>
          <a:bodyPr/>
          <a:lstStyle/>
          <a:p>
            <a:pPr lvl="1"/>
            <a:r>
              <a:rPr lang="en-US" sz="2800" dirty="0" smtClean="0"/>
              <a:t>Robert T. Stafford Act Grant Programs</a:t>
            </a:r>
          </a:p>
          <a:p>
            <a:pPr lvl="2"/>
            <a:r>
              <a:rPr lang="en-US" b="0" dirty="0" smtClean="0"/>
              <a:t>Hazard Mitigation Grant Program (HMGP)</a:t>
            </a:r>
          </a:p>
          <a:p>
            <a:pPr lvl="2"/>
            <a:r>
              <a:rPr lang="en-US" b="0" dirty="0" smtClean="0"/>
              <a:t>Pre-Disaster Mitigation (PDM)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National Flood Insurance Program (NFIP) Grant Program</a:t>
            </a:r>
          </a:p>
          <a:p>
            <a:pPr lvl="2"/>
            <a:r>
              <a:rPr lang="en-US" b="0" dirty="0" smtClean="0"/>
              <a:t>Flood Mitigation Assistance (FMA)</a:t>
            </a:r>
          </a:p>
          <a:p>
            <a:pPr lvl="3"/>
            <a:r>
              <a:rPr lang="en-US" b="0" dirty="0" smtClean="0"/>
              <a:t>Repetitive Flood Claims (RFC) – Eliminated by BW12</a:t>
            </a:r>
          </a:p>
          <a:p>
            <a:pPr lvl="3"/>
            <a:r>
              <a:rPr lang="en-US" b="0" dirty="0" smtClean="0"/>
              <a:t>Severe Repetitive Loss (SRL) – Eliminated by BW12</a:t>
            </a:r>
          </a:p>
        </p:txBody>
      </p:sp>
      <p:pic>
        <p:nvPicPr>
          <p:cNvPr id="4" name="Picture 8" descr="G:\POWERPOINT\FEMA HMA FMA\HMGP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863599"/>
            <a:ext cx="861018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:\POWERPOINT\FEMA HMA FMA\PDM 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2275036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G:\POWERPOINT\FEMA HMA FMA\FMA 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3699149"/>
            <a:ext cx="861018" cy="1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6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B74A56-E336-4BC9-86CF-AD4E9419E4BB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18401" r="18592" b="66807"/>
          <a:stretch/>
        </p:blipFill>
        <p:spPr>
          <a:xfrm>
            <a:off x="1297390" y="1295400"/>
            <a:ext cx="6621773" cy="205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657600"/>
            <a:ext cx="6242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Future losses avoided or “benefits” must equal or exceed the mitigation project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Benefits/costs= Benefit Cost Ratio (BCR)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Environmental benefits are available after a .75 BCR.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12849" b="81928"/>
          <a:stretch/>
        </p:blipFill>
        <p:spPr>
          <a:xfrm>
            <a:off x="2438400" y="105479"/>
            <a:ext cx="3807042" cy="11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5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3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52401"/>
            <a:ext cx="7608888" cy="762000"/>
          </a:xfrm>
        </p:spPr>
        <p:txBody>
          <a:bodyPr/>
          <a:lstStyle/>
          <a:p>
            <a:r>
              <a:rPr lang="en-US" dirty="0" smtClean="0"/>
              <a:t>Incorporating Sea Level Rise</a:t>
            </a:r>
            <a:endParaRPr lang="en-US" dirty="0"/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701949"/>
          </a:xfrm>
        </p:spPr>
        <p:txBody>
          <a:bodyPr/>
          <a:lstStyle/>
          <a:p>
            <a:r>
              <a:rPr lang="en-US" dirty="0" smtClean="0">
                <a:solidFill>
                  <a:srgbClr val="5B5C5E"/>
                </a:solidFill>
              </a:rPr>
              <a:t>A memo was released on December 23, 2013 that allows for the inclusion of sea level rise estimates.</a:t>
            </a:r>
          </a:p>
          <a:p>
            <a:r>
              <a:rPr lang="en-US" dirty="0" smtClean="0">
                <a:solidFill>
                  <a:srgbClr val="5B5C5E"/>
                </a:solidFill>
              </a:rPr>
              <a:t>The memo and frequently asked questions (FAQs) include sources of information for sea level rise</a:t>
            </a:r>
          </a:p>
          <a:p>
            <a:pPr lvl="1"/>
            <a:r>
              <a:rPr lang="en-US" dirty="0" smtClean="0">
                <a:solidFill>
                  <a:srgbClr val="5B5C5E"/>
                </a:solidFill>
              </a:rPr>
              <a:t>NOAA</a:t>
            </a:r>
          </a:p>
          <a:p>
            <a:pPr lvl="1"/>
            <a:r>
              <a:rPr lang="en-US" dirty="0" smtClean="0">
                <a:solidFill>
                  <a:srgbClr val="5B5C5E"/>
                </a:solidFill>
              </a:rPr>
              <a:t>USACE</a:t>
            </a:r>
          </a:p>
          <a:p>
            <a:pPr lvl="1"/>
            <a:r>
              <a:rPr lang="en-US" dirty="0" smtClean="0">
                <a:solidFill>
                  <a:srgbClr val="5B5C5E"/>
                </a:solidFill>
              </a:rPr>
              <a:t>Locally generated studies that have been accepted and adopted by the state or jurisdiction.</a:t>
            </a:r>
          </a:p>
          <a:p>
            <a:r>
              <a:rPr lang="en-US" dirty="0" smtClean="0">
                <a:solidFill>
                  <a:srgbClr val="5B5C5E"/>
                </a:solidFill>
              </a:rPr>
              <a:t>Including sea level rise estimates can substantially increase a projects benefit cost ratio and level of protection, especially for acquisition projects and projects with a useful life of 30 or more years.</a:t>
            </a:r>
            <a:endParaRPr lang="en-US" dirty="0">
              <a:solidFill>
                <a:srgbClr val="5B5C5E"/>
              </a:solidFill>
            </a:endParaRPr>
          </a:p>
          <a:p>
            <a:pPr lvl="2"/>
            <a:endParaRPr lang="en-US" dirty="0" smtClean="0">
              <a:solidFill>
                <a:srgbClr val="5B5C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1301750"/>
            <a:ext cx="8229600" cy="49387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defRPr sz="3200" b="1">
                <a:solidFill>
                  <a:srgbClr val="222268"/>
                </a:solidFill>
                <a:latin typeface="Arial" charset="0"/>
                <a:ea typeface="+mn-ea"/>
                <a:cs typeface="+mn-cs"/>
              </a:defRPr>
            </a:lvl1pPr>
            <a:lvl2pPr marL="463550" indent="-349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sz="3200" b="1">
                <a:solidFill>
                  <a:srgbClr val="222268"/>
                </a:solidFill>
                <a:latin typeface="Arial" charset="0"/>
              </a:defRPr>
            </a:lvl2pPr>
            <a:lvl3pPr marL="81280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686B4"/>
              </a:buClr>
              <a:buFont typeface="Wingdings" pitchFamily="2" charset="2"/>
              <a:buChar char="§"/>
              <a:defRPr sz="2800" b="1">
                <a:solidFill>
                  <a:srgbClr val="222268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222268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222268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3786" lvl="1" indent="0">
              <a:buFont typeface="Wingdings" pitchFamily="2" charset="2"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2">
              <a:buClr>
                <a:srgbClr val="C00000"/>
              </a:buClr>
            </a:pPr>
            <a:r>
              <a:rPr lang="en-US" sz="2400" dirty="0" smtClean="0">
                <a:solidFill>
                  <a:srgbClr val="5B5C5E"/>
                </a:solidFill>
              </a:rPr>
              <a:t>Developed </a:t>
            </a:r>
            <a:r>
              <a:rPr lang="en-US" sz="2400" dirty="0">
                <a:solidFill>
                  <a:srgbClr val="5B5C5E"/>
                </a:solidFill>
              </a:rPr>
              <a:t>methodology to include and allow estimated sea level rise adjustments in </a:t>
            </a:r>
            <a:r>
              <a:rPr lang="en-US" sz="2400" dirty="0" smtClean="0">
                <a:solidFill>
                  <a:srgbClr val="5B5C5E"/>
                </a:solidFill>
              </a:rPr>
              <a:t>analysis</a:t>
            </a:r>
          </a:p>
          <a:p>
            <a:pPr lvl="2">
              <a:buClr>
                <a:srgbClr val="C00000"/>
              </a:buClr>
            </a:pPr>
            <a:r>
              <a:rPr lang="en-US" sz="2400" dirty="0" smtClean="0">
                <a:solidFill>
                  <a:srgbClr val="5B5C5E"/>
                </a:solidFill>
              </a:rPr>
              <a:t>Primarily applicable to coastal areas</a:t>
            </a:r>
          </a:p>
          <a:p>
            <a:pPr lvl="2">
              <a:buClr>
                <a:srgbClr val="C00000"/>
              </a:buClr>
            </a:pPr>
            <a:r>
              <a:rPr lang="en-US" sz="2400" dirty="0" smtClean="0">
                <a:solidFill>
                  <a:srgbClr val="5B5C5E"/>
                </a:solidFill>
              </a:rPr>
              <a:t>No software change required, as the hazard data is adjusted</a:t>
            </a:r>
          </a:p>
          <a:p>
            <a:pPr lvl="3"/>
            <a:r>
              <a:rPr lang="en-US" dirty="0" smtClean="0">
                <a:solidFill>
                  <a:srgbClr val="5B5C5E"/>
                </a:solidFill>
              </a:rPr>
              <a:t>Add estimated sea level rise on top of current 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5B5C5E"/>
                </a:solidFill>
              </a:rPr>
              <a:t> </a:t>
            </a:r>
            <a:r>
              <a:rPr lang="en-US" dirty="0" smtClean="0">
                <a:solidFill>
                  <a:srgbClr val="5B5C5E"/>
                </a:solidFill>
              </a:rPr>
              <a:t>  10-, 50-, 100-, and 500-year flood elevations</a:t>
            </a:r>
          </a:p>
          <a:p>
            <a:pPr lvl="3"/>
            <a:r>
              <a:rPr lang="en-US" dirty="0" smtClean="0">
                <a:solidFill>
                  <a:srgbClr val="5B5C5E"/>
                </a:solidFill>
              </a:rPr>
              <a:t>Can substantially increase benefits, especially for acquisition projects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dirty="0" smtClean="0"/>
              <a:t>Incorporating Sea Level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0380"/>
            <a:ext cx="2698597" cy="139495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Use of SLR </a:t>
            </a:r>
            <a:r>
              <a:rPr lang="en-US" sz="2800" dirty="0"/>
              <a:t>information</a:t>
            </a:r>
            <a:br>
              <a:rPr lang="en-US" sz="2800" dirty="0"/>
            </a:br>
            <a:r>
              <a:rPr lang="en-US" sz="2800" dirty="0" smtClean="0"/>
              <a:t>is optional.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4" y="838200"/>
            <a:ext cx="50385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15" y="3200400"/>
            <a:ext cx="5167086" cy="2560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8215" y="2542868"/>
            <a:ext cx="133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NOAA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996934"/>
            <a:ext cx="1229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1F497D"/>
                </a:solidFill>
              </a:rPr>
              <a:t>USACE</a:t>
            </a:r>
          </a:p>
        </p:txBody>
      </p:sp>
    </p:spTree>
    <p:extLst>
      <p:ext uri="{BB962C8B-B14F-4D97-AF65-F5344CB8AC3E}">
        <p14:creationId xmlns:p14="http://schemas.microsoft.com/office/powerpoint/2010/main" val="659218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463"/>
            <a:ext cx="9144000" cy="50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97114" y="0"/>
            <a:ext cx="8149771" cy="982436"/>
          </a:xfrm>
        </p:spPr>
        <p:txBody>
          <a:bodyPr/>
          <a:lstStyle/>
          <a:p>
            <a:r>
              <a:rPr lang="en-US" dirty="0" smtClean="0"/>
              <a:t>Incorporating Sea Level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831840"/>
            <a:ext cx="9144000" cy="102616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9" name="Picture 4" descr="DHS_fema_SR"/>
          <p:cNvPicPr>
            <a:picLocks noChangeAspect="1" noChangeArrowheads="1"/>
          </p:cNvPicPr>
          <p:nvPr/>
        </p:nvPicPr>
        <p:blipFill>
          <a:blip r:embed="rId3" cstate="print"/>
          <a:srcRect l="4553" r="5023"/>
          <a:stretch>
            <a:fillRect/>
          </a:stretch>
        </p:blipFill>
        <p:spPr bwMode="auto">
          <a:xfrm>
            <a:off x="68263" y="5842000"/>
            <a:ext cx="1828800" cy="976313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5985" y="2934364"/>
            <a:ext cx="8650288" cy="5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2700000" algn="tl" rotWithShape="0">
              <a:prstClr val="black">
                <a:alpha val="72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200">
                <a:solidFill>
                  <a:schemeClr val="tx2"/>
                </a:solidFill>
                <a:latin typeface="Century Old Style" pitchFamily="18" charset="0"/>
              </a:defRPr>
            </a:lvl2pPr>
            <a:lvl3pPr>
              <a:lnSpc>
                <a:spcPct val="90000"/>
              </a:lnSpc>
              <a:defRPr sz="4200">
                <a:solidFill>
                  <a:schemeClr val="tx2"/>
                </a:solidFill>
                <a:latin typeface="Century Old Style" pitchFamily="18" charset="0"/>
              </a:defRPr>
            </a:lvl3pPr>
            <a:lvl4pPr>
              <a:lnSpc>
                <a:spcPct val="90000"/>
              </a:lnSpc>
              <a:defRPr sz="4200">
                <a:solidFill>
                  <a:schemeClr val="tx2"/>
                </a:solidFill>
                <a:latin typeface="Century Old Style" pitchFamily="18" charset="0"/>
              </a:defRPr>
            </a:lvl4pPr>
            <a:lvl5pPr>
              <a:lnSpc>
                <a:spcPct val="90000"/>
              </a:lnSpc>
              <a:defRPr sz="4200">
                <a:solidFill>
                  <a:schemeClr val="tx2"/>
                </a:solidFill>
                <a:latin typeface="Century Old Style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Old Style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Old Style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Old Style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Old Style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prstClr val="black"/>
                </a:solidFill>
              </a:rPr>
              <a:t>Questions?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24" y="3889829"/>
            <a:ext cx="882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ＭＳ Ｐゴシック"/>
              </a:rPr>
              <a:t>www.fema.gov/hazard-mitigation-assistance</a:t>
            </a:r>
          </a:p>
        </p:txBody>
      </p:sp>
    </p:spTree>
    <p:extLst>
      <p:ext uri="{BB962C8B-B14F-4D97-AF65-F5344CB8AC3E}">
        <p14:creationId xmlns:p14="http://schemas.microsoft.com/office/powerpoint/2010/main" val="7307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Programmatic Requirements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4114" y="1712686"/>
            <a:ext cx="7986486" cy="3697514"/>
          </a:xfrm>
        </p:spPr>
        <p:txBody>
          <a:bodyPr/>
          <a:lstStyle/>
          <a:p>
            <a:pPr marL="233363" indent="-233363">
              <a:buFont typeface="Wingdings" pitchFamily="2" charset="2"/>
              <a:buChar char="§"/>
            </a:pPr>
            <a:r>
              <a:rPr lang="en-US" b="0" dirty="0" smtClean="0">
                <a:latin typeface="Arial" charset="0"/>
              </a:rPr>
              <a:t>Cost Effectiveness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b="0" dirty="0" smtClean="0">
                <a:latin typeface="Arial" charset="0"/>
              </a:rPr>
              <a:t>Feasibility &amp; Effectiveness 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b="0" dirty="0" smtClean="0">
                <a:latin typeface="Arial" charset="0"/>
              </a:rPr>
              <a:t>Hazard Mitigation Plan 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b="0" dirty="0" smtClean="0">
                <a:latin typeface="Arial" charset="0"/>
              </a:rPr>
              <a:t>Environmental Planning &amp; Historic Preservation 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b="0" dirty="0" smtClean="0">
                <a:latin typeface="Arial" charset="0"/>
              </a:rPr>
              <a:t>National Flood Insurance Program</a:t>
            </a:r>
          </a:p>
        </p:txBody>
      </p:sp>
    </p:spTree>
    <p:extLst>
      <p:ext uri="{BB962C8B-B14F-4D97-AF65-F5344CB8AC3E}">
        <p14:creationId xmlns:p14="http://schemas.microsoft.com/office/powerpoint/2010/main" val="2696327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Eligible Applicants and Subapplicants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78970" y="1640114"/>
            <a:ext cx="8296729" cy="4303486"/>
          </a:xfrm>
        </p:spPr>
        <p:txBody>
          <a:bodyPr/>
          <a:lstStyle/>
          <a:p>
            <a:pPr lvl="1"/>
            <a:r>
              <a:rPr lang="en-US" sz="2800" dirty="0" smtClean="0"/>
              <a:t>Applicants</a:t>
            </a:r>
          </a:p>
          <a:p>
            <a:pPr lvl="2"/>
            <a:r>
              <a:rPr lang="en-US" b="0" dirty="0" smtClean="0"/>
              <a:t>State agencies </a:t>
            </a:r>
          </a:p>
          <a:p>
            <a:pPr lvl="2"/>
            <a:r>
              <a:rPr lang="en-US" b="0" dirty="0" smtClean="0"/>
              <a:t>Tribal governments</a:t>
            </a:r>
          </a:p>
          <a:p>
            <a:pPr lvl="1"/>
            <a:r>
              <a:rPr lang="en-US" sz="2800" dirty="0" smtClean="0"/>
              <a:t>Subapplicants </a:t>
            </a:r>
          </a:p>
          <a:p>
            <a:pPr lvl="2"/>
            <a:r>
              <a:rPr lang="en-US" b="0" dirty="0" smtClean="0"/>
              <a:t>State agencies </a:t>
            </a:r>
          </a:p>
          <a:p>
            <a:pPr lvl="2"/>
            <a:r>
              <a:rPr lang="en-US" b="0" dirty="0" smtClean="0"/>
              <a:t>Tribal governments</a:t>
            </a:r>
          </a:p>
          <a:p>
            <a:pPr lvl="2"/>
            <a:r>
              <a:rPr lang="en-US" b="0" dirty="0" smtClean="0"/>
              <a:t>Local governments/communities</a:t>
            </a:r>
          </a:p>
          <a:p>
            <a:pPr lvl="2"/>
            <a:r>
              <a:rPr lang="en-US" b="0" dirty="0" smtClean="0"/>
              <a:t>Private non-profit organizations (HMGP only)</a:t>
            </a:r>
          </a:p>
          <a:p>
            <a:pPr lvl="2"/>
            <a:endParaRPr lang="en-US" b="0" dirty="0" smtClean="0"/>
          </a:p>
          <a:p>
            <a:pPr lvl="2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34821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985" y="89620"/>
            <a:ext cx="86502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2700000" algn="tl" rotWithShape="0">
              <a:prstClr val="black">
                <a:alpha val="72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Federal-State-Local Framework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758950" y="4246479"/>
            <a:ext cx="7607800" cy="1402080"/>
            <a:chOff x="758950" y="3742740"/>
            <a:chExt cx="7607800" cy="1402080"/>
          </a:xfrm>
        </p:grpSpPr>
        <p:sp>
          <p:nvSpPr>
            <p:cNvPr id="9" name="Rectangle 8"/>
            <p:cNvSpPr/>
            <p:nvPr/>
          </p:nvSpPr>
          <p:spPr bwMode="auto">
            <a:xfrm>
              <a:off x="2143360" y="3742740"/>
              <a:ext cx="6223390" cy="1402080"/>
            </a:xfrm>
            <a:prstGeom prst="rect">
              <a:avLst/>
            </a:prstGeom>
            <a:gradFill>
              <a:gsLst>
                <a:gs pos="0">
                  <a:srgbClr val="E0CC84"/>
                </a:gs>
                <a:gs pos="35000">
                  <a:srgbClr val="EFE4BD"/>
                </a:gs>
                <a:gs pos="100000">
                  <a:srgbClr val="FAF5E2"/>
                </a:gs>
              </a:gsLst>
            </a:gradFill>
            <a:ln w="28575">
              <a:solidFill>
                <a:srgbClr val="CEB86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137160" rIns="91440" bIns="1371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1"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70C0"/>
                  </a:solidFill>
                </a:rPr>
                <a:t>FEMA</a:t>
              </a:r>
              <a:r>
                <a:rPr lang="en-US" sz="2000" dirty="0">
                  <a:solidFill>
                    <a:srgbClr val="EEECE1">
                      <a:lumMod val="50000"/>
                    </a:srgbClr>
                  </a:solidFill>
                </a:rPr>
                <a:t> reviews grant applications and makes funding determinations; also provides technical assistance to States and locals upon request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0" y="3757370"/>
              <a:ext cx="1371600" cy="1371600"/>
            </a:xfrm>
            <a:prstGeom prst="rect">
              <a:avLst/>
            </a:prstGeom>
            <a:ln w="28575">
              <a:solidFill>
                <a:srgbClr val="CEB86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11"/>
          <p:cNvGrpSpPr/>
          <p:nvPr/>
        </p:nvGrpSpPr>
        <p:grpSpPr>
          <a:xfrm>
            <a:off x="88705" y="2444299"/>
            <a:ext cx="8961099" cy="1766925"/>
            <a:chOff x="88705" y="1889760"/>
            <a:chExt cx="8961099" cy="1766925"/>
          </a:xfrm>
        </p:grpSpPr>
        <p:sp>
          <p:nvSpPr>
            <p:cNvPr id="8" name="Down Arrow Callout 7"/>
            <p:cNvSpPr/>
            <p:nvPr/>
          </p:nvSpPr>
          <p:spPr bwMode="auto">
            <a:xfrm>
              <a:off x="94195" y="1889760"/>
              <a:ext cx="8955609" cy="1766925"/>
            </a:xfrm>
            <a:prstGeom prst="downArrowCallout">
              <a:avLst>
                <a:gd name="adj1" fmla="val 18691"/>
                <a:gd name="adj2" fmla="val 16994"/>
                <a:gd name="adj3" fmla="val 11864"/>
                <a:gd name="adj4" fmla="val 79533"/>
              </a:avLst>
            </a:prstGeom>
            <a:gradFill>
              <a:gsLst>
                <a:gs pos="0">
                  <a:srgbClr val="D1C7AB"/>
                </a:gs>
                <a:gs pos="35000">
                  <a:srgbClr val="E3DDCF"/>
                </a:gs>
                <a:gs pos="100000">
                  <a:srgbClr val="F4F1E8"/>
                </a:gs>
              </a:gsLst>
            </a:gradFill>
            <a:ln w="28575">
              <a:solidFill>
                <a:srgbClr val="C6B99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463040" tIns="137160" rIns="91440" bIns="1371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1" algn="ctr" defTabSz="457200" fontAlgn="base">
                <a:spcBef>
                  <a:spcPct val="30000"/>
                </a:spcBef>
                <a:spcAft>
                  <a:spcPct val="0"/>
                </a:spcAft>
                <a:buClr>
                  <a:srgbClr val="DEAE00"/>
                </a:buClr>
                <a:buSzPct val="75000"/>
              </a:pPr>
              <a:r>
                <a:rPr lang="en-US" sz="2000" kern="0" dirty="0">
                  <a:solidFill>
                    <a:srgbClr val="0070C0"/>
                  </a:solidFill>
                </a:rPr>
                <a:t>State governments</a:t>
              </a:r>
              <a:r>
                <a:rPr lang="en-US" sz="2000" kern="0" dirty="0">
                  <a:solidFill>
                    <a:srgbClr val="EEECE1">
                      <a:lumMod val="50000"/>
                    </a:srgbClr>
                  </a:solidFill>
                </a:rPr>
                <a:t> assist locals, review grants, and submit applications to FEMA; all applications must go through the State for prioritization before submission to FEMA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5" y="1911100"/>
              <a:ext cx="1371600" cy="1371600"/>
            </a:xfrm>
            <a:prstGeom prst="rect">
              <a:avLst/>
            </a:prstGeom>
            <a:ln w="28575">
              <a:solidFill>
                <a:srgbClr val="C6B99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12"/>
          <p:cNvGrpSpPr/>
          <p:nvPr/>
        </p:nvGrpSpPr>
        <p:grpSpPr>
          <a:xfrm>
            <a:off x="2254509" y="696780"/>
            <a:ext cx="4401908" cy="1715808"/>
            <a:chOff x="2295149" y="142241"/>
            <a:chExt cx="4401908" cy="1715808"/>
          </a:xfrm>
        </p:grpSpPr>
        <p:sp>
          <p:nvSpPr>
            <p:cNvPr id="2" name="Down Arrow Callout 1"/>
            <p:cNvSpPr/>
            <p:nvPr/>
          </p:nvSpPr>
          <p:spPr bwMode="auto">
            <a:xfrm>
              <a:off x="2522835" y="142241"/>
              <a:ext cx="4174222" cy="1715808"/>
            </a:xfrm>
            <a:prstGeom prst="downArrowCallout">
              <a:avLst>
                <a:gd name="adj1" fmla="val 18545"/>
                <a:gd name="adj2" fmla="val 15659"/>
                <a:gd name="adj3" fmla="val 10410"/>
                <a:gd name="adj4" fmla="val 81548"/>
              </a:avLst>
            </a:prstGeom>
            <a:gradFill>
              <a:gsLst>
                <a:gs pos="0">
                  <a:srgbClr val="B6C8CA"/>
                </a:gs>
                <a:gs pos="35000">
                  <a:srgbClr val="D3DCDF"/>
                </a:gs>
                <a:gs pos="100000">
                  <a:srgbClr val="F0F3F4"/>
                </a:gs>
              </a:gsLst>
            </a:gradFill>
            <a:ln w="28575">
              <a:solidFill>
                <a:srgbClr val="AABFC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1280160" tIns="137160" rIns="91440" bIns="1371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1" algn="ctr" defTabSz="457200" fontAlgn="base">
                <a:spcBef>
                  <a:spcPct val="30000"/>
                </a:spcBef>
                <a:spcAft>
                  <a:spcPct val="0"/>
                </a:spcAft>
                <a:buClr>
                  <a:srgbClr val="DEAE00"/>
                </a:buClr>
                <a:buSzPct val="75000"/>
              </a:pPr>
              <a:r>
                <a:rPr lang="en-US" sz="2000" kern="0" dirty="0">
                  <a:solidFill>
                    <a:srgbClr val="0070C0"/>
                  </a:solidFill>
                </a:rPr>
                <a:t>Local governments</a:t>
              </a:r>
              <a:r>
                <a:rPr lang="en-US" sz="2000" kern="0" dirty="0">
                  <a:solidFill>
                    <a:srgbClr val="EEECE1">
                      <a:lumMod val="50000"/>
                    </a:srgbClr>
                  </a:solidFill>
                </a:rPr>
                <a:t> apply for assistance and grants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49" y="165515"/>
              <a:ext cx="1371600" cy="1371600"/>
            </a:xfrm>
            <a:prstGeom prst="rect">
              <a:avLst/>
            </a:prstGeom>
            <a:ln w="28575">
              <a:solidFill>
                <a:srgbClr val="AABF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11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543"/>
            <a:ext cx="8763000" cy="609600"/>
          </a:xfrm>
        </p:spPr>
        <p:txBody>
          <a:bodyPr/>
          <a:lstStyle/>
          <a:p>
            <a:r>
              <a:rPr lang="en-US" dirty="0" smtClean="0"/>
              <a:t>HMGP Overview </a:t>
            </a:r>
          </a:p>
        </p:txBody>
      </p:sp>
      <p:sp>
        <p:nvSpPr>
          <p:cNvPr id="22531" name="Rectangle 14"/>
          <p:cNvSpPr>
            <a:spLocks noGrp="1" noChangeArrowheads="1"/>
          </p:cNvSpPr>
          <p:nvPr>
            <p:ph idx="4294967295"/>
          </p:nvPr>
        </p:nvSpPr>
        <p:spPr>
          <a:xfrm>
            <a:off x="333829" y="834571"/>
            <a:ext cx="7594600" cy="4876800"/>
          </a:xfrm>
        </p:spPr>
        <p:txBody>
          <a:bodyPr/>
          <a:lstStyle/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0" dirty="0" smtClean="0"/>
              <a:t>HMGP may become available after a Presidential Major Disaster Declaration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0" dirty="0" smtClean="0"/>
              <a:t>Provides 75% federal funding to implement long-term, cost-effective mitigation measures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0" dirty="0" smtClean="0"/>
              <a:t>Grantees (States, Tribes, Territories) set priorities prior to submitting applications to FEMA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0" dirty="0"/>
              <a:t>Allocated during the immediate recovery period 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0" dirty="0" smtClean="0"/>
              <a:t>Based on sliding scale of </a:t>
            </a:r>
            <a:r>
              <a:rPr lang="en-US" sz="2000" b="0" dirty="0" smtClean="0"/>
              <a:t>estimated </a:t>
            </a:r>
            <a:r>
              <a:rPr lang="en-US" sz="2000" b="0" dirty="0"/>
              <a:t>aggregate amount of disaster </a:t>
            </a:r>
            <a:r>
              <a:rPr lang="en-US" sz="2000" b="0" dirty="0" smtClean="0"/>
              <a:t>assistance. </a:t>
            </a:r>
            <a:endParaRPr lang="en-US" sz="2000" b="0" dirty="0"/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endParaRPr lang="en-US" sz="2100" b="0" dirty="0" smtClean="0"/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endParaRPr lang="en-US" sz="2100" b="0" dirty="0" smtClean="0"/>
          </a:p>
          <a:p>
            <a:pPr marL="233363" indent="-233363">
              <a:buFont typeface="Wingdings" pitchFamily="2" charset="2"/>
              <a:buChar char="§"/>
            </a:pPr>
            <a:endParaRPr lang="en-US" b="0" dirty="0" smtClean="0"/>
          </a:p>
          <a:p>
            <a:pPr marL="233363" indent="-233363">
              <a:buNone/>
            </a:pPr>
            <a:endParaRPr lang="en-US" b="0" dirty="0" smtClean="0"/>
          </a:p>
        </p:txBody>
      </p:sp>
      <p:pic>
        <p:nvPicPr>
          <p:cNvPr id="4" name="Picture 8" descr="G:\POWERPOINT\FEMA HMA FMA\HMGP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2" y="4851399"/>
            <a:ext cx="861018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92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303" y="76200"/>
            <a:ext cx="7608888" cy="10509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HMGP Application Timeline</a:t>
            </a:r>
          </a:p>
        </p:txBody>
      </p:sp>
      <p:graphicFrame>
        <p:nvGraphicFramePr>
          <p:cNvPr id="159744" name="Object 512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8825070"/>
              </p:ext>
            </p:extLst>
          </p:nvPr>
        </p:nvGraphicFramePr>
        <p:xfrm>
          <a:off x="155575" y="1143000"/>
          <a:ext cx="8150225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5" imgW="9296400" imgH="4610130" progId="Excel.Sheet.8">
                  <p:embed/>
                </p:oleObj>
              </mc:Choice>
              <mc:Fallback>
                <p:oleObj name="Worksheet" r:id="rId5" imgW="9296400" imgH="46101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143000"/>
                        <a:ext cx="8150225" cy="404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56" name="Picture 20" descr="HMGP icon 1-in 150p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5295900"/>
            <a:ext cx="5857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86824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HMGP 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44475" y="990600"/>
          <a:ext cx="889952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1351795"/>
              </p:ext>
            </p:extLst>
          </p:nvPr>
        </p:nvGraphicFramePr>
        <p:xfrm>
          <a:off x="228601" y="1219200"/>
          <a:ext cx="8915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7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HS_Template">
      <a:majorFont>
        <a:latin typeface="Centur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3696" tIns="41849" rIns="83696" bIns="41849" numCol="1" anchor="t" anchorCtr="0" compatLnSpc="1">
        <a:prstTxWarp prst="textNoShape">
          <a:avLst/>
        </a:prstTxWarp>
        <a:spAutoFit/>
      </a:bodyPr>
      <a:lstStyle>
        <a:defPPr marL="0" marR="0" indent="0" algn="l" defTabSz="831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3696" tIns="41849" rIns="83696" bIns="41849" numCol="1" anchor="t" anchorCtr="0" compatLnSpc="1">
        <a:prstTxWarp prst="textNoShape">
          <a:avLst/>
        </a:prstTxWarp>
        <a:spAutoFit/>
      </a:bodyPr>
      <a:lstStyle>
        <a:defPPr marL="0" marR="0" indent="0" algn="l" defTabSz="831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2">
        <a:dk1>
          <a:srgbClr val="70BC1F"/>
        </a:dk1>
        <a:lt1>
          <a:srgbClr val="FFFFFF"/>
        </a:lt1>
        <a:dk2>
          <a:srgbClr val="002F80"/>
        </a:dk2>
        <a:lt2>
          <a:srgbClr val="FF0000"/>
        </a:lt2>
        <a:accent1>
          <a:srgbClr val="FFDB00"/>
        </a:accent1>
        <a:accent2>
          <a:srgbClr val="0062C8"/>
        </a:accent2>
        <a:accent3>
          <a:srgbClr val="AAADC0"/>
        </a:accent3>
        <a:accent4>
          <a:srgbClr val="DADADA"/>
        </a:accent4>
        <a:accent5>
          <a:srgbClr val="FFEAAA"/>
        </a:accent5>
        <a:accent6>
          <a:srgbClr val="0058B5"/>
        </a:accent6>
        <a:hlink>
          <a:srgbClr val="CC660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_Template 3">
        <a:dk1>
          <a:srgbClr val="B0B1B3"/>
        </a:dk1>
        <a:lt1>
          <a:srgbClr val="FFFFFF"/>
        </a:lt1>
        <a:dk2>
          <a:srgbClr val="002F80"/>
        </a:dk2>
        <a:lt2>
          <a:srgbClr val="70BC1F"/>
        </a:lt2>
        <a:accent1>
          <a:srgbClr val="FFDB00"/>
        </a:accent1>
        <a:accent2>
          <a:srgbClr val="0062C8"/>
        </a:accent2>
        <a:accent3>
          <a:srgbClr val="AAADC0"/>
        </a:accent3>
        <a:accent4>
          <a:srgbClr val="DADADA"/>
        </a:accent4>
        <a:accent5>
          <a:srgbClr val="FFEAAA"/>
        </a:accent5>
        <a:accent6>
          <a:srgbClr val="0058B5"/>
        </a:accent6>
        <a:hlink>
          <a:srgbClr val="CC660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_Template 4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FFDB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FFEA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5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FFC901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FFE1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6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DEAE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ECD3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7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DEAE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ECD3AA"/>
        </a:accent5>
        <a:accent6>
          <a:srgbClr val="63B500"/>
        </a:accent6>
        <a:hlink>
          <a:srgbClr val="CC33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T 1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HS_Template">
  <a:themeElements>
    <a:clrScheme name="DHS_Template 7">
      <a:dk1>
        <a:srgbClr val="000000"/>
      </a:dk1>
      <a:lt1>
        <a:srgbClr val="FFFFFF"/>
      </a:lt1>
      <a:dk2>
        <a:srgbClr val="002F80"/>
      </a:dk2>
      <a:lt2>
        <a:srgbClr val="B0B1B3"/>
      </a:lt2>
      <a:accent1>
        <a:srgbClr val="DEAE00"/>
      </a:accent1>
      <a:accent2>
        <a:srgbClr val="6EC800"/>
      </a:accent2>
      <a:accent3>
        <a:srgbClr val="FFFFFF"/>
      </a:accent3>
      <a:accent4>
        <a:srgbClr val="000000"/>
      </a:accent4>
      <a:accent5>
        <a:srgbClr val="ECD3AA"/>
      </a:accent5>
      <a:accent6>
        <a:srgbClr val="63B500"/>
      </a:accent6>
      <a:hlink>
        <a:srgbClr val="CC3300"/>
      </a:hlink>
      <a:folHlink>
        <a:srgbClr val="990099"/>
      </a:folHlink>
    </a:clrScheme>
    <a:fontScheme name="DHS_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2">
        <a:dk1>
          <a:srgbClr val="70BC1F"/>
        </a:dk1>
        <a:lt1>
          <a:srgbClr val="FFFFFF"/>
        </a:lt1>
        <a:dk2>
          <a:srgbClr val="002F80"/>
        </a:dk2>
        <a:lt2>
          <a:srgbClr val="FF0000"/>
        </a:lt2>
        <a:accent1>
          <a:srgbClr val="FFDB00"/>
        </a:accent1>
        <a:accent2>
          <a:srgbClr val="0062C8"/>
        </a:accent2>
        <a:accent3>
          <a:srgbClr val="AAADC0"/>
        </a:accent3>
        <a:accent4>
          <a:srgbClr val="DADADA"/>
        </a:accent4>
        <a:accent5>
          <a:srgbClr val="FFEAAA"/>
        </a:accent5>
        <a:accent6>
          <a:srgbClr val="0058B5"/>
        </a:accent6>
        <a:hlink>
          <a:srgbClr val="CC660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_Template 3">
        <a:dk1>
          <a:srgbClr val="B0B1B3"/>
        </a:dk1>
        <a:lt1>
          <a:srgbClr val="FFFFFF"/>
        </a:lt1>
        <a:dk2>
          <a:srgbClr val="002F80"/>
        </a:dk2>
        <a:lt2>
          <a:srgbClr val="70BC1F"/>
        </a:lt2>
        <a:accent1>
          <a:srgbClr val="FFDB00"/>
        </a:accent1>
        <a:accent2>
          <a:srgbClr val="0062C8"/>
        </a:accent2>
        <a:accent3>
          <a:srgbClr val="AAADC0"/>
        </a:accent3>
        <a:accent4>
          <a:srgbClr val="DADADA"/>
        </a:accent4>
        <a:accent5>
          <a:srgbClr val="FFEAAA"/>
        </a:accent5>
        <a:accent6>
          <a:srgbClr val="0058B5"/>
        </a:accent6>
        <a:hlink>
          <a:srgbClr val="CC660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_Template 4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FFDB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FFEA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5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FFC901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FFE1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6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DEAE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ECD3AA"/>
        </a:accent5>
        <a:accent6>
          <a:srgbClr val="63B500"/>
        </a:accent6>
        <a:hlink>
          <a:srgbClr val="CC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_Template 7">
        <a:dk1>
          <a:srgbClr val="000000"/>
        </a:dk1>
        <a:lt1>
          <a:srgbClr val="FFFFFF"/>
        </a:lt1>
        <a:dk2>
          <a:srgbClr val="002F80"/>
        </a:dk2>
        <a:lt2>
          <a:srgbClr val="B0B1B3"/>
        </a:lt2>
        <a:accent1>
          <a:srgbClr val="DEAE00"/>
        </a:accent1>
        <a:accent2>
          <a:srgbClr val="6EC800"/>
        </a:accent2>
        <a:accent3>
          <a:srgbClr val="FFFFFF"/>
        </a:accent3>
        <a:accent4>
          <a:srgbClr val="000000"/>
        </a:accent4>
        <a:accent5>
          <a:srgbClr val="ECD3AA"/>
        </a:accent5>
        <a:accent6>
          <a:srgbClr val="63B500"/>
        </a:accent6>
        <a:hlink>
          <a:srgbClr val="CC33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206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206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206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206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1328</Words>
  <Application>Microsoft Office PowerPoint</Application>
  <PresentationFormat>On-screen Show (4:3)</PresentationFormat>
  <Paragraphs>270</Paragraphs>
  <Slides>35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ＭＳ Ｐゴシック</vt:lpstr>
      <vt:lpstr>Arial</vt:lpstr>
      <vt:lpstr>Arial Black</vt:lpstr>
      <vt:lpstr>Calibri</vt:lpstr>
      <vt:lpstr>Century Old Style</vt:lpstr>
      <vt:lpstr>Courier New</vt:lpstr>
      <vt:lpstr>Franklin Gothic Medium</vt:lpstr>
      <vt:lpstr>Impact</vt:lpstr>
      <vt:lpstr>Times New Roman</vt:lpstr>
      <vt:lpstr>Verdana</vt:lpstr>
      <vt:lpstr>Wingdings</vt:lpstr>
      <vt:lpstr>Wingdings 3</vt:lpstr>
      <vt:lpstr>DHS_Template</vt:lpstr>
      <vt:lpstr>MT 101</vt:lpstr>
      <vt:lpstr>2_DHS_Template</vt:lpstr>
      <vt:lpstr>3_Default Design</vt:lpstr>
      <vt:lpstr>4_Default Design</vt:lpstr>
      <vt:lpstr>5_Default Design</vt:lpstr>
      <vt:lpstr>6_Default Design</vt:lpstr>
      <vt:lpstr>Worksheet</vt:lpstr>
      <vt:lpstr>Hazard Mitigation Assistance  June 17, 2014  Federal Insurance &amp; Mitigation Administration</vt:lpstr>
      <vt:lpstr>Presentation Overview</vt:lpstr>
      <vt:lpstr>HMA Grant Programs</vt:lpstr>
      <vt:lpstr>Programmatic Requirements</vt:lpstr>
      <vt:lpstr>Eligible Applicants and Subapplicants</vt:lpstr>
      <vt:lpstr>Federal-State-Local Framework</vt:lpstr>
      <vt:lpstr>HMGP Overview </vt:lpstr>
      <vt:lpstr>HMGP Application Timeline</vt:lpstr>
      <vt:lpstr>HMGP projects</vt:lpstr>
      <vt:lpstr>HMGP Funding FY13 and FY14 </vt:lpstr>
      <vt:lpstr>PDM  and FMA Funding FY13 and FY14 </vt:lpstr>
      <vt:lpstr>Pre-Disaster Mitigation Program (PDM)</vt:lpstr>
      <vt:lpstr>FY13 PDM Application Period</vt:lpstr>
      <vt:lpstr>Flood Mitigation Assistance Program (FMA)</vt:lpstr>
      <vt:lpstr>FY13 FMA Application Period</vt:lpstr>
      <vt:lpstr>FY13 FMA Application Period</vt:lpstr>
      <vt:lpstr>PDM and FMA application timeline</vt:lpstr>
      <vt:lpstr>Water &amp; Utility Mitigation:</vt:lpstr>
      <vt:lpstr>PowerPoint Presentation</vt:lpstr>
      <vt:lpstr>PowerPoint Presentation</vt:lpstr>
      <vt:lpstr>PowerPoint Presentation</vt:lpstr>
      <vt:lpstr>How do I get involved? </vt:lpstr>
      <vt:lpstr>For More Information</vt:lpstr>
      <vt:lpstr>Available Training Programs</vt:lpstr>
      <vt:lpstr>Technical Assistance</vt:lpstr>
      <vt:lpstr>Technical Documents</vt:lpstr>
      <vt:lpstr>Benefit Cost Analysis Updates</vt:lpstr>
      <vt:lpstr>PowerPoint Presentation</vt:lpstr>
      <vt:lpstr>PowerPoint Presentation</vt:lpstr>
      <vt:lpstr>PowerPoint Presentation</vt:lpstr>
      <vt:lpstr>Incorporating Sea Level Rise</vt:lpstr>
      <vt:lpstr>Incorporating Sea Level Rise</vt:lpstr>
      <vt:lpstr>  Use of SLR information is optional. </vt:lpstr>
      <vt:lpstr>Incorporating Sea Level Rise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Mitigation Assistance  April 30, 2014  Federal Insurance &amp; Mitigation Administration</dc:title>
  <dc:creator>Tippens, Sarah</dc:creator>
  <cp:lastModifiedBy>Microsoft account</cp:lastModifiedBy>
  <cp:revision>34</cp:revision>
  <dcterms:created xsi:type="dcterms:W3CDTF">2014-04-29T16:39:25Z</dcterms:created>
  <dcterms:modified xsi:type="dcterms:W3CDTF">2014-06-17T19:36:52Z</dcterms:modified>
</cp:coreProperties>
</file>