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76" r:id="rId2"/>
    <p:sldMasterId id="2147483678" r:id="rId3"/>
    <p:sldMasterId id="2147483680" r:id="rId4"/>
    <p:sldMasterId id="2147483682" r:id="rId5"/>
    <p:sldMasterId id="2147483684" r:id="rId6"/>
    <p:sldMasterId id="2147483686" r:id="rId7"/>
    <p:sldMasterId id="2147483688" r:id="rId8"/>
    <p:sldMasterId id="2147483690" r:id="rId9"/>
    <p:sldMasterId id="2147483692" r:id="rId10"/>
    <p:sldMasterId id="2147483694" r:id="rId11"/>
    <p:sldMasterId id="2147483696" r:id="rId12"/>
    <p:sldMasterId id="2147483698" r:id="rId13"/>
    <p:sldMasterId id="2147483700" r:id="rId14"/>
    <p:sldMasterId id="2147483702" r:id="rId15"/>
    <p:sldMasterId id="2147483704" r:id="rId16"/>
    <p:sldMasterId id="2147483706" r:id="rId17"/>
    <p:sldMasterId id="2147483708" r:id="rId18"/>
    <p:sldMasterId id="2147483710" r:id="rId19"/>
    <p:sldMasterId id="2147483712" r:id="rId20"/>
    <p:sldMasterId id="2147483714" r:id="rId21"/>
    <p:sldMasterId id="2147483716" r:id="rId22"/>
    <p:sldMasterId id="2147483718" r:id="rId23"/>
  </p:sldMasterIdLst>
  <p:notesMasterIdLst>
    <p:notesMasterId r:id="rId46"/>
  </p:notesMasterIdLst>
  <p:handoutMasterIdLst>
    <p:handoutMasterId r:id="rId47"/>
  </p:handoutMasterIdLst>
  <p:sldIdLst>
    <p:sldId id="396" r:id="rId24"/>
    <p:sldId id="397" r:id="rId25"/>
    <p:sldId id="398" r:id="rId26"/>
    <p:sldId id="399" r:id="rId27"/>
    <p:sldId id="400" r:id="rId28"/>
    <p:sldId id="401"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0080"/>
    <a:srgbClr val="4C4C4C"/>
    <a:srgbClr val="FFEBCE"/>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74" autoAdjust="0"/>
    <p:restoredTop sz="96654" autoAdjust="0"/>
  </p:normalViewPr>
  <p:slideViewPr>
    <p:cSldViewPr snapToGrid="0" snapToObjects="1">
      <p:cViewPr varScale="1">
        <p:scale>
          <a:sx n="90" d="100"/>
          <a:sy n="90" d="100"/>
        </p:scale>
        <p:origin x="557" y="62"/>
      </p:cViewPr>
      <p:guideLst>
        <p:guide orient="horz" pos="2160"/>
        <p:guide pos="2880"/>
      </p:guideLst>
    </p:cSldViewPr>
  </p:slideViewPr>
  <p:outlineViewPr>
    <p:cViewPr>
      <p:scale>
        <a:sx n="33" d="100"/>
        <a:sy n="33" d="100"/>
      </p:scale>
      <p:origin x="0" y="28632"/>
    </p:cViewPr>
  </p:outlineViewPr>
  <p:notesTextViewPr>
    <p:cViewPr>
      <p:scale>
        <a:sx n="100" d="100"/>
        <a:sy n="100" d="100"/>
      </p:scale>
      <p:origin x="0" y="0"/>
    </p:cViewPr>
  </p:notesTextViewPr>
  <p:sorterViewPr>
    <p:cViewPr>
      <p:scale>
        <a:sx n="124" d="100"/>
        <a:sy n="124" d="100"/>
      </p:scale>
      <p:origin x="0" y="94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11167F-660E-B346-8102-322DE86B3CDA}" type="datetime1">
              <a:rPr lang="en-GB" smtClean="0"/>
              <a:t>20/08/2014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0D6AA3-2EFF-BD4C-A209-62C14538B841}" type="slidenum">
              <a:rPr lang="en-US" smtClean="0"/>
              <a:t>‹#›</a:t>
            </a:fld>
            <a:endParaRPr lang="en-US"/>
          </a:p>
        </p:txBody>
      </p:sp>
    </p:spTree>
    <p:extLst>
      <p:ext uri="{BB962C8B-B14F-4D97-AF65-F5344CB8AC3E}">
        <p14:creationId xmlns:p14="http://schemas.microsoft.com/office/powerpoint/2010/main" val="20002885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65AE4E-6D7A-1E48-A875-68B054A15757}" type="datetime1">
              <a:rPr lang="en-GB" smtClean="0"/>
              <a:t>20/08/2014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E75079-24D2-E748-AF37-9F2AC24486A7}" type="slidenum">
              <a:rPr lang="en-US" smtClean="0"/>
              <a:t>‹#›</a:t>
            </a:fld>
            <a:endParaRPr lang="en-US"/>
          </a:p>
        </p:txBody>
      </p:sp>
    </p:spTree>
    <p:extLst>
      <p:ext uri="{BB962C8B-B14F-4D97-AF65-F5344CB8AC3E}">
        <p14:creationId xmlns:p14="http://schemas.microsoft.com/office/powerpoint/2010/main" val="19510372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2313" algn="l"/>
                <a:tab pos="1446213" algn="l"/>
                <a:tab pos="2170113" algn="l"/>
                <a:tab pos="2892425" algn="l"/>
              </a:tabLst>
              <a:defRPr>
                <a:solidFill>
                  <a:schemeClr val="tx1"/>
                </a:solidFill>
                <a:latin typeface="Arial" pitchFamily="34" charset="0"/>
                <a:ea typeface="FZSongTi"/>
                <a:cs typeface="FZSongTi"/>
              </a:defRPr>
            </a:lvl1pPr>
            <a:lvl2pPr eaLnBrk="0">
              <a:tabLst>
                <a:tab pos="722313" algn="l"/>
                <a:tab pos="1446213" algn="l"/>
                <a:tab pos="2170113" algn="l"/>
                <a:tab pos="2892425" algn="l"/>
              </a:tabLst>
              <a:defRPr>
                <a:solidFill>
                  <a:schemeClr val="tx1"/>
                </a:solidFill>
                <a:latin typeface="Arial" pitchFamily="34" charset="0"/>
                <a:ea typeface="FZSongTi"/>
                <a:cs typeface="FZSongTi"/>
              </a:defRPr>
            </a:lvl2pPr>
            <a:lvl3pPr eaLnBrk="0">
              <a:tabLst>
                <a:tab pos="722313" algn="l"/>
                <a:tab pos="1446213" algn="l"/>
                <a:tab pos="2170113" algn="l"/>
                <a:tab pos="2892425" algn="l"/>
              </a:tabLst>
              <a:defRPr>
                <a:solidFill>
                  <a:schemeClr val="tx1"/>
                </a:solidFill>
                <a:latin typeface="Arial" pitchFamily="34" charset="0"/>
                <a:ea typeface="FZSongTi"/>
                <a:cs typeface="FZSongTi"/>
              </a:defRPr>
            </a:lvl3pPr>
            <a:lvl4pPr eaLnBrk="0">
              <a:tabLst>
                <a:tab pos="722313" algn="l"/>
                <a:tab pos="1446213" algn="l"/>
                <a:tab pos="2170113" algn="l"/>
                <a:tab pos="2892425" algn="l"/>
              </a:tabLst>
              <a:defRPr>
                <a:solidFill>
                  <a:schemeClr val="tx1"/>
                </a:solidFill>
                <a:latin typeface="Arial" pitchFamily="34" charset="0"/>
                <a:ea typeface="FZSongTi"/>
                <a:cs typeface="FZSongTi"/>
              </a:defRPr>
            </a:lvl4pPr>
            <a:lvl5pPr eaLnBrk="0">
              <a:tabLst>
                <a:tab pos="722313" algn="l"/>
                <a:tab pos="1446213" algn="l"/>
                <a:tab pos="2170113" algn="l"/>
                <a:tab pos="2892425" algn="l"/>
              </a:tabLst>
              <a:defRPr>
                <a:solidFill>
                  <a:schemeClr val="tx1"/>
                </a:solidFill>
                <a:latin typeface="Arial" pitchFamily="34" charset="0"/>
                <a:ea typeface="FZSongTi"/>
                <a:cs typeface="FZSongTi"/>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2313" algn="l"/>
                <a:tab pos="1446213" algn="l"/>
                <a:tab pos="2170113" algn="l"/>
                <a:tab pos="2892425" algn="l"/>
              </a:tabLst>
              <a:defRPr>
                <a:solidFill>
                  <a:schemeClr val="tx1"/>
                </a:solidFill>
                <a:latin typeface="Arial" pitchFamily="34" charset="0"/>
                <a:ea typeface="FZSongTi"/>
                <a:cs typeface="FZSongTi"/>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2313" algn="l"/>
                <a:tab pos="1446213" algn="l"/>
                <a:tab pos="2170113" algn="l"/>
                <a:tab pos="2892425" algn="l"/>
              </a:tabLst>
              <a:defRPr>
                <a:solidFill>
                  <a:schemeClr val="tx1"/>
                </a:solidFill>
                <a:latin typeface="Arial" pitchFamily="34" charset="0"/>
                <a:ea typeface="FZSongTi"/>
                <a:cs typeface="FZSongTi"/>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2313" algn="l"/>
                <a:tab pos="1446213" algn="l"/>
                <a:tab pos="2170113" algn="l"/>
                <a:tab pos="2892425" algn="l"/>
              </a:tabLst>
              <a:defRPr>
                <a:solidFill>
                  <a:schemeClr val="tx1"/>
                </a:solidFill>
                <a:latin typeface="Arial" pitchFamily="34" charset="0"/>
                <a:ea typeface="FZSongTi"/>
                <a:cs typeface="FZSongTi"/>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2313" algn="l"/>
                <a:tab pos="1446213" algn="l"/>
                <a:tab pos="2170113" algn="l"/>
                <a:tab pos="2892425" algn="l"/>
              </a:tabLst>
              <a:defRPr>
                <a:solidFill>
                  <a:schemeClr val="tx1"/>
                </a:solidFill>
                <a:latin typeface="Arial" pitchFamily="34" charset="0"/>
                <a:ea typeface="FZSongTi"/>
                <a:cs typeface="FZSongTi"/>
              </a:defRPr>
            </a:lvl9pPr>
          </a:lstStyle>
          <a:p>
            <a:pPr eaLnBrk="1">
              <a:buFont typeface="Times New Roman" pitchFamily="18" charset="0"/>
              <a:buNone/>
            </a:pPr>
            <a:fld id="{16454A4C-03FD-4736-BFAB-440E7E4C2B7E}" type="slidenum">
              <a:rPr lang="en-US" altLang="en-US" smtClean="0">
                <a:solidFill>
                  <a:srgbClr val="000000"/>
                </a:solidFill>
                <a:latin typeface="Times New Roman" pitchFamily="18" charset="0"/>
                <a:ea typeface="DejaVu Sans"/>
                <a:cs typeface="DejaVu Sans"/>
              </a:rPr>
              <a:pPr eaLnBrk="1">
                <a:buFont typeface="Times New Roman" pitchFamily="18" charset="0"/>
                <a:buNone/>
              </a:pPr>
              <a:t>1</a:t>
            </a:fld>
            <a:endParaRPr lang="en-US" altLang="en-US" smtClean="0">
              <a:solidFill>
                <a:srgbClr val="000000"/>
              </a:solidFill>
              <a:latin typeface="Times New Roman" pitchFamily="18" charset="0"/>
              <a:ea typeface="DejaVu Sans"/>
              <a:cs typeface="DejaVu Sans"/>
            </a:endParaRPr>
          </a:p>
        </p:txBody>
      </p:sp>
      <p:sp>
        <p:nvSpPr>
          <p:cNvPr id="280579" name="Rectangle 1"/>
          <p:cNvSpPr>
            <a:spLocks noGrp="1" noRot="1" noChangeAspect="1" noChangeArrowheads="1" noTextEdit="1"/>
          </p:cNvSpPr>
          <p:nvPr>
            <p:ph type="sldImg"/>
          </p:nvPr>
        </p:nvSpPr>
        <p:spPr>
          <a:xfrm>
            <a:off x="0" y="0"/>
            <a:ext cx="1588" cy="1588"/>
          </a:xfrm>
          <a:solidFill>
            <a:srgbClr val="FFFFFF"/>
          </a:solidFill>
          <a:ln>
            <a:solidFill>
              <a:srgbClr val="000000"/>
            </a:solidFill>
            <a:miter lim="800000"/>
            <a:headEnd/>
            <a:tailEnd/>
          </a:ln>
        </p:spPr>
      </p:sp>
      <p:sp>
        <p:nvSpPr>
          <p:cNvPr id="280580" name="Rectangle 2"/>
          <p:cNvSpPr>
            <a:spLocks noGrp="1" noChangeArrowheads="1"/>
          </p:cNvSpPr>
          <p:nvPr>
            <p:ph type="body" idx="1"/>
          </p:nvPr>
        </p:nvSpPr>
        <p:spPr>
          <a:xfrm>
            <a:off x="0" y="0"/>
            <a:ext cx="1553" cy="1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pPr>
            <a:endParaRPr lang="en-US" altLang="en-US" sz="2000" dirty="0" smtClean="0">
              <a:latin typeface="Arial" pitchFamily="34" charset="0"/>
              <a:ea typeface="FZSongTi"/>
              <a:cs typeface="FZSongTi"/>
            </a:endParaRPr>
          </a:p>
        </p:txBody>
      </p:sp>
      <p:sp>
        <p:nvSpPr>
          <p:cNvPr id="2" name="Text Box 3"/>
          <p:cNvSpPr txBox="1">
            <a:spLocks noChangeArrowheads="1"/>
          </p:cNvSpPr>
          <p:nvPr/>
        </p:nvSpPr>
        <p:spPr bwMode="auto">
          <a:xfrm>
            <a:off x="0" y="0"/>
            <a:ext cx="1553" cy="1562"/>
          </a:xfrm>
          <a:prstGeom prst="rect">
            <a:avLst/>
          </a:prstGeom>
          <a:noFill/>
          <a:ln w="9525">
            <a:noFill/>
            <a:round/>
            <a:headEnd/>
            <a:tailEnd/>
          </a:ln>
          <a:effectLst/>
        </p:spPr>
        <p:txBody>
          <a:bodyPr lIns="89991" tIns="44995" rIns="89991" bIns="44995" anchor="b"/>
          <a:lstStyle/>
          <a:p>
            <a:pPr eaLnBrk="1" fontAlgn="auto" hangingPunct="1">
              <a:spcBef>
                <a:spcPts val="0"/>
              </a:spcBef>
              <a:spcAft>
                <a:spcPts val="0"/>
              </a:spcAft>
              <a:buFont typeface="Times New Roman" pitchFamily="16" charset="0"/>
              <a:buNone/>
              <a:defRPr/>
            </a:pPr>
            <a:fld id="{853FA565-9741-4239-A712-05ABAA20E6F7}" type="slidenum">
              <a:rPr lang="en-US" sz="1400">
                <a:solidFill>
                  <a:srgbClr val="000000"/>
                </a:solidFill>
                <a:latin typeface="Arial" charset="0"/>
                <a:ea typeface="+mn-ea"/>
              </a:rPr>
              <a:pPr eaLnBrk="1" fontAlgn="auto" hangingPunct="1">
                <a:spcBef>
                  <a:spcPts val="0"/>
                </a:spcBef>
                <a:spcAft>
                  <a:spcPts val="0"/>
                </a:spcAft>
                <a:buFont typeface="Times New Roman" pitchFamily="16" charset="0"/>
                <a:buNone/>
                <a:defRPr/>
              </a:pPr>
              <a:t>1</a:t>
            </a:fld>
            <a:endParaRPr lang="en-US" sz="1400">
              <a:solidFill>
                <a:srgbClr val="000000"/>
              </a:solidFill>
              <a:latin typeface="Arial" charset="0"/>
              <a:ea typeface="+mn-ea"/>
            </a:endParaRPr>
          </a:p>
        </p:txBody>
      </p:sp>
    </p:spTree>
    <p:extLst>
      <p:ext uri="{BB962C8B-B14F-4D97-AF65-F5344CB8AC3E}">
        <p14:creationId xmlns:p14="http://schemas.microsoft.com/office/powerpoint/2010/main" val="1411612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3744052-840E-4BE8-9219-A238134979AE}" type="slidenum">
              <a:rPr lang="en-US" smtClean="0">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3131203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7" name="Notes Placeholder 6"/>
          <p:cNvSpPr>
            <a:spLocks noGrp="1"/>
          </p:cNvSpPr>
          <p:nvPr>
            <p:ph type="body" idx="1"/>
          </p:nvPr>
        </p:nvSpPr>
        <p:spPr>
          <a:xfrm>
            <a:off x="708017" y="4458330"/>
            <a:ext cx="5661045" cy="4222453"/>
          </a:xfrm>
          <a:prstGeom prst="rect">
            <a:avLst/>
          </a:prstGeom>
        </p:spPr>
        <p:txBody>
          <a:bodyPr>
            <a:normAutofit/>
          </a:bodyPr>
          <a:lstStyle/>
          <a:p>
            <a:r>
              <a:rPr lang="en-US" dirty="0" smtClean="0"/>
              <a:t>Suggest that participants start thinking about how they will use the model</a:t>
            </a:r>
            <a:endParaRPr lang="en-US" dirty="0"/>
          </a:p>
        </p:txBody>
      </p:sp>
    </p:spTree>
    <p:extLst>
      <p:ext uri="{BB962C8B-B14F-4D97-AF65-F5344CB8AC3E}">
        <p14:creationId xmlns:p14="http://schemas.microsoft.com/office/powerpoint/2010/main" val="3488299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You must consider the operational risks to your organization</a:t>
            </a:r>
          </a:p>
          <a:p>
            <a:pPr marL="457200" marR="0" lvl="1"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People’s actions</a:t>
            </a:r>
          </a:p>
          <a:p>
            <a:pPr marL="457200" marR="0" lvl="1"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Systems and technology failures</a:t>
            </a:r>
          </a:p>
          <a:p>
            <a:pPr marL="457200" marR="0" lvl="1"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Failures of internal processes</a:t>
            </a:r>
          </a:p>
          <a:p>
            <a:pPr marL="457200" marR="0" lvl="1"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External events</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A framework is needed to put all these factors into a useable form</a:t>
            </a:r>
          </a:p>
          <a:p>
            <a:pPr marL="457200" marR="0" lvl="1"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Must enable measurement</a:t>
            </a:r>
          </a:p>
          <a:p>
            <a:pPr marL="457200" marR="0" lvl="1"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Should improve confidence in organization’s ability to respond to the risks</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Key terms:</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sng" strike="noStrike" kern="1200" cap="none" spc="0" normalizeH="0" baseline="0" noProof="0" dirty="0" smtClean="0">
                <a:ln>
                  <a:noFill/>
                </a:ln>
                <a:solidFill>
                  <a:srgbClr val="000000"/>
                </a:solidFill>
                <a:effectLst/>
                <a:uLnTx/>
                <a:uFillTx/>
                <a:latin typeface="Arial" pitchFamily="34" charset="0"/>
                <a:cs typeface="Arial" pitchFamily="34" charset="0"/>
              </a:rPr>
              <a:t>Survivability</a:t>
            </a: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  The capability of a system to fulfill its mission in a timely manner, even in the presence of attacks or failures (including large scale natural disasters)</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sng" strike="noStrike" kern="1200" cap="none" spc="0" normalizeH="0" baseline="0" noProof="0" dirty="0" smtClean="0">
                <a:ln>
                  <a:noFill/>
                </a:ln>
                <a:solidFill>
                  <a:srgbClr val="000000"/>
                </a:solidFill>
                <a:effectLst/>
                <a:uLnTx/>
                <a:uFillTx/>
                <a:latin typeface="Arial" pitchFamily="34" charset="0"/>
                <a:cs typeface="Arial" pitchFamily="34" charset="0"/>
              </a:rPr>
              <a:t>Disruption Tolerance</a:t>
            </a: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  allows an organization to more realistically assess its operational risks and make strategic decisions for continuation of operations in the face of natural or man-made challenges / the ability for selected functions to continue to operate even when the supporting infrastructure is not operating at an optimum level</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The quadrant at the bottom of the slide shows </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“Protect” which requires controls  (or security measures) to be in place to protect assets important in the delivery of a service </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“Sustain” requires that plans be made to enable an organization to continue service delivery during times of significant disruption. </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“Perform”  requires that the organization have the capabilities to perform the tasks required for protection and sustainment.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cs typeface="Arial" pitchFamily="34" charset="0"/>
              </a:rPr>
              <a:t>“Repeat” means the organization has in place the infrastructure and processes that enable people to successfully respond to issues in an organized and repeatable manner.</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Times"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98629083-7024-4843-B61C-61E91DBEFE81}" type="slidenum">
              <a:rPr lang="en-US" altLang="en-US" smtClean="0">
                <a:solidFill>
                  <a:srgbClr val="000000"/>
                </a:solidFill>
              </a:rPr>
              <a:pPr>
                <a:defRPr/>
              </a:pPr>
              <a:t>13</a:t>
            </a:fld>
            <a:endParaRPr lang="en-US" altLang="en-US" dirty="0">
              <a:solidFill>
                <a:srgbClr val="000000"/>
              </a:solidFill>
            </a:endParaRPr>
          </a:p>
        </p:txBody>
      </p:sp>
    </p:spTree>
    <p:extLst>
      <p:ext uri="{BB962C8B-B14F-4D97-AF65-F5344CB8AC3E}">
        <p14:creationId xmlns:p14="http://schemas.microsoft.com/office/powerpoint/2010/main" val="1677112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11"/>
              </a:spcBef>
              <a:spcAft>
                <a:spcPts val="0"/>
              </a:spcAft>
              <a:buClr>
                <a:srgbClr val="B0B1B3"/>
              </a:buClr>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98629083-7024-4843-B61C-61E91DBEFE81}" type="slidenum">
              <a:rPr lang="en-US" altLang="en-US" smtClean="0">
                <a:solidFill>
                  <a:srgbClr val="000000"/>
                </a:solidFill>
              </a:rPr>
              <a:pPr>
                <a:defRPr/>
              </a:pPr>
              <a:t>14</a:t>
            </a:fld>
            <a:endParaRPr lang="en-US" altLang="en-US" dirty="0">
              <a:solidFill>
                <a:srgbClr val="000000"/>
              </a:solidFill>
            </a:endParaRPr>
          </a:p>
        </p:txBody>
      </p:sp>
    </p:spTree>
    <p:extLst>
      <p:ext uri="{BB962C8B-B14F-4D97-AF65-F5344CB8AC3E}">
        <p14:creationId xmlns:p14="http://schemas.microsoft.com/office/powerpoint/2010/main" val="2233111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629083-7024-4843-B61C-61E91DBEFE81}" type="slidenum">
              <a:rPr lang="en-US" altLang="en-US" smtClean="0">
                <a:solidFill>
                  <a:srgbClr val="000000"/>
                </a:solidFill>
              </a:rPr>
              <a:pPr>
                <a:defRPr/>
              </a:pPr>
              <a:t>15</a:t>
            </a:fld>
            <a:endParaRPr lang="en-US" altLang="en-US" dirty="0">
              <a:solidFill>
                <a:srgbClr val="000000"/>
              </a:solidFill>
            </a:endParaRPr>
          </a:p>
        </p:txBody>
      </p:sp>
    </p:spTree>
    <p:extLst>
      <p:ext uri="{BB962C8B-B14F-4D97-AF65-F5344CB8AC3E}">
        <p14:creationId xmlns:p14="http://schemas.microsoft.com/office/powerpoint/2010/main" val="3889550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080" y="4457706"/>
            <a:ext cx="5662917" cy="4224331"/>
          </a:xfrm>
          <a:prstGeom prst="rect">
            <a:avLst/>
          </a:prstGeom>
        </p:spPr>
        <p:txBody>
          <a:bodyPr lIns="89107" tIns="44554" rIns="89107" bIns="44554">
            <a:normAutofit/>
          </a:bodyPr>
          <a:lstStyle/>
          <a:p>
            <a:pPr defTabSz="891072">
              <a:defRPr/>
            </a:pPr>
            <a:r>
              <a:rPr lang="en-US" dirty="0"/>
              <a:t>9.7</a:t>
            </a:r>
            <a:r>
              <a:rPr lang="en-US" dirty="0" smtClean="0"/>
              <a:t> </a:t>
            </a:r>
            <a:r>
              <a:rPr lang="en-US" dirty="0"/>
              <a:t>SPs per PA</a:t>
            </a:r>
            <a:r>
              <a:rPr lang="en-US" dirty="0" smtClean="0"/>
              <a:t> </a:t>
            </a:r>
          </a:p>
          <a:p>
            <a:pPr defTabSz="891072">
              <a:defRPr/>
            </a:pPr>
            <a:r>
              <a:rPr lang="en-US" dirty="0"/>
              <a:t>3.6</a:t>
            </a:r>
            <a:r>
              <a:rPr lang="en-US" dirty="0" smtClean="0"/>
              <a:t> </a:t>
            </a:r>
            <a:r>
              <a:rPr lang="en-US" dirty="0"/>
              <a:t>SGs per PA</a:t>
            </a:r>
            <a:r>
              <a:rPr lang="en-US" dirty="0" smtClean="0"/>
              <a:t> </a:t>
            </a:r>
          </a:p>
          <a:p>
            <a:r>
              <a:rPr lang="en-US" dirty="0"/>
              <a:t>2.7</a:t>
            </a:r>
            <a:r>
              <a:rPr lang="en-US" dirty="0" smtClean="0"/>
              <a:t> </a:t>
            </a:r>
            <a:r>
              <a:rPr lang="en-US" dirty="0"/>
              <a:t>SPs per SG</a:t>
            </a:r>
            <a:r>
              <a:rPr lang="en-US" dirty="0" smtClean="0"/>
              <a:t> </a:t>
            </a:r>
          </a:p>
        </p:txBody>
      </p:sp>
      <p:sp>
        <p:nvSpPr>
          <p:cNvPr id="4" name="Footer Placeholder 3"/>
          <p:cNvSpPr>
            <a:spLocks noGrp="1"/>
          </p:cNvSpPr>
          <p:nvPr>
            <p:ph type="ftr" sz="quarter" idx="10"/>
          </p:nvPr>
        </p:nvSpPr>
        <p:spPr>
          <a:xfrm>
            <a:off x="4" y="8913831"/>
            <a:ext cx="3067152" cy="469895"/>
          </a:xfrm>
          <a:prstGeom prst="rect">
            <a:avLst/>
          </a:prstGeom>
        </p:spPr>
        <p:txBody>
          <a:bodyPr lIns="89107" tIns="44554" rIns="89107" bIns="44554"/>
          <a:lstStyle/>
          <a:p>
            <a:r>
              <a:rPr lang="en-US" dirty="0" smtClean="0">
                <a:solidFill>
                  <a:srgbClr val="000000"/>
                </a:solidFill>
              </a:rPr>
              <a:t>© 2006 Carnegie Mellon University</a:t>
            </a:r>
            <a:endParaRPr lang="en-US" i="1" dirty="0">
              <a:solidFill>
                <a:srgbClr val="000000"/>
              </a:solidFill>
              <a:latin typeface="Times New Roman" pitchFamily="18" charset="0"/>
            </a:endParaRPr>
          </a:p>
        </p:txBody>
      </p:sp>
    </p:spTree>
    <p:extLst>
      <p:ext uri="{BB962C8B-B14F-4D97-AF65-F5344CB8AC3E}">
        <p14:creationId xmlns:p14="http://schemas.microsoft.com/office/powerpoint/2010/main" val="199165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xfrm>
            <a:off x="708020" y="4458333"/>
            <a:ext cx="5661045" cy="4222453"/>
          </a:xfrm>
          <a:prstGeom prst="rect">
            <a:avLst/>
          </a:prstGeom>
        </p:spPr>
        <p:txBody>
          <a:bodyPr lIns="87402" tIns="43701" rIns="87402" bIns="43701"/>
          <a:lstStyle/>
          <a:p>
            <a:r>
              <a:rPr lang="en-US" dirty="0" smtClean="0"/>
              <a:t>MIL 2 = Documented</a:t>
            </a:r>
            <a:r>
              <a:rPr lang="en-US" baseline="0" dirty="0" smtClean="0"/>
              <a:t> Plan &amp; Policy, Stakeholders identified and aware of roles, standards &amp; guidelines identified and implemented</a:t>
            </a:r>
          </a:p>
          <a:p>
            <a:r>
              <a:rPr lang="en-US" baseline="0" dirty="0" smtClean="0"/>
              <a:t>MIL 3 = Management oversight of the performance, qualified staff been assigned to perform activity, adequate funding, risk related to the performance of the activity </a:t>
            </a:r>
          </a:p>
          <a:p>
            <a:r>
              <a:rPr lang="en-US" baseline="0" dirty="0" smtClean="0"/>
              <a:t>MIL 4 = are activities periodically reviewed and measured to ensure they are effective and producing intended results, activities reviewed to ensure they adhere to plan, higher level </a:t>
            </a:r>
            <a:r>
              <a:rPr lang="en-US" baseline="0" dirty="0" err="1" smtClean="0"/>
              <a:t>mgt</a:t>
            </a:r>
            <a:r>
              <a:rPr lang="en-US" baseline="0" dirty="0" smtClean="0"/>
              <a:t> aware of issues related to performance of activity</a:t>
            </a:r>
          </a:p>
          <a:p>
            <a:r>
              <a:rPr lang="en-US" baseline="0" dirty="0" smtClean="0"/>
              <a:t>MIL 5 = has organization adopted a standard definition of the activity from which operating units can derive practices, are improvements to the activity documented and shared across the organization</a:t>
            </a:r>
            <a:endParaRPr lang="en-US" dirty="0"/>
          </a:p>
        </p:txBody>
      </p:sp>
    </p:spTree>
    <p:extLst>
      <p:ext uri="{BB962C8B-B14F-4D97-AF65-F5344CB8AC3E}">
        <p14:creationId xmlns:p14="http://schemas.microsoft.com/office/powerpoint/2010/main" val="163599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a:t>
            </a:r>
          </a:p>
          <a:p>
            <a:pPr defTabSz="914162">
              <a:defRPr/>
            </a:pPr>
            <a:r>
              <a:rPr lang="en-US" dirty="0" smtClean="0">
                <a:latin typeface="Arial" pitchFamily="34" charset="0"/>
                <a:ea typeface="ＭＳ Ｐゴシック" pitchFamily="-112" charset="-128"/>
                <a:cs typeface="Arial" pitchFamily="34" charset="0"/>
              </a:rPr>
              <a:t>This graphic depicts the approach presented during</a:t>
            </a:r>
            <a:r>
              <a:rPr lang="en-US" baseline="0" dirty="0" smtClean="0">
                <a:latin typeface="Arial" pitchFamily="34" charset="0"/>
                <a:ea typeface="ＭＳ Ｐゴシック" pitchFamily="-112" charset="-128"/>
                <a:cs typeface="Arial" pitchFamily="34" charset="0"/>
              </a:rPr>
              <a:t> the </a:t>
            </a:r>
            <a:r>
              <a:rPr lang="en-US" dirty="0" smtClean="0">
                <a:latin typeface="Arial" pitchFamily="34" charset="0"/>
                <a:ea typeface="ＭＳ Ｐゴシック" pitchFamily="-112" charset="-128"/>
                <a:cs typeface="Arial" pitchFamily="34" charset="0"/>
              </a:rPr>
              <a:t>workshop that organizations can use to build cyber resilience. The phases reflect a service based approach that focuses on assets that support the service. The Process Management and Improvement phase is an underlying phase that focuses on defining and maturing processes that are used to achieve cyber resilience.</a:t>
            </a:r>
          </a:p>
          <a:p>
            <a:endParaRPr lang="en-US" dirty="0"/>
          </a:p>
        </p:txBody>
      </p:sp>
      <p:sp>
        <p:nvSpPr>
          <p:cNvPr id="4" name="Slide Number Placeholder 3"/>
          <p:cNvSpPr>
            <a:spLocks noGrp="1"/>
          </p:cNvSpPr>
          <p:nvPr>
            <p:ph type="sldNum" sz="quarter" idx="10"/>
          </p:nvPr>
        </p:nvSpPr>
        <p:spPr/>
        <p:txBody>
          <a:bodyPr/>
          <a:lstStyle/>
          <a:p>
            <a:pPr>
              <a:defRPr/>
            </a:pPr>
            <a:fld id="{98629083-7024-4843-B61C-61E91DBEFE81}" type="slidenum">
              <a:rPr lang="en-US" altLang="en-US" smtClean="0">
                <a:solidFill>
                  <a:prstClr val="black"/>
                </a:solidFill>
              </a:rPr>
              <a:pPr>
                <a:defRPr/>
              </a:pPr>
              <a:t>19</a:t>
            </a:fld>
            <a:endParaRPr lang="en-US" altLang="en-US">
              <a:solidFill>
                <a:prstClr val="black"/>
              </a:solidFill>
            </a:endParaRPr>
          </a:p>
        </p:txBody>
      </p:sp>
    </p:spTree>
    <p:extLst>
      <p:ext uri="{BB962C8B-B14F-4D97-AF65-F5344CB8AC3E}">
        <p14:creationId xmlns:p14="http://schemas.microsoft.com/office/powerpoint/2010/main" val="221039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629083-7024-4843-B61C-61E91DBEFE81}" type="slidenum">
              <a:rPr lang="en-US" altLang="en-US" smtClean="0">
                <a:solidFill>
                  <a:prstClr val="black"/>
                </a:solidFill>
              </a:rPr>
              <a:pPr>
                <a:defRPr/>
              </a:pPr>
              <a:t>21</a:t>
            </a:fld>
            <a:endParaRPr lang="en-US" altLang="en-US">
              <a:solidFill>
                <a:prstClr val="black"/>
              </a:solidFill>
            </a:endParaRPr>
          </a:p>
        </p:txBody>
      </p:sp>
    </p:spTree>
    <p:extLst>
      <p:ext uri="{BB962C8B-B14F-4D97-AF65-F5344CB8AC3E}">
        <p14:creationId xmlns:p14="http://schemas.microsoft.com/office/powerpoint/2010/main" val="2210394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10734"/>
            <a:fld id="{5ACA8B94-EC7D-470F-87B3-87FB7B88AA43}" type="slidenum">
              <a:rPr lang="en-US" smtClean="0">
                <a:solidFill>
                  <a:srgbClr val="000000"/>
                </a:solidFill>
                <a:latin typeface="Times" pitchFamily="-112" charset="0"/>
                <a:ea typeface="ＭＳ Ｐゴシック" pitchFamily="-112" charset="-128"/>
              </a:rPr>
              <a:pPr defTabSz="910734"/>
              <a:t>22</a:t>
            </a:fld>
            <a:endParaRPr lang="en-US" dirty="0" smtClean="0">
              <a:solidFill>
                <a:srgbClr val="000000"/>
              </a:solidFill>
              <a:latin typeface="Times" pitchFamily="-112" charset="0"/>
              <a:ea typeface="ＭＳ Ｐゴシック" pitchFamily="-112" charset="-128"/>
            </a:endParaRPr>
          </a:p>
        </p:txBody>
      </p:sp>
      <p:sp>
        <p:nvSpPr>
          <p:cNvPr id="45059" name="Rectangle 7"/>
          <p:cNvSpPr txBox="1">
            <a:spLocks noGrp="1" noChangeArrowheads="1"/>
          </p:cNvSpPr>
          <p:nvPr/>
        </p:nvSpPr>
        <p:spPr bwMode="auto">
          <a:xfrm>
            <a:off x="4033034" y="8924073"/>
            <a:ext cx="3044041" cy="459623"/>
          </a:xfrm>
          <a:prstGeom prst="rect">
            <a:avLst/>
          </a:prstGeom>
          <a:noFill/>
          <a:ln w="9525">
            <a:noFill/>
            <a:miter lim="800000"/>
            <a:headEnd/>
            <a:tailEnd/>
          </a:ln>
        </p:spPr>
        <p:txBody>
          <a:bodyPr lIns="91404" tIns="45703" rIns="91404" bIns="45703" anchor="b"/>
          <a:lstStyle/>
          <a:p>
            <a:pPr algn="r" eaLnBrk="1" hangingPunct="1"/>
            <a:fld id="{DF3FFE28-CAEF-4D2D-B450-426060FBDCD7}" type="slidenum">
              <a:rPr lang="en-US" sz="1200">
                <a:solidFill>
                  <a:srgbClr val="000000"/>
                </a:solidFill>
                <a:latin typeface="Times" pitchFamily="-112" charset="0"/>
                <a:ea typeface="+mn-ea"/>
              </a:rPr>
              <a:pPr algn="r" eaLnBrk="1" hangingPunct="1"/>
              <a:t>22</a:t>
            </a:fld>
            <a:endParaRPr lang="en-US" sz="1200" dirty="0">
              <a:solidFill>
                <a:srgbClr val="000000"/>
              </a:solidFill>
              <a:latin typeface="Times" pitchFamily="-112" charset="0"/>
              <a:ea typeface="+mn-ea"/>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911930" y="4422664"/>
            <a:ext cx="1025919" cy="184814"/>
          </a:xfrm>
          <a:noFill/>
          <a:ln/>
        </p:spPr>
        <p:txBody>
          <a:bodyPr/>
          <a:lstStyle/>
          <a:p>
            <a:pPr eaLnBrk="1" hangingPunct="1"/>
            <a:endParaRPr lang="en-US" dirty="0" smtClean="0">
              <a:latin typeface="Times" pitchFamily="-112" charset="0"/>
              <a:ea typeface="ＭＳ Ｐゴシック" pitchFamily="-112" charset="-128"/>
            </a:endParaRPr>
          </a:p>
        </p:txBody>
      </p:sp>
    </p:spTree>
    <p:extLst>
      <p:ext uri="{BB962C8B-B14F-4D97-AF65-F5344CB8AC3E}">
        <p14:creationId xmlns:p14="http://schemas.microsoft.com/office/powerpoint/2010/main" val="275563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600075"/>
            <a:ext cx="5145088" cy="38592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DC9BAFA6-C117-423B-9A2C-7019D9D37D60}"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88068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bwMode="auto">
          <a:xfrm>
            <a:off x="3908874" y="8695859"/>
            <a:ext cx="2949126" cy="446582"/>
          </a:xfrm>
          <a:prstGeom prst="rect">
            <a:avLst/>
          </a:prstGeom>
          <a:noFill/>
          <a:ln w="9525">
            <a:noFill/>
            <a:miter lim="800000"/>
            <a:headEnd/>
            <a:tailEnd/>
          </a:ln>
        </p:spPr>
        <p:txBody>
          <a:bodyPr lIns="87406" tIns="43702" rIns="87406" bIns="43702" anchor="b"/>
          <a:lstStyle/>
          <a:p>
            <a:pPr algn="r" defTabSz="873886" fontAlgn="auto" hangingPunct="1">
              <a:spcBef>
                <a:spcPts val="0"/>
              </a:spcBef>
              <a:spcAft>
                <a:spcPts val="0"/>
              </a:spcAft>
            </a:pPr>
            <a:fld id="{73A15B8B-209D-4526-BE98-015854F61BF3}" type="slidenum">
              <a:rPr lang="en-US" sz="1200" b="1">
                <a:solidFill>
                  <a:prstClr val="black"/>
                </a:solidFill>
                <a:latin typeface="Times" pitchFamily="-110" charset="0"/>
                <a:ea typeface="+mn-ea"/>
              </a:rPr>
              <a:pPr algn="r" defTabSz="873886" fontAlgn="auto" hangingPunct="1">
                <a:spcBef>
                  <a:spcPts val="0"/>
                </a:spcBef>
                <a:spcAft>
                  <a:spcPts val="0"/>
                </a:spcAft>
              </a:pPr>
              <a:t>3</a:t>
            </a:fld>
            <a:endParaRPr lang="en-US" sz="1200" b="1" dirty="0">
              <a:solidFill>
                <a:prstClr val="black"/>
              </a:solidFill>
              <a:latin typeface="Times" pitchFamily="-110" charset="0"/>
              <a:ea typeface="+mn-ea"/>
            </a:endParaRPr>
          </a:p>
        </p:txBody>
      </p:sp>
      <p:sp>
        <p:nvSpPr>
          <p:cNvPr id="125955" name="Rectangle 2"/>
          <p:cNvSpPr>
            <a:spLocks noGrp="1" noRot="1" noChangeAspect="1" noChangeArrowheads="1" noTextEdit="1"/>
          </p:cNvSpPr>
          <p:nvPr>
            <p:ph type="sldImg"/>
          </p:nvPr>
        </p:nvSpPr>
        <p:spPr>
          <a:xfrm>
            <a:off x="1144588" y="687388"/>
            <a:ext cx="4570412" cy="3429000"/>
          </a:xfrm>
          <a:ln/>
        </p:spPr>
      </p:sp>
      <p:sp>
        <p:nvSpPr>
          <p:cNvPr id="125956" name="Rectangle 3"/>
          <p:cNvSpPr>
            <a:spLocks noGrp="1" noChangeArrowheads="1"/>
          </p:cNvSpPr>
          <p:nvPr>
            <p:ph type="body" idx="1"/>
          </p:nvPr>
        </p:nvSpPr>
        <p:spPr>
          <a:xfrm>
            <a:off x="686421" y="4344025"/>
            <a:ext cx="5485158" cy="4112926"/>
          </a:xfrm>
          <a:noFill/>
          <a:ln/>
        </p:spPr>
        <p:txBody>
          <a:bodyPr>
            <a:normAutofit/>
          </a:bodyPr>
          <a:lstStyle/>
          <a:p>
            <a:endParaRPr lang="en-US" b="1" u="sng" dirty="0" smtClean="0">
              <a:latin typeface="Times New Roman" pitchFamily="18" charset="0"/>
            </a:endParaRPr>
          </a:p>
        </p:txBody>
      </p:sp>
    </p:spTree>
    <p:extLst>
      <p:ext uri="{BB962C8B-B14F-4D97-AF65-F5344CB8AC3E}">
        <p14:creationId xmlns:p14="http://schemas.microsoft.com/office/powerpoint/2010/main" val="362052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FCFD60-359E-473F-96FC-24339EEE0FA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09248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DF802-0A23-4955-B67E-B5BDC591CE4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6986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4613" y="8683367"/>
            <a:ext cx="2971800" cy="459073"/>
          </a:xfrm>
          <a:noFill/>
        </p:spPr>
        <p:txBody>
          <a:bodyPr/>
          <a:lstStyle/>
          <a:p>
            <a:pPr defTabSz="897274"/>
            <a:fld id="{A453A30F-BDAB-4579-A678-D5C77044EBA0}" type="slidenum">
              <a:rPr lang="en-US" altLang="en-US" smtClean="0">
                <a:solidFill>
                  <a:prstClr val="black"/>
                </a:solidFill>
              </a:rPr>
              <a:pPr defTabSz="897274"/>
              <a:t>6</a:t>
            </a:fld>
            <a:endParaRPr lang="en-US" altLang="en-US" dirty="0" smtClean="0">
              <a:solidFill>
                <a:prstClr val="black"/>
              </a:solidFill>
            </a:endParaRPr>
          </a:p>
        </p:txBody>
      </p:sp>
      <p:sp>
        <p:nvSpPr>
          <p:cNvPr id="54275" name="Rectangle 2"/>
          <p:cNvSpPr>
            <a:spLocks noGrp="1" noRot="1" noChangeAspect="1" noChangeArrowheads="1" noTextEdit="1"/>
          </p:cNvSpPr>
          <p:nvPr>
            <p:ph type="sldImg"/>
          </p:nvPr>
        </p:nvSpPr>
        <p:spPr>
          <a:xfrm>
            <a:off x="1187450" y="668338"/>
            <a:ext cx="4557713" cy="3417887"/>
          </a:xfrm>
          <a:ln/>
        </p:spPr>
      </p:sp>
      <p:sp>
        <p:nvSpPr>
          <p:cNvPr id="54276" name="Rectangle 3"/>
          <p:cNvSpPr>
            <a:spLocks noGrp="1" noChangeArrowheads="1"/>
          </p:cNvSpPr>
          <p:nvPr>
            <p:ph type="body" idx="1"/>
          </p:nvPr>
        </p:nvSpPr>
        <p:spPr>
          <a:xfrm>
            <a:off x="884239" y="4309674"/>
            <a:ext cx="5089524" cy="4164455"/>
          </a:xfrm>
          <a:noFill/>
          <a:ln/>
        </p:spPr>
        <p:txBody>
          <a:bodyPr/>
          <a:lstStyle/>
          <a:p>
            <a:pPr eaLnBrk="1" hangingPunct="1">
              <a:spcBef>
                <a:spcPct val="0"/>
              </a:spcBef>
            </a:pPr>
            <a:endParaRPr lang="en-US" sz="1000" dirty="0" smtClean="0">
              <a:latin typeface="Arial" pitchFamily="34" charset="0"/>
              <a:cs typeface="Arial" pitchFamily="34" charset="0"/>
            </a:endParaRPr>
          </a:p>
        </p:txBody>
      </p:sp>
    </p:spTree>
    <p:extLst>
      <p:ext uri="{BB962C8B-B14F-4D97-AF65-F5344CB8AC3E}">
        <p14:creationId xmlns:p14="http://schemas.microsoft.com/office/powerpoint/2010/main" val="171223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DF802-0A23-4955-B67E-B5BDC591CE4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275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4613" y="8683367"/>
            <a:ext cx="2971800" cy="459074"/>
          </a:xfrm>
          <a:noFill/>
        </p:spPr>
        <p:txBody>
          <a:bodyPr/>
          <a:lstStyle/>
          <a:p>
            <a:pPr defTabSz="880446"/>
            <a:fld id="{A453A30F-BDAB-4579-A678-D5C77044EBA0}" type="slidenum">
              <a:rPr lang="en-US" altLang="en-US" smtClean="0">
                <a:solidFill>
                  <a:prstClr val="black"/>
                </a:solidFill>
              </a:rPr>
              <a:pPr defTabSz="880446"/>
              <a:t>8</a:t>
            </a:fld>
            <a:endParaRPr lang="en-US" altLang="en-US" dirty="0" smtClean="0">
              <a:solidFill>
                <a:prstClr val="black"/>
              </a:solidFill>
            </a:endParaRPr>
          </a:p>
        </p:txBody>
      </p:sp>
      <p:sp>
        <p:nvSpPr>
          <p:cNvPr id="54275" name="Rectangle 2"/>
          <p:cNvSpPr>
            <a:spLocks noGrp="1" noRot="1" noChangeAspect="1" noChangeArrowheads="1" noTextEdit="1"/>
          </p:cNvSpPr>
          <p:nvPr>
            <p:ph type="sldImg"/>
          </p:nvPr>
        </p:nvSpPr>
        <p:spPr>
          <a:xfrm>
            <a:off x="1189038" y="668338"/>
            <a:ext cx="4554537" cy="3417887"/>
          </a:xfrm>
          <a:ln/>
        </p:spPr>
      </p:sp>
      <p:sp>
        <p:nvSpPr>
          <p:cNvPr id="54276" name="Rectangle 3"/>
          <p:cNvSpPr>
            <a:spLocks noGrp="1" noChangeArrowheads="1"/>
          </p:cNvSpPr>
          <p:nvPr>
            <p:ph type="body" idx="1"/>
          </p:nvPr>
        </p:nvSpPr>
        <p:spPr>
          <a:xfrm>
            <a:off x="884240" y="4309675"/>
            <a:ext cx="5089524" cy="4164455"/>
          </a:xfrm>
          <a:noFill/>
          <a:ln/>
        </p:spPr>
        <p:txBody>
          <a:bodyPr/>
          <a:lstStyle/>
          <a:p>
            <a:pPr eaLnBrk="1" hangingPunct="1">
              <a:spcBef>
                <a:spcPct val="0"/>
              </a:spcBef>
            </a:pPr>
            <a:endParaRPr lang="en-US" sz="1000" dirty="0">
              <a:latin typeface="Arial" pitchFamily="34" charset="0"/>
              <a:cs typeface="Arial" pitchFamily="34" charset="0"/>
            </a:endParaRPr>
          </a:p>
        </p:txBody>
      </p:sp>
    </p:spTree>
    <p:extLst>
      <p:ext uri="{BB962C8B-B14F-4D97-AF65-F5344CB8AC3E}">
        <p14:creationId xmlns:p14="http://schemas.microsoft.com/office/powerpoint/2010/main" val="1560102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4613" y="8683367"/>
            <a:ext cx="2971800" cy="459074"/>
          </a:xfrm>
          <a:noFill/>
        </p:spPr>
        <p:txBody>
          <a:bodyPr/>
          <a:lstStyle/>
          <a:p>
            <a:pPr defTabSz="880446"/>
            <a:fld id="{A453A30F-BDAB-4579-A678-D5C77044EBA0}" type="slidenum">
              <a:rPr lang="en-US" altLang="en-US" smtClean="0">
                <a:solidFill>
                  <a:prstClr val="black"/>
                </a:solidFill>
              </a:rPr>
              <a:pPr defTabSz="880446"/>
              <a:t>9</a:t>
            </a:fld>
            <a:endParaRPr lang="en-US" altLang="en-US" dirty="0" smtClean="0">
              <a:solidFill>
                <a:prstClr val="black"/>
              </a:solidFill>
            </a:endParaRPr>
          </a:p>
        </p:txBody>
      </p:sp>
      <p:sp>
        <p:nvSpPr>
          <p:cNvPr id="54275" name="Rectangle 2"/>
          <p:cNvSpPr>
            <a:spLocks noGrp="1" noRot="1" noChangeAspect="1" noChangeArrowheads="1" noTextEdit="1"/>
          </p:cNvSpPr>
          <p:nvPr>
            <p:ph type="sldImg"/>
          </p:nvPr>
        </p:nvSpPr>
        <p:spPr>
          <a:xfrm>
            <a:off x="1189038" y="668338"/>
            <a:ext cx="4554537" cy="3417887"/>
          </a:xfrm>
          <a:ln/>
        </p:spPr>
      </p:sp>
      <p:sp>
        <p:nvSpPr>
          <p:cNvPr id="54276" name="Rectangle 3"/>
          <p:cNvSpPr>
            <a:spLocks noGrp="1" noChangeArrowheads="1"/>
          </p:cNvSpPr>
          <p:nvPr>
            <p:ph type="body" idx="1"/>
          </p:nvPr>
        </p:nvSpPr>
        <p:spPr>
          <a:xfrm>
            <a:off x="884240" y="4309675"/>
            <a:ext cx="5089524" cy="4164455"/>
          </a:xfrm>
          <a:noFill/>
          <a:ln/>
        </p:spPr>
        <p:txBody>
          <a:bodyPr/>
          <a:lstStyle/>
          <a:p>
            <a:pPr eaLnBrk="1" hangingPunct="1">
              <a:spcBef>
                <a:spcPct val="0"/>
              </a:spcBef>
            </a:pPr>
            <a:endParaRPr lang="en-US" sz="1000" dirty="0">
              <a:latin typeface="Arial" pitchFamily="34" charset="0"/>
              <a:cs typeface="Arial" pitchFamily="34" charset="0"/>
            </a:endParaRPr>
          </a:p>
        </p:txBody>
      </p:sp>
    </p:spTree>
    <p:extLst>
      <p:ext uri="{BB962C8B-B14F-4D97-AF65-F5344CB8AC3E}">
        <p14:creationId xmlns:p14="http://schemas.microsoft.com/office/powerpoint/2010/main" val="3871580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559223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384629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993069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276600" y="1152525"/>
            <a:ext cx="5499100" cy="4010025"/>
          </a:xfrm>
        </p:spPr>
        <p:txBody>
          <a:bodyPr/>
          <a:lstStyle>
            <a:lvl1pPr>
              <a:defRPr/>
            </a:lvl1pPr>
          </a:lstStyle>
          <a:p>
            <a:r>
              <a:rPr lang="en-US" smtClean="0"/>
              <a:t>Click to edit Master title style</a:t>
            </a:r>
            <a:endParaRPr lang="en-US"/>
          </a:p>
        </p:txBody>
      </p:sp>
      <p:pic>
        <p:nvPicPr>
          <p:cNvPr id="322563" name="Picture 3"/>
          <p:cNvPicPr>
            <a:picLocks noChangeAspect="1" noChangeArrowheads="1"/>
          </p:cNvPicPr>
          <p:nvPr/>
        </p:nvPicPr>
        <p:blipFill>
          <a:blip r:embed="rId2" cstate="print"/>
          <a:srcRect/>
          <a:stretch>
            <a:fillRect/>
          </a:stretch>
        </p:blipFill>
        <p:spPr bwMode="auto">
          <a:xfrm>
            <a:off x="0" y="6184900"/>
            <a:ext cx="9144000" cy="530225"/>
          </a:xfrm>
          <a:prstGeom prst="rect">
            <a:avLst/>
          </a:prstGeom>
          <a:noFill/>
        </p:spPr>
      </p:pic>
      <p:pic>
        <p:nvPicPr>
          <p:cNvPr id="322564" name="Picture 4"/>
          <p:cNvPicPr>
            <a:picLocks noChangeAspect="1" noChangeArrowheads="1"/>
          </p:cNvPicPr>
          <p:nvPr/>
        </p:nvPicPr>
        <p:blipFill>
          <a:blip r:embed="rId3" cstate="print"/>
          <a:srcRect/>
          <a:stretch>
            <a:fillRect/>
          </a:stretch>
        </p:blipFill>
        <p:spPr bwMode="auto">
          <a:xfrm>
            <a:off x="287338" y="492125"/>
            <a:ext cx="2838450" cy="2774950"/>
          </a:xfrm>
          <a:prstGeom prst="rect">
            <a:avLst/>
          </a:prstGeom>
          <a:noFill/>
        </p:spPr>
      </p:pic>
    </p:spTree>
    <p:extLst>
      <p:ext uri="{BB962C8B-B14F-4D97-AF65-F5344CB8AC3E}">
        <p14:creationId xmlns:p14="http://schemas.microsoft.com/office/powerpoint/2010/main" val="192968640"/>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200" baseline="0"/>
            </a:lvl1pPr>
            <a:lvl2pPr>
              <a:defRPr sz="2000" baseline="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a:xfrm>
            <a:off x="8597900" y="6435725"/>
            <a:ext cx="546100" cy="193675"/>
          </a:xfrm>
        </p:spPr>
        <p:txBody>
          <a:bodyPr/>
          <a:lstStyle>
            <a:lvl1pPr>
              <a:defRPr>
                <a:solidFill>
                  <a:schemeClr val="accent3"/>
                </a:solidFill>
              </a:defRPr>
            </a:lvl1pPr>
          </a:lstStyle>
          <a:p>
            <a:pPr>
              <a:defRPr/>
            </a:pPr>
            <a:fld id="{8A7B5ED2-0E36-43F7-94A7-FCF4B1A44DB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60727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200" baseline="0"/>
            </a:lvl1pPr>
            <a:lvl2pPr>
              <a:defRPr sz="2000" baseline="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a:xfrm>
            <a:off x="8597900" y="6435725"/>
            <a:ext cx="546100" cy="193675"/>
          </a:xfrm>
        </p:spPr>
        <p:txBody>
          <a:bodyPr/>
          <a:lstStyle>
            <a:lvl1pPr>
              <a:defRPr>
                <a:solidFill>
                  <a:schemeClr val="accent3"/>
                </a:solidFill>
              </a:defRPr>
            </a:lvl1pPr>
          </a:lstStyle>
          <a:p>
            <a:pPr>
              <a:defRPr/>
            </a:pPr>
            <a:fld id="{8A7B5ED2-0E36-43F7-94A7-FCF4B1A44DB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2259777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200" baseline="0"/>
            </a:lvl1pPr>
            <a:lvl2pPr>
              <a:defRPr sz="2000" baseline="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a:xfrm>
            <a:off x="8597900" y="6435725"/>
            <a:ext cx="546100" cy="193675"/>
          </a:xfrm>
        </p:spPr>
        <p:txBody>
          <a:bodyPr/>
          <a:lstStyle>
            <a:lvl1pPr>
              <a:defRPr>
                <a:solidFill>
                  <a:schemeClr val="accent3"/>
                </a:solidFill>
              </a:defRPr>
            </a:lvl1pPr>
          </a:lstStyle>
          <a:p>
            <a:pPr>
              <a:defRPr/>
            </a:pPr>
            <a:fld id="{8A7B5ED2-0E36-43F7-94A7-FCF4B1A44DB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9896418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597900" y="6477000"/>
            <a:ext cx="546100" cy="193675"/>
          </a:xfrm>
        </p:spPr>
        <p:txBody>
          <a:bodyPr/>
          <a:lstStyle>
            <a:lvl1pPr>
              <a:defRPr>
                <a:solidFill>
                  <a:schemeClr val="accent3"/>
                </a:solidFill>
              </a:defRPr>
            </a:lvl1pPr>
          </a:lstStyle>
          <a:p>
            <a:fld id="{64B42BBD-78B0-4278-A99D-5CD63BC47C0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951108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a:xfrm>
            <a:off x="8534400" y="6477000"/>
            <a:ext cx="546100" cy="228600"/>
          </a:xfrm>
        </p:spPr>
        <p:txBody>
          <a:bodyPr/>
          <a:lstStyle>
            <a:lvl1pPr>
              <a:defRPr>
                <a:solidFill>
                  <a:schemeClr val="accent3"/>
                </a:solidFill>
              </a:defRPr>
            </a:lvl1pPr>
          </a:lstStyle>
          <a:p>
            <a:pPr>
              <a:defRPr/>
            </a:pPr>
            <a:fld id="{600DF95A-813C-448E-A057-F3AC5386AC1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965552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a:effectLst/>
      </p:grpSpPr>
      <p:sp>
        <p:nvSpPr>
          <p:cNvPr id="2" name="Title 1"/>
          <p:cNvSpPr>
            <a:spLocks noGrp="1"/>
          </p:cNvSpPr>
          <p:nvPr>
            <p:ph type="title"/>
          </p:nvPr>
        </p:nvSpPr>
        <p:spPr>
          <a:xfrm>
            <a:off x="457200" y="304800"/>
            <a:ext cx="8305800" cy="715962"/>
          </a:xfrm>
          <a:effectLst/>
        </p:spPr>
        <p:txBody>
          <a:bodyPr/>
          <a:lstStyle>
            <a:lvl1pPr>
              <a:defRPr>
                <a:solidFill>
                  <a:srgbClr val="002F80"/>
                </a:solidFill>
                <a:effectLst/>
              </a:defRPr>
            </a:lvl1pPr>
          </a:lstStyle>
          <a:p>
            <a:r>
              <a:rPr lang="en-US" smtClean="0">
                <a:effectLst/>
              </a:rPr>
              <a:t>Click to edit Master title style</a:t>
            </a:r>
          </a:p>
        </p:txBody>
      </p:sp>
      <p:sp>
        <p:nvSpPr>
          <p:cNvPr id="3" name="Slide Number Placeholder 4"/>
          <p:cNvSpPr>
            <a:spLocks noGrp="1"/>
          </p:cNvSpPr>
          <p:nvPr>
            <p:ph type="sldNum" sz="quarter" idx="10"/>
          </p:nvPr>
        </p:nvSpPr>
        <p:spPr>
          <a:effectLst/>
        </p:spPr>
        <p:txBody>
          <a:bodyPr/>
          <a:lstStyle>
            <a:lvl1pPr/>
          </a:lstStyle>
          <a:p>
            <a:fld id="{F193B3E1-B60A-40A0-B174-1E0B837616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07952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a:xfrm>
            <a:off x="8534400" y="6477000"/>
            <a:ext cx="546100" cy="228600"/>
          </a:xfrm>
        </p:spPr>
        <p:txBody>
          <a:bodyPr/>
          <a:lstStyle>
            <a:lvl1pPr>
              <a:defRPr>
                <a:solidFill>
                  <a:schemeClr val="accent3"/>
                </a:solidFill>
              </a:defRPr>
            </a:lvl1pPr>
          </a:lstStyle>
          <a:p>
            <a:pPr>
              <a:defRPr/>
            </a:pPr>
            <a:fld id="{600DF95A-813C-448E-A057-F3AC5386AC1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007418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3107808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a:xfrm>
            <a:off x="8534400" y="6477000"/>
            <a:ext cx="546100" cy="228600"/>
          </a:xfrm>
        </p:spPr>
        <p:txBody>
          <a:bodyPr/>
          <a:lstStyle>
            <a:lvl1pPr>
              <a:defRPr>
                <a:solidFill>
                  <a:schemeClr val="accent3"/>
                </a:solidFill>
              </a:defRPr>
            </a:lvl1pPr>
          </a:lstStyle>
          <a:p>
            <a:pPr>
              <a:defRPr/>
            </a:pPr>
            <a:fld id="{600DF95A-813C-448E-A057-F3AC5386AC1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97092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42582958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181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424" y="0"/>
            <a:ext cx="8950325" cy="809625"/>
          </a:xfrm>
        </p:spPr>
        <p:txBody>
          <a:bodyPr/>
          <a:lstStyle>
            <a:lvl1pPr>
              <a:defRPr b="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57214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661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42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04900"/>
            <a:ext cx="4038600" cy="4818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04900"/>
            <a:ext cx="4038600" cy="4818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1545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94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521417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18832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666152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424" y="0"/>
            <a:ext cx="8950325" cy="809625"/>
          </a:xfrm>
        </p:spPr>
        <p:txBody>
          <a:bodyPr/>
          <a:lstStyle>
            <a:lvl1pPr>
              <a:defRPr b="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250935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848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424" y="0"/>
            <a:ext cx="8950325" cy="809625"/>
          </a:xfrm>
        </p:spPr>
        <p:txBody>
          <a:bodyPr/>
          <a:lstStyle>
            <a:lvl1pPr>
              <a:defRPr b="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88958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424" y="0"/>
            <a:ext cx="8950325" cy="809625"/>
          </a:xfrm>
        </p:spPr>
        <p:txBody>
          <a:bodyPr/>
          <a:lstStyle>
            <a:lvl1pPr>
              <a:defRPr b="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223029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188202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85247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341335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78334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noAutofit/>
          </a:bodyPr>
          <a:lstStyle>
            <a:lvl1pPr algn="l">
              <a:defRPr sz="28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3200">
                <a:latin typeface="Arial"/>
                <a:cs typeface="Aria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286695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E0BE9-10CF-7446-A96C-7C1EA51AC73C}" type="slidenum">
              <a:rPr lang="en-US" smtClean="0"/>
              <a:t>‹#›</a:t>
            </a:fld>
            <a:endParaRPr lang="en-US"/>
          </a:p>
        </p:txBody>
      </p:sp>
    </p:spTree>
    <p:extLst>
      <p:ext uri="{BB962C8B-B14F-4D97-AF65-F5344CB8AC3E}">
        <p14:creationId xmlns:p14="http://schemas.microsoft.com/office/powerpoint/2010/main" val="2910671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0.xml"/><Relationship Id="rId4" Type="http://schemas.openxmlformats.org/officeDocument/2006/relationships/image" Target="../media/image2.w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wmf"/></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2.w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2.w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 Id="rId4" Type="http://schemas.openxmlformats.org/officeDocument/2006/relationships/image" Target="../media/image2.w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6.xml"/><Relationship Id="rId4" Type="http://schemas.openxmlformats.org/officeDocument/2006/relationships/image" Target="../media/image2.w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7.xml"/><Relationship Id="rId4" Type="http://schemas.openxmlformats.org/officeDocument/2006/relationships/image" Target="../media/image2.w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8.xml"/><Relationship Id="rId4" Type="http://schemas.openxmlformats.org/officeDocument/2006/relationships/image" Target="../media/image2.w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9.xml"/><Relationship Id="rId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accent1">
                    <a:lumMod val="75000"/>
                  </a:schemeClr>
                </a:solidFill>
                <a:latin typeface="Arial Black"/>
                <a:cs typeface="Arial Black"/>
              </a:defRPr>
            </a:lvl1pPr>
          </a:lstStyle>
          <a:p>
            <a:fld id="{284E0BE9-10CF-7446-A96C-7C1EA51AC73C}" type="slidenum">
              <a:rPr lang="en-US" smtClean="0"/>
              <a:pPr/>
              <a:t>‹#›</a:t>
            </a:fld>
            <a:endParaRPr lang="en-US" dirty="0"/>
          </a:p>
        </p:txBody>
      </p:sp>
    </p:spTree>
    <p:extLst>
      <p:ext uri="{BB962C8B-B14F-4D97-AF65-F5344CB8AC3E}">
        <p14:creationId xmlns:p14="http://schemas.microsoft.com/office/powerpoint/2010/main" val="35786299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457200" rtl="0" eaLnBrk="1" latinLnBrk="0" hangingPunct="1">
        <a:spcBef>
          <a:spcPct val="0"/>
        </a:spcBef>
        <a:buNone/>
        <a:defRPr sz="3600" kern="1200">
          <a:solidFill>
            <a:srgbClr val="000090"/>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469900" y="0"/>
            <a:ext cx="82296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457200" y="1104900"/>
            <a:ext cx="8229600" cy="4818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1540" name="Rectangle 4"/>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eaLnBrk="1" hangingPunct="1"/>
            <a:r>
              <a:rPr lang="en-US" sz="3200">
                <a:solidFill>
                  <a:srgbClr val="000066"/>
                </a:solidFill>
                <a:effectLst>
                  <a:outerShdw blurRad="38100" dist="38100" dir="2700000" algn="tl">
                    <a:srgbClr val="C0C0C0"/>
                  </a:outerShdw>
                </a:effectLst>
                <a:latin typeface="Arial"/>
                <a:ea typeface="+mn-ea"/>
              </a:rPr>
              <a:t> </a:t>
            </a:r>
          </a:p>
        </p:txBody>
      </p:sp>
      <p:sp>
        <p:nvSpPr>
          <p:cNvPr id="321541" name="Line 5"/>
          <p:cNvSpPr>
            <a:spLocks noChangeShapeType="1"/>
          </p:cNvSpPr>
          <p:nvPr/>
        </p:nvSpPr>
        <p:spPr bwMode="auto">
          <a:xfrm>
            <a:off x="0" y="8509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sp>
        <p:nvSpPr>
          <p:cNvPr id="321542" name="Line 6"/>
          <p:cNvSpPr>
            <a:spLocks noChangeShapeType="1"/>
          </p:cNvSpPr>
          <p:nvPr/>
        </p:nvSpPr>
        <p:spPr bwMode="auto">
          <a:xfrm>
            <a:off x="0" y="774700"/>
            <a:ext cx="9144000" cy="0"/>
          </a:xfrm>
          <a:prstGeom prst="line">
            <a:avLst/>
          </a:prstGeom>
          <a:noFill/>
          <a:ln w="63500">
            <a:solidFill>
              <a:srgbClr val="000080"/>
            </a:solidFill>
            <a:round/>
            <a:headEnd/>
            <a:tailEnd/>
          </a:ln>
          <a:effectLst/>
        </p:spPr>
        <p:txBody>
          <a:bodyPr/>
          <a:lstStyle/>
          <a:p>
            <a:pPr eaLnBrk="1" hangingPunct="1"/>
            <a:endParaRPr lang="en-US" sz="1800">
              <a:solidFill>
                <a:srgbClr val="000000"/>
              </a:solidFill>
              <a:latin typeface="Arial"/>
              <a:ea typeface="+mn-ea"/>
            </a:endParaRPr>
          </a:p>
        </p:txBody>
      </p:sp>
      <p:sp>
        <p:nvSpPr>
          <p:cNvPr id="321543" name="Line 7"/>
          <p:cNvSpPr>
            <a:spLocks noChangeShapeType="1"/>
          </p:cNvSpPr>
          <p:nvPr/>
        </p:nvSpPr>
        <p:spPr bwMode="auto">
          <a:xfrm>
            <a:off x="0" y="8382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pic>
        <p:nvPicPr>
          <p:cNvPr id="321544" name="Picture 8"/>
          <p:cNvPicPr>
            <a:picLocks noChangeAspect="1" noChangeArrowheads="1"/>
          </p:cNvPicPr>
          <p:nvPr/>
        </p:nvPicPr>
        <p:blipFill>
          <a:blip r:embed="rId3" cstate="print"/>
          <a:srcRect/>
          <a:stretch>
            <a:fillRect/>
          </a:stretch>
        </p:blipFill>
        <p:spPr bwMode="auto">
          <a:xfrm>
            <a:off x="0" y="6184900"/>
            <a:ext cx="9144000" cy="530225"/>
          </a:xfrm>
          <a:prstGeom prst="rect">
            <a:avLst/>
          </a:prstGeom>
          <a:noFill/>
        </p:spPr>
      </p:pic>
      <p:sp>
        <p:nvSpPr>
          <p:cNvPr id="321545" name="Rectangle 9"/>
          <p:cNvSpPr>
            <a:spLocks noChangeArrowheads="1"/>
          </p:cNvSpPr>
          <p:nvPr/>
        </p:nvSpPr>
        <p:spPr bwMode="auto">
          <a:xfrm>
            <a:off x="1165225" y="6184900"/>
            <a:ext cx="1384300" cy="549275"/>
          </a:xfrm>
          <a:prstGeom prst="rect">
            <a:avLst/>
          </a:prstGeom>
          <a:noFill/>
          <a:ln w="9525" algn="ctr">
            <a:noFill/>
            <a:miter lim="800000"/>
            <a:headEnd/>
            <a:tailEnd/>
          </a:ln>
          <a:effectLst/>
        </p:spPr>
        <p:txBody>
          <a:bodyPr wrap="none" anchor="ctr">
            <a:spAutoFit/>
          </a:bodyPr>
          <a:lstStyle/>
          <a:p>
            <a:pPr>
              <a:lnSpc>
                <a:spcPct val="75000"/>
              </a:lnSpc>
            </a:pPr>
            <a:r>
              <a:rPr lang="en-US" sz="2000">
                <a:solidFill>
                  <a:srgbClr val="969696"/>
                </a:solidFill>
                <a:latin typeface="Book Antiqua" pitchFamily="18" charset="0"/>
                <a:ea typeface="+mn-ea"/>
              </a:rPr>
              <a:t>Homeland</a:t>
            </a:r>
          </a:p>
          <a:p>
            <a:pPr>
              <a:lnSpc>
                <a:spcPct val="75000"/>
              </a:lnSpc>
            </a:pPr>
            <a:r>
              <a:rPr lang="en-US" sz="2000">
                <a:solidFill>
                  <a:srgbClr val="969696"/>
                </a:solidFill>
                <a:latin typeface="Book Antiqua" pitchFamily="18" charset="0"/>
                <a:ea typeface="+mn-ea"/>
              </a:rPr>
              <a:t>Security</a:t>
            </a:r>
          </a:p>
        </p:txBody>
      </p:sp>
      <p:pic>
        <p:nvPicPr>
          <p:cNvPr id="321546" name="Picture 10" descr="dhsSeal"/>
          <p:cNvPicPr>
            <a:picLocks noChangeAspect="1" noChangeArrowheads="1"/>
          </p:cNvPicPr>
          <p:nvPr/>
        </p:nvPicPr>
        <p:blipFill>
          <a:blip r:embed="rId4" cstate="print"/>
          <a:srcRect/>
          <a:stretch>
            <a:fillRect/>
          </a:stretch>
        </p:blipFill>
        <p:spPr bwMode="auto">
          <a:xfrm>
            <a:off x="290513" y="5486400"/>
            <a:ext cx="1109662" cy="1371600"/>
          </a:xfrm>
          <a:prstGeom prst="rect">
            <a:avLst/>
          </a:prstGeom>
          <a:noFill/>
        </p:spPr>
      </p:pic>
      <p:sp>
        <p:nvSpPr>
          <p:cNvPr id="321547" name="Rectangle 11"/>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defRPr>
            </a:lvl1pPr>
          </a:lstStyle>
          <a:p>
            <a:pPr>
              <a:defRPr/>
            </a:pPr>
            <a:fld id="{9CFA634D-5229-415B-B72F-B08919D0A8FB}" type="slidenum">
              <a:rPr lang="en-US" smtClean="0">
                <a:solidFill>
                  <a:srgbClr val="000000"/>
                </a:solidFill>
                <a:ea typeface="+mn-ea"/>
              </a:rPr>
              <a:pPr>
                <a:defRPr/>
              </a:pPr>
              <a:t>‹#›</a:t>
            </a:fld>
            <a:endParaRPr lang="en-US" dirty="0">
              <a:solidFill>
                <a:srgbClr val="000000"/>
              </a:solidFill>
              <a:ea typeface="+mn-ea"/>
            </a:endParaRPr>
          </a:p>
        </p:txBody>
      </p:sp>
    </p:spTree>
    <p:extLst>
      <p:ext uri="{BB962C8B-B14F-4D97-AF65-F5344CB8AC3E}">
        <p14:creationId xmlns:p14="http://schemas.microsoft.com/office/powerpoint/2010/main" val="1310563392"/>
      </p:ext>
    </p:extLst>
  </p:cSld>
  <p:clrMap bg1="lt1" tx1="dk1" bg2="lt2" tx2="dk2" accent1="accent1" accent2="accent2" accent3="accent3" accent4="accent4" accent5="accent5" accent6="accent6" hlink="hlink" folHlink="folHlink"/>
  <p:sldLayoutIdLst>
    <p:sldLayoutId id="2147483693" r:id="rId1"/>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1896480668"/>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1899045344"/>
      </p:ext>
    </p:extLst>
  </p:cSld>
  <p:clrMap bg1="lt1" tx1="dk1" bg2="lt2" tx2="dk2" accent1="accent1" accent2="accent2" accent3="accent3" accent4="accent4" accent5="accent5" accent6="accent6" hlink="hlink" folHlink="folHlink"/>
  <p:sldLayoutIdLst>
    <p:sldLayoutId id="2147483697"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3503894340"/>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949107712"/>
      </p:ext>
    </p:extLst>
  </p:cSld>
  <p:clrMap bg1="lt1" tx1="dk1" bg2="lt2" tx2="dk2" accent1="accent1" accent2="accent2" accent3="accent3" accent4="accent4" accent5="accent5" accent6="accent6" hlink="hlink" folHlink="folHlink"/>
  <p:sldLayoutIdLst>
    <p:sldLayoutId id="2147483701"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257327821"/>
      </p:ext>
    </p:extLst>
  </p:cSld>
  <p:clrMap bg1="lt1" tx1="dk1" bg2="lt2" tx2="dk2" accent1="accent1" accent2="accent2" accent3="accent3" accent4="accent4" accent5="accent5" accent6="accent6" hlink="hlink" folHlink="folHlink"/>
  <p:sldLayoutIdLst>
    <p:sldLayoutId id="2147483703"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1460383678"/>
      </p:ext>
    </p:extLst>
  </p:cSld>
  <p:clrMap bg1="lt1" tx1="dk1" bg2="lt2" tx2="dk2" accent1="accent1" accent2="accent2" accent3="accent3" accent4="accent4" accent5="accent5" accent6="accent6" hlink="hlink" folHlink="folHlink"/>
  <p:sldLayoutIdLst>
    <p:sldLayoutId id="2147483705"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43699209"/>
      </p:ext>
    </p:extLst>
  </p:cSld>
  <p:clrMap bg1="lt1" tx1="dk1" bg2="lt2" tx2="dk2" accent1="accent1" accent2="accent2" accent3="accent3" accent4="accent4" accent5="accent5" accent6="accent6" hlink="hlink" folHlink="folHlink"/>
  <p:sldLayoutIdLst>
    <p:sldLayoutId id="2147483707"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3447078903"/>
      </p:ext>
    </p:extLst>
  </p:cSld>
  <p:clrMap bg1="lt1" tx1="dk1" bg2="lt2" tx2="dk2" accent1="accent1" accent2="accent2" accent3="accent3" accent4="accent4" accent5="accent5" accent6="accent6" hlink="hlink" folHlink="folHlink"/>
  <p:sldLayoutIdLst>
    <p:sldLayoutId id="2147483709"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1268605342"/>
      </p:ext>
    </p:extLst>
  </p:cSld>
  <p:clrMap bg1="lt1" tx1="dk1" bg2="lt2" tx2="dk2" accent1="accent1" accent2="accent2" accent3="accent3" accent4="accent4" accent5="accent5" accent6="accent6" hlink="hlink" folHlink="folHlink"/>
  <p:sldLayoutIdLst>
    <p:sldLayoutId id="2147483711"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469900" y="0"/>
            <a:ext cx="82296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457200" y="1104900"/>
            <a:ext cx="8229600" cy="4818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1540" name="Rectangle 4"/>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eaLnBrk="1" hangingPunct="1"/>
            <a:r>
              <a:rPr lang="en-US" sz="3200">
                <a:solidFill>
                  <a:srgbClr val="000066"/>
                </a:solidFill>
                <a:effectLst>
                  <a:outerShdw blurRad="38100" dist="38100" dir="2700000" algn="tl">
                    <a:srgbClr val="C0C0C0"/>
                  </a:outerShdw>
                </a:effectLst>
                <a:latin typeface="Arial"/>
                <a:ea typeface="+mn-ea"/>
              </a:rPr>
              <a:t> </a:t>
            </a:r>
          </a:p>
        </p:txBody>
      </p:sp>
      <p:sp>
        <p:nvSpPr>
          <p:cNvPr id="321541" name="Line 5"/>
          <p:cNvSpPr>
            <a:spLocks noChangeShapeType="1"/>
          </p:cNvSpPr>
          <p:nvPr/>
        </p:nvSpPr>
        <p:spPr bwMode="auto">
          <a:xfrm>
            <a:off x="0" y="8509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sp>
        <p:nvSpPr>
          <p:cNvPr id="321542" name="Line 6"/>
          <p:cNvSpPr>
            <a:spLocks noChangeShapeType="1"/>
          </p:cNvSpPr>
          <p:nvPr/>
        </p:nvSpPr>
        <p:spPr bwMode="auto">
          <a:xfrm>
            <a:off x="0" y="774700"/>
            <a:ext cx="9144000" cy="0"/>
          </a:xfrm>
          <a:prstGeom prst="line">
            <a:avLst/>
          </a:prstGeom>
          <a:noFill/>
          <a:ln w="63500">
            <a:solidFill>
              <a:srgbClr val="000080"/>
            </a:solidFill>
            <a:round/>
            <a:headEnd/>
            <a:tailEnd/>
          </a:ln>
          <a:effectLst/>
        </p:spPr>
        <p:txBody>
          <a:bodyPr/>
          <a:lstStyle/>
          <a:p>
            <a:pPr eaLnBrk="1" hangingPunct="1"/>
            <a:endParaRPr lang="en-US" sz="1800">
              <a:solidFill>
                <a:srgbClr val="000000"/>
              </a:solidFill>
              <a:latin typeface="Arial"/>
              <a:ea typeface="+mn-ea"/>
            </a:endParaRPr>
          </a:p>
        </p:txBody>
      </p:sp>
      <p:sp>
        <p:nvSpPr>
          <p:cNvPr id="321543" name="Line 7"/>
          <p:cNvSpPr>
            <a:spLocks noChangeShapeType="1"/>
          </p:cNvSpPr>
          <p:nvPr/>
        </p:nvSpPr>
        <p:spPr bwMode="auto">
          <a:xfrm>
            <a:off x="0" y="8382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pic>
        <p:nvPicPr>
          <p:cNvPr id="321544" name="Picture 8"/>
          <p:cNvPicPr>
            <a:picLocks noChangeAspect="1" noChangeArrowheads="1"/>
          </p:cNvPicPr>
          <p:nvPr/>
        </p:nvPicPr>
        <p:blipFill>
          <a:blip r:embed="rId3" cstate="print"/>
          <a:srcRect/>
          <a:stretch>
            <a:fillRect/>
          </a:stretch>
        </p:blipFill>
        <p:spPr bwMode="auto">
          <a:xfrm>
            <a:off x="0" y="6184900"/>
            <a:ext cx="9144000" cy="530225"/>
          </a:xfrm>
          <a:prstGeom prst="rect">
            <a:avLst/>
          </a:prstGeom>
          <a:noFill/>
        </p:spPr>
      </p:pic>
      <p:sp>
        <p:nvSpPr>
          <p:cNvPr id="321545" name="Rectangle 9"/>
          <p:cNvSpPr>
            <a:spLocks noChangeArrowheads="1"/>
          </p:cNvSpPr>
          <p:nvPr/>
        </p:nvSpPr>
        <p:spPr bwMode="auto">
          <a:xfrm>
            <a:off x="1165225" y="6184900"/>
            <a:ext cx="1384300" cy="549275"/>
          </a:xfrm>
          <a:prstGeom prst="rect">
            <a:avLst/>
          </a:prstGeom>
          <a:noFill/>
          <a:ln w="9525" algn="ctr">
            <a:noFill/>
            <a:miter lim="800000"/>
            <a:headEnd/>
            <a:tailEnd/>
          </a:ln>
          <a:effectLst/>
        </p:spPr>
        <p:txBody>
          <a:bodyPr wrap="none" anchor="ctr">
            <a:spAutoFit/>
          </a:bodyPr>
          <a:lstStyle/>
          <a:p>
            <a:pPr>
              <a:lnSpc>
                <a:spcPct val="75000"/>
              </a:lnSpc>
            </a:pPr>
            <a:r>
              <a:rPr lang="en-US" sz="2000">
                <a:solidFill>
                  <a:srgbClr val="969696"/>
                </a:solidFill>
                <a:latin typeface="Book Antiqua" pitchFamily="18" charset="0"/>
                <a:ea typeface="+mn-ea"/>
              </a:rPr>
              <a:t>Homeland</a:t>
            </a:r>
          </a:p>
          <a:p>
            <a:pPr>
              <a:lnSpc>
                <a:spcPct val="75000"/>
              </a:lnSpc>
            </a:pPr>
            <a:r>
              <a:rPr lang="en-US" sz="2000">
                <a:solidFill>
                  <a:srgbClr val="969696"/>
                </a:solidFill>
                <a:latin typeface="Book Antiqua" pitchFamily="18" charset="0"/>
                <a:ea typeface="+mn-ea"/>
              </a:rPr>
              <a:t>Security</a:t>
            </a:r>
          </a:p>
        </p:txBody>
      </p:sp>
      <p:pic>
        <p:nvPicPr>
          <p:cNvPr id="321546" name="Picture 10" descr="dhsSeal"/>
          <p:cNvPicPr>
            <a:picLocks noChangeAspect="1" noChangeArrowheads="1"/>
          </p:cNvPicPr>
          <p:nvPr/>
        </p:nvPicPr>
        <p:blipFill>
          <a:blip r:embed="rId4" cstate="print"/>
          <a:srcRect/>
          <a:stretch>
            <a:fillRect/>
          </a:stretch>
        </p:blipFill>
        <p:spPr bwMode="auto">
          <a:xfrm>
            <a:off x="290513" y="5486400"/>
            <a:ext cx="1109662" cy="1371600"/>
          </a:xfrm>
          <a:prstGeom prst="rect">
            <a:avLst/>
          </a:prstGeom>
          <a:noFill/>
        </p:spPr>
      </p:pic>
      <p:sp>
        <p:nvSpPr>
          <p:cNvPr id="321547" name="Rectangle 11"/>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defRPr>
            </a:lvl1pPr>
          </a:lstStyle>
          <a:p>
            <a:pPr>
              <a:defRPr/>
            </a:pPr>
            <a:fld id="{9CFA634D-5229-415B-B72F-B08919D0A8FB}" type="slidenum">
              <a:rPr lang="en-US" smtClean="0">
                <a:solidFill>
                  <a:srgbClr val="000000"/>
                </a:solidFill>
                <a:ea typeface="+mn-ea"/>
              </a:rPr>
              <a:pPr>
                <a:defRPr/>
              </a:pPr>
              <a:t>‹#›</a:t>
            </a:fld>
            <a:endParaRPr lang="en-US" dirty="0">
              <a:solidFill>
                <a:srgbClr val="000000"/>
              </a:solidFill>
              <a:ea typeface="+mn-ea"/>
            </a:endParaRPr>
          </a:p>
        </p:txBody>
      </p:sp>
    </p:spTree>
    <p:extLst>
      <p:ext uri="{BB962C8B-B14F-4D97-AF65-F5344CB8AC3E}">
        <p14:creationId xmlns:p14="http://schemas.microsoft.com/office/powerpoint/2010/main" val="3766174219"/>
      </p:ext>
    </p:extLst>
  </p:cSld>
  <p:clrMap bg1="lt1" tx1="dk1" bg2="lt2" tx2="dk2" accent1="accent1" accent2="accent2" accent3="accent3" accent4="accent4" accent5="accent5" accent6="accent6" hlink="hlink" folHlink="folHlink"/>
  <p:sldLayoutIdLst>
    <p:sldLayoutId id="2147483677" r:id="rId1"/>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2650448833"/>
      </p:ext>
    </p:extLst>
  </p:cSld>
  <p:clrMap bg1="lt1" tx1="dk1" bg2="lt2" tx2="dk2" accent1="accent1" accent2="accent2" accent3="accent3" accent4="accent4" accent5="accent5" accent6="accent6" hlink="hlink" folHlink="folHlink"/>
  <p:sldLayoutIdLst>
    <p:sldLayoutId id="2147483713"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937344836"/>
      </p:ext>
    </p:extLst>
  </p:cSld>
  <p:clrMap bg1="lt1" tx1="dk1" bg2="lt2" tx2="dk2" accent1="accent1" accent2="accent2" accent3="accent3" accent4="accent4" accent5="accent5" accent6="accent6" hlink="hlink" folHlink="folHlink"/>
  <p:sldLayoutIdLst>
    <p:sldLayoutId id="2147483715"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4203532891"/>
      </p:ext>
    </p:extLst>
  </p:cSld>
  <p:clrMap bg1="lt1" tx1="dk1" bg2="lt2" tx2="dk2" accent1="accent1" accent2="accent2" accent3="accent3" accent4="accent4" accent5="accent5" accent6="accent6" hlink="hlink" folHlink="folHlink"/>
  <p:sldLayoutIdLst>
    <p:sldLayoutId id="2147483717"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4200" dirty="0" smtClean="0">
                <a:solidFill>
                  <a:srgbClr val="002F80"/>
                </a:solidFill>
                <a:latin typeface="Times New Roman" pitchFamily="18" charset="0"/>
                <a:cs typeface="Times New Roman" pitchFamily="18" charset="0"/>
              </a:rPr>
              <a:t>Sample Slide</a:t>
            </a:r>
            <a:endParaRPr lang="en-US" dirty="0" smtClean="0"/>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indent="-173038">
              <a:buClr>
                <a:srgbClr val="333333"/>
              </a:buClr>
            </a:pPr>
            <a:r>
              <a:rPr lang="en-US" sz="2200" dirty="0" smtClean="0">
                <a:solidFill>
                  <a:srgbClr val="333333"/>
                </a:solidFill>
                <a:latin typeface="Arial" pitchFamily="34" charset="0"/>
                <a:cs typeface="Arial" pitchFamily="34" charset="0"/>
              </a:rPr>
              <a:t>Subhead</a:t>
            </a:r>
          </a:p>
          <a:p>
            <a:pPr marL="173038" indent="-173038">
              <a:buClr>
                <a:srgbClr val="333333"/>
              </a:buClr>
              <a:buFont typeface="Wingdings" pitchFamily="2" charset="2"/>
              <a:buNone/>
            </a:pPr>
            <a:r>
              <a:rPr lang="en-US" sz="2200" dirty="0" smtClean="0">
                <a:solidFill>
                  <a:srgbClr val="333333"/>
                </a:solidFill>
                <a:latin typeface="Arial" pitchFamily="34" charset="0"/>
                <a:cs typeface="Arial" pitchFamily="34" charset="0"/>
              </a:rPr>
              <a:t>1st level text</a:t>
            </a:r>
          </a:p>
          <a:p>
            <a:pPr marL="690563" lvl="1" indent="-342900">
              <a:buClr>
                <a:srgbClr val="333333"/>
              </a:buClr>
              <a:buFont typeface="Wingdings" pitchFamily="2" charset="2"/>
              <a:buChar char="§"/>
            </a:pPr>
            <a:r>
              <a:rPr lang="en-US" sz="2200" dirty="0" smtClean="0">
                <a:solidFill>
                  <a:srgbClr val="333333"/>
                </a:solidFill>
                <a:latin typeface="Arial" pitchFamily="34" charset="0"/>
                <a:cs typeface="Arial" pitchFamily="34" charset="0"/>
              </a:rPr>
              <a:t>2nd level</a:t>
            </a:r>
          </a:p>
          <a:p>
            <a:pPr lvl="2">
              <a:buClr>
                <a:srgbClr val="333333"/>
              </a:buClr>
              <a:buFont typeface="Wingdings" pitchFamily="2" charset="2"/>
              <a:buChar char="§"/>
            </a:pPr>
            <a:r>
              <a:rPr lang="en-US" sz="2200" dirty="0" smtClean="0">
                <a:solidFill>
                  <a:srgbClr val="333333"/>
                </a:solidFill>
                <a:latin typeface="Arial" pitchFamily="34" charset="0"/>
                <a:cs typeface="Arial" pitchFamily="34" charset="0"/>
              </a:rPr>
              <a:t>3rd level</a:t>
            </a:r>
          </a:p>
          <a:p>
            <a:pPr lvl="3">
              <a:buClr>
                <a:srgbClr val="333333"/>
              </a:buClr>
              <a:buFont typeface="Wingdings" pitchFamily="2" charset="2"/>
              <a:buChar char="§"/>
            </a:pPr>
            <a:r>
              <a:rPr lang="en-US" sz="2000" dirty="0" smtClean="0">
                <a:solidFill>
                  <a:srgbClr val="333333"/>
                </a:solidFill>
                <a:latin typeface="Arial" pitchFamily="34" charset="0"/>
                <a:cs typeface="Arial" pitchFamily="34" charset="0"/>
              </a:rPr>
              <a:t>4th level</a:t>
            </a:r>
          </a:p>
          <a:p>
            <a:pPr lvl="4">
              <a:buClr>
                <a:srgbClr val="333333"/>
              </a:buClr>
              <a:buFont typeface="Wingdings" pitchFamily="2" charset="2"/>
              <a:buChar char="§"/>
            </a:pPr>
            <a:r>
              <a:rPr lang="en-US" dirty="0" smtClean="0">
                <a:solidFill>
                  <a:srgbClr val="333333"/>
                </a:solidFill>
                <a:latin typeface="Arial" pitchFamily="34" charset="0"/>
                <a:cs typeface="Arial" pitchFamily="34" charset="0"/>
              </a:rPr>
              <a:t>5th level </a:t>
            </a:r>
            <a:r>
              <a:rPr lang="en-US" b="0" i="0" u="none" strike="noStrike" baseline="0" dirty="0" smtClean="0">
                <a:solidFill>
                  <a:srgbClr val="595A5A"/>
                </a:solidFill>
                <a:latin typeface="JEIHB J+ Franklin Gothic"/>
              </a:rPr>
              <a:t> </a:t>
            </a:r>
            <a:endParaRPr lang="en-US" dirty="0" smtClean="0">
              <a:solidFill>
                <a:srgbClr val="333333"/>
              </a:solidFill>
            </a:endParaRPr>
          </a:p>
        </p:txBody>
      </p:sp>
      <p:sp>
        <p:nvSpPr>
          <p:cNvPr id="319499" name="Rectangle 11"/>
          <p:cNvSpPr>
            <a:spLocks noChangeArrowheads="1"/>
          </p:cNvSpPr>
          <p:nvPr/>
        </p:nvSpPr>
        <p:spPr bwMode="auto">
          <a:xfrm>
            <a:off x="463550" y="1010805"/>
            <a:ext cx="8229600" cy="800100"/>
          </a:xfrm>
          <a:prstGeom prst="rect">
            <a:avLst/>
          </a:prstGeom>
          <a:noFill/>
          <a:ln w="9525">
            <a:noFill/>
            <a:miter lim="800000"/>
            <a:headEnd/>
            <a:tailEnd/>
          </a:ln>
          <a:effectLst/>
        </p:spPr>
        <p:txBody>
          <a:bodyPr anchor="ctr"/>
          <a:lstStyle/>
          <a:p>
            <a:pPr eaLnBrk="1" hangingPunct="1">
              <a:defRPr/>
            </a:pPr>
            <a:r>
              <a:rPr lang="en-US" sz="4000" b="1" dirty="0">
                <a:solidFill>
                  <a:srgbClr val="000066"/>
                </a:solidFill>
                <a:effectLst>
                  <a:outerShdw blurRad="38100" dist="38100" dir="2700000" algn="tl">
                    <a:srgbClr val="C0C0C0"/>
                  </a:outerShdw>
                </a:effectLst>
                <a:latin typeface="Arial" charset="0"/>
                <a:ea typeface="+mn-ea"/>
              </a:rPr>
              <a:t> </a:t>
            </a:r>
          </a:p>
        </p:txBody>
      </p:sp>
      <p:sp>
        <p:nvSpPr>
          <p:cNvPr id="319508" name="Line 20"/>
          <p:cNvSpPr>
            <a:spLocks noChangeShapeType="1"/>
          </p:cNvSpPr>
          <p:nvPr/>
        </p:nvSpPr>
        <p:spPr bwMode="auto">
          <a:xfrm>
            <a:off x="0" y="890588"/>
            <a:ext cx="9144000" cy="0"/>
          </a:xfrm>
          <a:prstGeom prst="line">
            <a:avLst/>
          </a:prstGeom>
          <a:noFill/>
          <a:ln w="38100">
            <a:solidFill>
              <a:srgbClr val="333333"/>
            </a:solidFill>
            <a:round/>
            <a:headEnd/>
            <a:tailEnd/>
          </a:ln>
          <a:effectLst/>
        </p:spPr>
        <p:txBody>
          <a:bodyPr/>
          <a:lstStyle/>
          <a:p>
            <a:pPr eaLnBrk="1" hangingPunct="1">
              <a:lnSpc>
                <a:spcPct val="80000"/>
              </a:lnSpc>
              <a:spcBef>
                <a:spcPct val="20000"/>
              </a:spcBef>
              <a:buFontTx/>
              <a:buChar char="•"/>
              <a:defRPr/>
            </a:pPr>
            <a:endParaRPr lang="en-US" sz="1800" dirty="0">
              <a:solidFill>
                <a:srgbClr val="000000"/>
              </a:solidFill>
              <a:latin typeface="Arial" charset="0"/>
              <a:ea typeface="+mn-ea"/>
            </a:endParaRPr>
          </a:p>
        </p:txBody>
      </p:sp>
      <p:sp>
        <p:nvSpPr>
          <p:cNvPr id="319518" name="Rectangle 30"/>
          <p:cNvSpPr>
            <a:spLocks noChangeArrowheads="1"/>
          </p:cNvSpPr>
          <p:nvPr/>
        </p:nvSpPr>
        <p:spPr bwMode="auto">
          <a:xfrm>
            <a:off x="699836" y="6164455"/>
            <a:ext cx="1146468" cy="510011"/>
          </a:xfrm>
          <a:prstGeom prst="rect">
            <a:avLst/>
          </a:prstGeom>
          <a:noFill/>
          <a:ln w="9525" algn="ctr">
            <a:noFill/>
            <a:miter lim="800000"/>
            <a:headEnd/>
            <a:tailEnd/>
          </a:ln>
          <a:effectLst/>
        </p:spPr>
        <p:txBody>
          <a:bodyPr wrap="none" anchor="ctr">
            <a:spAutoFit/>
          </a:bodyPr>
          <a:lstStyle/>
          <a:p>
            <a:pPr>
              <a:lnSpc>
                <a:spcPct val="75000"/>
              </a:lnSpc>
              <a:defRPr/>
            </a:pPr>
            <a:r>
              <a:rPr lang="en-US" sz="1800" dirty="0">
                <a:solidFill>
                  <a:srgbClr val="FFFFFF"/>
                </a:solidFill>
                <a:latin typeface="Times New Roman" pitchFamily="18" charset="0"/>
                <a:ea typeface="+mn-ea"/>
                <a:cs typeface="Times New Roman" pitchFamily="18" charset="0"/>
              </a:rPr>
              <a:t>Homeland</a:t>
            </a:r>
          </a:p>
          <a:p>
            <a:pPr>
              <a:lnSpc>
                <a:spcPct val="75000"/>
              </a:lnSpc>
              <a:defRPr/>
            </a:pPr>
            <a:r>
              <a:rPr lang="en-US" sz="1800" dirty="0" smtClean="0">
                <a:solidFill>
                  <a:srgbClr val="FFFFFF"/>
                </a:solidFill>
                <a:latin typeface="Times New Roman" pitchFamily="18" charset="0"/>
                <a:ea typeface="+mn-ea"/>
                <a:cs typeface="Times New Roman" pitchFamily="18" charset="0"/>
              </a:rPr>
              <a:t>Security</a:t>
            </a:r>
            <a:endParaRPr lang="en-US" sz="1800" dirty="0">
              <a:solidFill>
                <a:srgbClr val="FFFFFF"/>
              </a:solidFill>
              <a:latin typeface="Times New Roman" pitchFamily="18" charset="0"/>
              <a:ea typeface="+mn-ea"/>
              <a:cs typeface="Times New Roman" pitchFamily="18" charset="0"/>
            </a:endParaRPr>
          </a:p>
        </p:txBody>
      </p:sp>
      <p:sp>
        <p:nvSpPr>
          <p:cNvPr id="319519" name="Rectangle 31"/>
          <p:cNvSpPr>
            <a:spLocks noChangeArrowheads="1"/>
          </p:cNvSpPr>
          <p:nvPr/>
        </p:nvSpPr>
        <p:spPr bwMode="auto">
          <a:xfrm>
            <a:off x="4876800" y="6294861"/>
            <a:ext cx="4171950" cy="227755"/>
          </a:xfrm>
          <a:prstGeom prst="rect">
            <a:avLst/>
          </a:prstGeom>
          <a:noFill/>
          <a:ln w="9525" algn="ctr">
            <a:noFill/>
            <a:miter lim="800000"/>
            <a:headEnd/>
            <a:tailEnd/>
          </a:ln>
          <a:effectLst/>
        </p:spPr>
        <p:txBody>
          <a:bodyPr wrap="square" anchor="ctr">
            <a:spAutoFit/>
          </a:bodyPr>
          <a:lstStyle/>
          <a:p>
            <a:pPr algn="r">
              <a:lnSpc>
                <a:spcPct val="80000"/>
              </a:lnSpc>
              <a:defRPr/>
            </a:pPr>
            <a:r>
              <a:rPr lang="en-US" sz="1100" i="1" dirty="0" smtClean="0">
                <a:solidFill>
                  <a:srgbClr val="FFFFFF"/>
                </a:solidFill>
                <a:latin typeface="Lucida Sans" pitchFamily="34" charset="0"/>
                <a:ea typeface="+mn-ea"/>
                <a:cs typeface="Arial" pitchFamily="34" charset="0"/>
              </a:rPr>
              <a:t>Office of Cybersecurity </a:t>
            </a:r>
            <a:r>
              <a:rPr lang="en-US" sz="1100" i="1" dirty="0">
                <a:solidFill>
                  <a:srgbClr val="FFFFFF"/>
                </a:solidFill>
                <a:latin typeface="Lucida Sans" pitchFamily="34" charset="0"/>
                <a:ea typeface="+mn-ea"/>
                <a:cs typeface="Arial" pitchFamily="34" charset="0"/>
              </a:rPr>
              <a:t>and </a:t>
            </a:r>
            <a:r>
              <a:rPr lang="en-US" sz="1100" i="1" dirty="0" smtClean="0">
                <a:solidFill>
                  <a:srgbClr val="FFFFFF"/>
                </a:solidFill>
                <a:latin typeface="Lucida Sans" pitchFamily="34" charset="0"/>
                <a:ea typeface="+mn-ea"/>
                <a:cs typeface="Arial" pitchFamily="34" charset="0"/>
              </a:rPr>
              <a:t>Communications</a:t>
            </a:r>
            <a:endParaRPr lang="en-US" sz="1100" i="1" dirty="0">
              <a:solidFill>
                <a:srgbClr val="FFFFFF"/>
              </a:solidFill>
              <a:latin typeface="Lucida Sans" pitchFamily="34" charset="0"/>
              <a:ea typeface="+mn-ea"/>
              <a:cs typeface="Arial" pitchFamily="34" charset="0"/>
            </a:endParaRPr>
          </a:p>
        </p:txBody>
      </p:sp>
      <p:sp>
        <p:nvSpPr>
          <p:cNvPr id="319497" name="Rectangle 9"/>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mn-ea"/>
              </a:rPr>
              <a:pPr>
                <a:defRPr/>
              </a:pPr>
              <a:t>‹#›</a:t>
            </a:fld>
            <a:endParaRPr lang="en-US" dirty="0">
              <a:solidFill>
                <a:srgbClr val="000000"/>
              </a:solidFill>
              <a:ea typeface="+mn-ea"/>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11393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txBox="1">
            <a:spLocks noChangeArrowheads="1"/>
          </p:cNvSpPr>
          <p:nvPr userDrawn="1"/>
        </p:nvSpPr>
        <p:spPr>
          <a:xfrm>
            <a:off x="8597900" y="6527300"/>
            <a:ext cx="546100" cy="193675"/>
          </a:xfrm>
          <a:prstGeom prst="rect">
            <a:avLst/>
          </a:prstGeom>
          <a:ln/>
        </p:spPr>
        <p:txBody>
          <a:bodyPr/>
          <a:lstStyle>
            <a:defPPr>
              <a:defRPr lang="en-US"/>
            </a:defPPr>
            <a:lvl1pPr algn="l" rtl="0" fontAlgn="base">
              <a:spcBef>
                <a:spcPct val="0"/>
              </a:spcBef>
              <a:spcAft>
                <a:spcPct val="0"/>
              </a:spcAft>
              <a:defRPr kern="1200">
                <a:solidFill>
                  <a:schemeClr val="bg1">
                    <a:lumMod val="9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defRPr/>
            </a:pPr>
            <a:fld id="{53985EFE-597B-483E-9308-3E3F0AEA0031}" type="slidenum">
              <a:rPr lang="en-US" sz="1000" smtClean="0">
                <a:solidFill>
                  <a:srgbClr val="FFFFFF">
                    <a:lumMod val="95000"/>
                  </a:srgbClr>
                </a:solidFill>
              </a:rPr>
              <a:pPr eaLnBrk="1" hangingPunct="1">
                <a:defRPr/>
              </a:pPr>
              <a:t>‹#›</a:t>
            </a:fld>
            <a:endParaRPr lang="en-US" sz="1000" dirty="0">
              <a:solidFill>
                <a:srgbClr val="FFFFFF">
                  <a:lumMod val="95000"/>
                </a:srgbClr>
              </a:solidFill>
            </a:endParaRPr>
          </a:p>
        </p:txBody>
      </p:sp>
    </p:spTree>
    <p:extLst>
      <p:ext uri="{BB962C8B-B14F-4D97-AF65-F5344CB8AC3E}">
        <p14:creationId xmlns:p14="http://schemas.microsoft.com/office/powerpoint/2010/main" val="3771713194"/>
      </p:ext>
    </p:extLst>
  </p:cSld>
  <p:clrMap bg1="lt1" tx1="dk1" bg2="lt2" tx2="dk2" accent1="accent1" accent2="accent2" accent3="accent3" accent4="accent4" accent5="accent5" accent6="accent6" hlink="hlink" folHlink="folHlink"/>
  <p:sldLayoutIdLst>
    <p:sldLayoutId id="2147483719"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469900" y="0"/>
            <a:ext cx="82296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457200" y="1104900"/>
            <a:ext cx="8229600" cy="4818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1540" name="Rectangle 4"/>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eaLnBrk="1" hangingPunct="1"/>
            <a:r>
              <a:rPr lang="en-US" sz="3200">
                <a:solidFill>
                  <a:srgbClr val="000066"/>
                </a:solidFill>
                <a:effectLst>
                  <a:outerShdw blurRad="38100" dist="38100" dir="2700000" algn="tl">
                    <a:srgbClr val="C0C0C0"/>
                  </a:outerShdw>
                </a:effectLst>
                <a:latin typeface="Arial"/>
                <a:ea typeface="+mn-ea"/>
              </a:rPr>
              <a:t> </a:t>
            </a:r>
          </a:p>
        </p:txBody>
      </p:sp>
      <p:sp>
        <p:nvSpPr>
          <p:cNvPr id="321541" name="Line 5"/>
          <p:cNvSpPr>
            <a:spLocks noChangeShapeType="1"/>
          </p:cNvSpPr>
          <p:nvPr/>
        </p:nvSpPr>
        <p:spPr bwMode="auto">
          <a:xfrm>
            <a:off x="0" y="8509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sp>
        <p:nvSpPr>
          <p:cNvPr id="321542" name="Line 6"/>
          <p:cNvSpPr>
            <a:spLocks noChangeShapeType="1"/>
          </p:cNvSpPr>
          <p:nvPr/>
        </p:nvSpPr>
        <p:spPr bwMode="auto">
          <a:xfrm>
            <a:off x="0" y="774700"/>
            <a:ext cx="9144000" cy="0"/>
          </a:xfrm>
          <a:prstGeom prst="line">
            <a:avLst/>
          </a:prstGeom>
          <a:noFill/>
          <a:ln w="63500">
            <a:solidFill>
              <a:srgbClr val="000080"/>
            </a:solidFill>
            <a:round/>
            <a:headEnd/>
            <a:tailEnd/>
          </a:ln>
          <a:effectLst/>
        </p:spPr>
        <p:txBody>
          <a:bodyPr/>
          <a:lstStyle/>
          <a:p>
            <a:pPr eaLnBrk="1" hangingPunct="1"/>
            <a:endParaRPr lang="en-US" sz="1800">
              <a:solidFill>
                <a:srgbClr val="000000"/>
              </a:solidFill>
              <a:latin typeface="Arial"/>
              <a:ea typeface="+mn-ea"/>
            </a:endParaRPr>
          </a:p>
        </p:txBody>
      </p:sp>
      <p:sp>
        <p:nvSpPr>
          <p:cNvPr id="321543" name="Line 7"/>
          <p:cNvSpPr>
            <a:spLocks noChangeShapeType="1"/>
          </p:cNvSpPr>
          <p:nvPr/>
        </p:nvSpPr>
        <p:spPr bwMode="auto">
          <a:xfrm>
            <a:off x="0" y="8382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pic>
        <p:nvPicPr>
          <p:cNvPr id="321544" name="Picture 8"/>
          <p:cNvPicPr>
            <a:picLocks noChangeAspect="1" noChangeArrowheads="1"/>
          </p:cNvPicPr>
          <p:nvPr/>
        </p:nvPicPr>
        <p:blipFill>
          <a:blip r:embed="rId3" cstate="print"/>
          <a:srcRect/>
          <a:stretch>
            <a:fillRect/>
          </a:stretch>
        </p:blipFill>
        <p:spPr bwMode="auto">
          <a:xfrm>
            <a:off x="0" y="6184900"/>
            <a:ext cx="9144000" cy="530225"/>
          </a:xfrm>
          <a:prstGeom prst="rect">
            <a:avLst/>
          </a:prstGeom>
          <a:noFill/>
        </p:spPr>
      </p:pic>
      <p:sp>
        <p:nvSpPr>
          <p:cNvPr id="321545" name="Rectangle 9"/>
          <p:cNvSpPr>
            <a:spLocks noChangeArrowheads="1"/>
          </p:cNvSpPr>
          <p:nvPr/>
        </p:nvSpPr>
        <p:spPr bwMode="auto">
          <a:xfrm>
            <a:off x="1165225" y="6184900"/>
            <a:ext cx="1384300" cy="549275"/>
          </a:xfrm>
          <a:prstGeom prst="rect">
            <a:avLst/>
          </a:prstGeom>
          <a:noFill/>
          <a:ln w="9525" algn="ctr">
            <a:noFill/>
            <a:miter lim="800000"/>
            <a:headEnd/>
            <a:tailEnd/>
          </a:ln>
          <a:effectLst/>
        </p:spPr>
        <p:txBody>
          <a:bodyPr wrap="none" anchor="ctr">
            <a:spAutoFit/>
          </a:bodyPr>
          <a:lstStyle/>
          <a:p>
            <a:pPr>
              <a:lnSpc>
                <a:spcPct val="75000"/>
              </a:lnSpc>
            </a:pPr>
            <a:r>
              <a:rPr lang="en-US" sz="2000">
                <a:solidFill>
                  <a:srgbClr val="969696"/>
                </a:solidFill>
                <a:latin typeface="Book Antiqua" pitchFamily="18" charset="0"/>
                <a:ea typeface="+mn-ea"/>
              </a:rPr>
              <a:t>Homeland</a:t>
            </a:r>
          </a:p>
          <a:p>
            <a:pPr>
              <a:lnSpc>
                <a:spcPct val="75000"/>
              </a:lnSpc>
            </a:pPr>
            <a:r>
              <a:rPr lang="en-US" sz="2000">
                <a:solidFill>
                  <a:srgbClr val="969696"/>
                </a:solidFill>
                <a:latin typeface="Book Antiqua" pitchFamily="18" charset="0"/>
                <a:ea typeface="+mn-ea"/>
              </a:rPr>
              <a:t>Security</a:t>
            </a:r>
          </a:p>
        </p:txBody>
      </p:sp>
      <p:pic>
        <p:nvPicPr>
          <p:cNvPr id="321546" name="Picture 10" descr="dhsSeal"/>
          <p:cNvPicPr>
            <a:picLocks noChangeAspect="1" noChangeArrowheads="1"/>
          </p:cNvPicPr>
          <p:nvPr/>
        </p:nvPicPr>
        <p:blipFill>
          <a:blip r:embed="rId4" cstate="print"/>
          <a:srcRect/>
          <a:stretch>
            <a:fillRect/>
          </a:stretch>
        </p:blipFill>
        <p:spPr bwMode="auto">
          <a:xfrm>
            <a:off x="290513" y="5486400"/>
            <a:ext cx="1109662" cy="1371600"/>
          </a:xfrm>
          <a:prstGeom prst="rect">
            <a:avLst/>
          </a:prstGeom>
          <a:noFill/>
        </p:spPr>
      </p:pic>
      <p:sp>
        <p:nvSpPr>
          <p:cNvPr id="321547" name="Rectangle 11"/>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defRPr>
            </a:lvl1pPr>
          </a:lstStyle>
          <a:p>
            <a:pPr>
              <a:defRPr/>
            </a:pPr>
            <a:fld id="{9CFA634D-5229-415B-B72F-B08919D0A8FB}" type="slidenum">
              <a:rPr lang="en-US" smtClean="0">
                <a:solidFill>
                  <a:srgbClr val="000000"/>
                </a:solidFill>
                <a:ea typeface="+mn-ea"/>
              </a:rPr>
              <a:pPr>
                <a:defRPr/>
              </a:pPr>
              <a:t>‹#›</a:t>
            </a:fld>
            <a:endParaRPr lang="en-US" dirty="0">
              <a:solidFill>
                <a:srgbClr val="000000"/>
              </a:solidFill>
              <a:ea typeface="+mn-ea"/>
            </a:endParaRPr>
          </a:p>
        </p:txBody>
      </p:sp>
    </p:spTree>
    <p:extLst>
      <p:ext uri="{BB962C8B-B14F-4D97-AF65-F5344CB8AC3E}">
        <p14:creationId xmlns:p14="http://schemas.microsoft.com/office/powerpoint/2010/main" val="1994362931"/>
      </p:ext>
    </p:extLst>
  </p:cSld>
  <p:clrMap bg1="lt1" tx1="dk1" bg2="lt2" tx2="dk2" accent1="accent1" accent2="accent2" accent3="accent3" accent4="accent4" accent5="accent5" accent6="accent6" hlink="hlink" folHlink="folHlink"/>
  <p:sldLayoutIdLst>
    <p:sldLayoutId id="2147483679" r:id="rId1"/>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469900" y="0"/>
            <a:ext cx="82296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457200" y="1104900"/>
            <a:ext cx="8229600" cy="4818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1540" name="Rectangle 4"/>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eaLnBrk="1" hangingPunct="1"/>
            <a:r>
              <a:rPr lang="en-US" sz="3200">
                <a:solidFill>
                  <a:srgbClr val="000066"/>
                </a:solidFill>
                <a:effectLst>
                  <a:outerShdw blurRad="38100" dist="38100" dir="2700000" algn="tl">
                    <a:srgbClr val="C0C0C0"/>
                  </a:outerShdw>
                </a:effectLst>
                <a:latin typeface="Arial"/>
                <a:ea typeface="+mn-ea"/>
              </a:rPr>
              <a:t> </a:t>
            </a:r>
          </a:p>
        </p:txBody>
      </p:sp>
      <p:sp>
        <p:nvSpPr>
          <p:cNvPr id="321541" name="Line 5"/>
          <p:cNvSpPr>
            <a:spLocks noChangeShapeType="1"/>
          </p:cNvSpPr>
          <p:nvPr/>
        </p:nvSpPr>
        <p:spPr bwMode="auto">
          <a:xfrm>
            <a:off x="0" y="8509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sp>
        <p:nvSpPr>
          <p:cNvPr id="321542" name="Line 6"/>
          <p:cNvSpPr>
            <a:spLocks noChangeShapeType="1"/>
          </p:cNvSpPr>
          <p:nvPr/>
        </p:nvSpPr>
        <p:spPr bwMode="auto">
          <a:xfrm>
            <a:off x="0" y="774700"/>
            <a:ext cx="9144000" cy="0"/>
          </a:xfrm>
          <a:prstGeom prst="line">
            <a:avLst/>
          </a:prstGeom>
          <a:noFill/>
          <a:ln w="63500">
            <a:solidFill>
              <a:srgbClr val="000080"/>
            </a:solidFill>
            <a:round/>
            <a:headEnd/>
            <a:tailEnd/>
          </a:ln>
          <a:effectLst/>
        </p:spPr>
        <p:txBody>
          <a:bodyPr/>
          <a:lstStyle/>
          <a:p>
            <a:pPr eaLnBrk="1" hangingPunct="1"/>
            <a:endParaRPr lang="en-US" sz="1800">
              <a:solidFill>
                <a:srgbClr val="000000"/>
              </a:solidFill>
              <a:latin typeface="Arial"/>
              <a:ea typeface="+mn-ea"/>
            </a:endParaRPr>
          </a:p>
        </p:txBody>
      </p:sp>
      <p:sp>
        <p:nvSpPr>
          <p:cNvPr id="321543" name="Line 7"/>
          <p:cNvSpPr>
            <a:spLocks noChangeShapeType="1"/>
          </p:cNvSpPr>
          <p:nvPr/>
        </p:nvSpPr>
        <p:spPr bwMode="auto">
          <a:xfrm>
            <a:off x="0" y="8382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pic>
        <p:nvPicPr>
          <p:cNvPr id="321544" name="Picture 8"/>
          <p:cNvPicPr>
            <a:picLocks noChangeAspect="1" noChangeArrowheads="1"/>
          </p:cNvPicPr>
          <p:nvPr/>
        </p:nvPicPr>
        <p:blipFill>
          <a:blip r:embed="rId3" cstate="print"/>
          <a:srcRect/>
          <a:stretch>
            <a:fillRect/>
          </a:stretch>
        </p:blipFill>
        <p:spPr bwMode="auto">
          <a:xfrm>
            <a:off x="0" y="6184900"/>
            <a:ext cx="9144000" cy="530225"/>
          </a:xfrm>
          <a:prstGeom prst="rect">
            <a:avLst/>
          </a:prstGeom>
          <a:noFill/>
        </p:spPr>
      </p:pic>
      <p:sp>
        <p:nvSpPr>
          <p:cNvPr id="321545" name="Rectangle 9"/>
          <p:cNvSpPr>
            <a:spLocks noChangeArrowheads="1"/>
          </p:cNvSpPr>
          <p:nvPr/>
        </p:nvSpPr>
        <p:spPr bwMode="auto">
          <a:xfrm>
            <a:off x="1165225" y="6184900"/>
            <a:ext cx="1384300" cy="549275"/>
          </a:xfrm>
          <a:prstGeom prst="rect">
            <a:avLst/>
          </a:prstGeom>
          <a:noFill/>
          <a:ln w="9525" algn="ctr">
            <a:noFill/>
            <a:miter lim="800000"/>
            <a:headEnd/>
            <a:tailEnd/>
          </a:ln>
          <a:effectLst/>
        </p:spPr>
        <p:txBody>
          <a:bodyPr wrap="none" anchor="ctr">
            <a:spAutoFit/>
          </a:bodyPr>
          <a:lstStyle/>
          <a:p>
            <a:pPr>
              <a:lnSpc>
                <a:spcPct val="75000"/>
              </a:lnSpc>
            </a:pPr>
            <a:r>
              <a:rPr lang="en-US" sz="2000">
                <a:solidFill>
                  <a:srgbClr val="969696"/>
                </a:solidFill>
                <a:latin typeface="Book Antiqua" pitchFamily="18" charset="0"/>
                <a:ea typeface="+mn-ea"/>
              </a:rPr>
              <a:t>Homeland</a:t>
            </a:r>
          </a:p>
          <a:p>
            <a:pPr>
              <a:lnSpc>
                <a:spcPct val="75000"/>
              </a:lnSpc>
            </a:pPr>
            <a:r>
              <a:rPr lang="en-US" sz="2000">
                <a:solidFill>
                  <a:srgbClr val="969696"/>
                </a:solidFill>
                <a:latin typeface="Book Antiqua" pitchFamily="18" charset="0"/>
                <a:ea typeface="+mn-ea"/>
              </a:rPr>
              <a:t>Security</a:t>
            </a:r>
          </a:p>
        </p:txBody>
      </p:sp>
      <p:pic>
        <p:nvPicPr>
          <p:cNvPr id="321546" name="Picture 10" descr="dhsSeal"/>
          <p:cNvPicPr>
            <a:picLocks noChangeAspect="1" noChangeArrowheads="1"/>
          </p:cNvPicPr>
          <p:nvPr/>
        </p:nvPicPr>
        <p:blipFill>
          <a:blip r:embed="rId4" cstate="print"/>
          <a:srcRect/>
          <a:stretch>
            <a:fillRect/>
          </a:stretch>
        </p:blipFill>
        <p:spPr bwMode="auto">
          <a:xfrm>
            <a:off x="290513" y="5486400"/>
            <a:ext cx="1109662" cy="1371600"/>
          </a:xfrm>
          <a:prstGeom prst="rect">
            <a:avLst/>
          </a:prstGeom>
          <a:noFill/>
        </p:spPr>
      </p:pic>
      <p:sp>
        <p:nvSpPr>
          <p:cNvPr id="321547" name="Rectangle 11"/>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defRPr>
            </a:lvl1pPr>
          </a:lstStyle>
          <a:p>
            <a:pPr>
              <a:defRPr/>
            </a:pPr>
            <a:fld id="{9CFA634D-5229-415B-B72F-B08919D0A8FB}" type="slidenum">
              <a:rPr lang="en-US" smtClean="0">
                <a:solidFill>
                  <a:srgbClr val="000000"/>
                </a:solidFill>
                <a:ea typeface="+mn-ea"/>
              </a:rPr>
              <a:pPr>
                <a:defRPr/>
              </a:pPr>
              <a:t>‹#›</a:t>
            </a:fld>
            <a:endParaRPr lang="en-US" dirty="0">
              <a:solidFill>
                <a:srgbClr val="000000"/>
              </a:solidFill>
              <a:ea typeface="+mn-ea"/>
            </a:endParaRPr>
          </a:p>
        </p:txBody>
      </p:sp>
    </p:spTree>
    <p:extLst>
      <p:ext uri="{BB962C8B-B14F-4D97-AF65-F5344CB8AC3E}">
        <p14:creationId xmlns:p14="http://schemas.microsoft.com/office/powerpoint/2010/main" val="2162653134"/>
      </p:ext>
    </p:extLst>
  </p:cSld>
  <p:clrMap bg1="lt1" tx1="dk1" bg2="lt2" tx2="dk2" accent1="accent1" accent2="accent2" accent3="accent3" accent4="accent4" accent5="accent5" accent6="accent6" hlink="hlink" folHlink="folHlink"/>
  <p:sldLayoutIdLst>
    <p:sldLayoutId id="2147483681" r:id="rId1"/>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469900" y="0"/>
            <a:ext cx="82296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457200" y="1104900"/>
            <a:ext cx="8229600" cy="4818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1540" name="Rectangle 4"/>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eaLnBrk="1" hangingPunct="1"/>
            <a:r>
              <a:rPr lang="en-US" sz="3200">
                <a:solidFill>
                  <a:srgbClr val="000066"/>
                </a:solidFill>
                <a:effectLst>
                  <a:outerShdw blurRad="38100" dist="38100" dir="2700000" algn="tl">
                    <a:srgbClr val="C0C0C0"/>
                  </a:outerShdw>
                </a:effectLst>
                <a:latin typeface="Arial"/>
                <a:ea typeface="+mn-ea"/>
              </a:rPr>
              <a:t> </a:t>
            </a:r>
          </a:p>
        </p:txBody>
      </p:sp>
      <p:sp>
        <p:nvSpPr>
          <p:cNvPr id="321541" name="Line 5"/>
          <p:cNvSpPr>
            <a:spLocks noChangeShapeType="1"/>
          </p:cNvSpPr>
          <p:nvPr/>
        </p:nvSpPr>
        <p:spPr bwMode="auto">
          <a:xfrm>
            <a:off x="0" y="8509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sp>
        <p:nvSpPr>
          <p:cNvPr id="321542" name="Line 6"/>
          <p:cNvSpPr>
            <a:spLocks noChangeShapeType="1"/>
          </p:cNvSpPr>
          <p:nvPr/>
        </p:nvSpPr>
        <p:spPr bwMode="auto">
          <a:xfrm>
            <a:off x="0" y="774700"/>
            <a:ext cx="9144000" cy="0"/>
          </a:xfrm>
          <a:prstGeom prst="line">
            <a:avLst/>
          </a:prstGeom>
          <a:noFill/>
          <a:ln w="63500">
            <a:solidFill>
              <a:srgbClr val="000080"/>
            </a:solidFill>
            <a:round/>
            <a:headEnd/>
            <a:tailEnd/>
          </a:ln>
          <a:effectLst/>
        </p:spPr>
        <p:txBody>
          <a:bodyPr/>
          <a:lstStyle/>
          <a:p>
            <a:pPr eaLnBrk="1" hangingPunct="1"/>
            <a:endParaRPr lang="en-US" sz="1800">
              <a:solidFill>
                <a:srgbClr val="000000"/>
              </a:solidFill>
              <a:latin typeface="Arial"/>
              <a:ea typeface="+mn-ea"/>
            </a:endParaRPr>
          </a:p>
        </p:txBody>
      </p:sp>
      <p:sp>
        <p:nvSpPr>
          <p:cNvPr id="321543" name="Line 7"/>
          <p:cNvSpPr>
            <a:spLocks noChangeShapeType="1"/>
          </p:cNvSpPr>
          <p:nvPr/>
        </p:nvSpPr>
        <p:spPr bwMode="auto">
          <a:xfrm>
            <a:off x="0" y="8382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pic>
        <p:nvPicPr>
          <p:cNvPr id="321544" name="Picture 8"/>
          <p:cNvPicPr>
            <a:picLocks noChangeAspect="1" noChangeArrowheads="1"/>
          </p:cNvPicPr>
          <p:nvPr/>
        </p:nvPicPr>
        <p:blipFill>
          <a:blip r:embed="rId3" cstate="print"/>
          <a:srcRect/>
          <a:stretch>
            <a:fillRect/>
          </a:stretch>
        </p:blipFill>
        <p:spPr bwMode="auto">
          <a:xfrm>
            <a:off x="0" y="6184900"/>
            <a:ext cx="9144000" cy="530225"/>
          </a:xfrm>
          <a:prstGeom prst="rect">
            <a:avLst/>
          </a:prstGeom>
          <a:noFill/>
        </p:spPr>
      </p:pic>
      <p:sp>
        <p:nvSpPr>
          <p:cNvPr id="321545" name="Rectangle 9"/>
          <p:cNvSpPr>
            <a:spLocks noChangeArrowheads="1"/>
          </p:cNvSpPr>
          <p:nvPr/>
        </p:nvSpPr>
        <p:spPr bwMode="auto">
          <a:xfrm>
            <a:off x="1165225" y="6184900"/>
            <a:ext cx="1384300" cy="549275"/>
          </a:xfrm>
          <a:prstGeom prst="rect">
            <a:avLst/>
          </a:prstGeom>
          <a:noFill/>
          <a:ln w="9525" algn="ctr">
            <a:noFill/>
            <a:miter lim="800000"/>
            <a:headEnd/>
            <a:tailEnd/>
          </a:ln>
          <a:effectLst/>
        </p:spPr>
        <p:txBody>
          <a:bodyPr wrap="none" anchor="ctr">
            <a:spAutoFit/>
          </a:bodyPr>
          <a:lstStyle/>
          <a:p>
            <a:pPr>
              <a:lnSpc>
                <a:spcPct val="75000"/>
              </a:lnSpc>
            </a:pPr>
            <a:r>
              <a:rPr lang="en-US" sz="2000">
                <a:solidFill>
                  <a:srgbClr val="969696"/>
                </a:solidFill>
                <a:latin typeface="Book Antiqua" pitchFamily="18" charset="0"/>
                <a:ea typeface="+mn-ea"/>
              </a:rPr>
              <a:t>Homeland</a:t>
            </a:r>
          </a:p>
          <a:p>
            <a:pPr>
              <a:lnSpc>
                <a:spcPct val="75000"/>
              </a:lnSpc>
            </a:pPr>
            <a:r>
              <a:rPr lang="en-US" sz="2000">
                <a:solidFill>
                  <a:srgbClr val="969696"/>
                </a:solidFill>
                <a:latin typeface="Book Antiqua" pitchFamily="18" charset="0"/>
                <a:ea typeface="+mn-ea"/>
              </a:rPr>
              <a:t>Security</a:t>
            </a:r>
          </a:p>
        </p:txBody>
      </p:sp>
      <p:pic>
        <p:nvPicPr>
          <p:cNvPr id="321546" name="Picture 10" descr="dhsSeal"/>
          <p:cNvPicPr>
            <a:picLocks noChangeAspect="1" noChangeArrowheads="1"/>
          </p:cNvPicPr>
          <p:nvPr/>
        </p:nvPicPr>
        <p:blipFill>
          <a:blip r:embed="rId4" cstate="print"/>
          <a:srcRect/>
          <a:stretch>
            <a:fillRect/>
          </a:stretch>
        </p:blipFill>
        <p:spPr bwMode="auto">
          <a:xfrm>
            <a:off x="290513" y="5486400"/>
            <a:ext cx="1109662" cy="1371600"/>
          </a:xfrm>
          <a:prstGeom prst="rect">
            <a:avLst/>
          </a:prstGeom>
          <a:noFill/>
        </p:spPr>
      </p:pic>
      <p:sp>
        <p:nvSpPr>
          <p:cNvPr id="321547" name="Rectangle 11"/>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defRPr>
            </a:lvl1pPr>
          </a:lstStyle>
          <a:p>
            <a:pPr>
              <a:defRPr/>
            </a:pPr>
            <a:fld id="{9CFA634D-5229-415B-B72F-B08919D0A8FB}" type="slidenum">
              <a:rPr lang="en-US" smtClean="0">
                <a:solidFill>
                  <a:srgbClr val="000000"/>
                </a:solidFill>
                <a:ea typeface="+mn-ea"/>
              </a:rPr>
              <a:pPr>
                <a:defRPr/>
              </a:pPr>
              <a:t>‹#›</a:t>
            </a:fld>
            <a:endParaRPr lang="en-US" dirty="0">
              <a:solidFill>
                <a:srgbClr val="000000"/>
              </a:solidFill>
              <a:ea typeface="+mn-ea"/>
            </a:endParaRPr>
          </a:p>
        </p:txBody>
      </p:sp>
    </p:spTree>
    <p:extLst>
      <p:ext uri="{BB962C8B-B14F-4D97-AF65-F5344CB8AC3E}">
        <p14:creationId xmlns:p14="http://schemas.microsoft.com/office/powerpoint/2010/main" val="2572458941"/>
      </p:ext>
    </p:extLst>
  </p:cSld>
  <p:clrMap bg1="lt1" tx1="dk1" bg2="lt2" tx2="dk2" accent1="accent1" accent2="accent2" accent3="accent3" accent4="accent4" accent5="accent5" accent6="accent6" hlink="hlink" folHlink="folHlink"/>
  <p:sldLayoutIdLst>
    <p:sldLayoutId id="2147483683" r:id="rId1"/>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469900" y="0"/>
            <a:ext cx="82296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457200" y="1104900"/>
            <a:ext cx="8229600" cy="4818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1540" name="Rectangle 4"/>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eaLnBrk="1" hangingPunct="1"/>
            <a:r>
              <a:rPr lang="en-US" sz="3200">
                <a:solidFill>
                  <a:srgbClr val="000066"/>
                </a:solidFill>
                <a:effectLst>
                  <a:outerShdw blurRad="38100" dist="38100" dir="2700000" algn="tl">
                    <a:srgbClr val="C0C0C0"/>
                  </a:outerShdw>
                </a:effectLst>
                <a:latin typeface="Arial"/>
                <a:ea typeface="+mn-ea"/>
              </a:rPr>
              <a:t> </a:t>
            </a:r>
          </a:p>
        </p:txBody>
      </p:sp>
      <p:sp>
        <p:nvSpPr>
          <p:cNvPr id="321541" name="Line 5"/>
          <p:cNvSpPr>
            <a:spLocks noChangeShapeType="1"/>
          </p:cNvSpPr>
          <p:nvPr/>
        </p:nvSpPr>
        <p:spPr bwMode="auto">
          <a:xfrm>
            <a:off x="0" y="8509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sp>
        <p:nvSpPr>
          <p:cNvPr id="321542" name="Line 6"/>
          <p:cNvSpPr>
            <a:spLocks noChangeShapeType="1"/>
          </p:cNvSpPr>
          <p:nvPr/>
        </p:nvSpPr>
        <p:spPr bwMode="auto">
          <a:xfrm>
            <a:off x="0" y="774700"/>
            <a:ext cx="9144000" cy="0"/>
          </a:xfrm>
          <a:prstGeom prst="line">
            <a:avLst/>
          </a:prstGeom>
          <a:noFill/>
          <a:ln w="63500">
            <a:solidFill>
              <a:srgbClr val="000080"/>
            </a:solidFill>
            <a:round/>
            <a:headEnd/>
            <a:tailEnd/>
          </a:ln>
          <a:effectLst/>
        </p:spPr>
        <p:txBody>
          <a:bodyPr/>
          <a:lstStyle/>
          <a:p>
            <a:pPr eaLnBrk="1" hangingPunct="1"/>
            <a:endParaRPr lang="en-US" sz="1800">
              <a:solidFill>
                <a:srgbClr val="000000"/>
              </a:solidFill>
              <a:latin typeface="Arial"/>
              <a:ea typeface="+mn-ea"/>
            </a:endParaRPr>
          </a:p>
        </p:txBody>
      </p:sp>
      <p:sp>
        <p:nvSpPr>
          <p:cNvPr id="321543" name="Line 7"/>
          <p:cNvSpPr>
            <a:spLocks noChangeShapeType="1"/>
          </p:cNvSpPr>
          <p:nvPr/>
        </p:nvSpPr>
        <p:spPr bwMode="auto">
          <a:xfrm>
            <a:off x="0" y="8382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pic>
        <p:nvPicPr>
          <p:cNvPr id="321544" name="Picture 8"/>
          <p:cNvPicPr>
            <a:picLocks noChangeAspect="1" noChangeArrowheads="1"/>
          </p:cNvPicPr>
          <p:nvPr/>
        </p:nvPicPr>
        <p:blipFill>
          <a:blip r:embed="rId3" cstate="print"/>
          <a:srcRect/>
          <a:stretch>
            <a:fillRect/>
          </a:stretch>
        </p:blipFill>
        <p:spPr bwMode="auto">
          <a:xfrm>
            <a:off x="0" y="6184900"/>
            <a:ext cx="9144000" cy="530225"/>
          </a:xfrm>
          <a:prstGeom prst="rect">
            <a:avLst/>
          </a:prstGeom>
          <a:noFill/>
        </p:spPr>
      </p:pic>
      <p:sp>
        <p:nvSpPr>
          <p:cNvPr id="321545" name="Rectangle 9"/>
          <p:cNvSpPr>
            <a:spLocks noChangeArrowheads="1"/>
          </p:cNvSpPr>
          <p:nvPr/>
        </p:nvSpPr>
        <p:spPr bwMode="auto">
          <a:xfrm>
            <a:off x="1165225" y="6184900"/>
            <a:ext cx="1384300" cy="549275"/>
          </a:xfrm>
          <a:prstGeom prst="rect">
            <a:avLst/>
          </a:prstGeom>
          <a:noFill/>
          <a:ln w="9525" algn="ctr">
            <a:noFill/>
            <a:miter lim="800000"/>
            <a:headEnd/>
            <a:tailEnd/>
          </a:ln>
          <a:effectLst/>
        </p:spPr>
        <p:txBody>
          <a:bodyPr wrap="none" anchor="ctr">
            <a:spAutoFit/>
          </a:bodyPr>
          <a:lstStyle/>
          <a:p>
            <a:pPr>
              <a:lnSpc>
                <a:spcPct val="75000"/>
              </a:lnSpc>
            </a:pPr>
            <a:r>
              <a:rPr lang="en-US" sz="2000">
                <a:solidFill>
                  <a:srgbClr val="969696"/>
                </a:solidFill>
                <a:latin typeface="Book Antiqua" pitchFamily="18" charset="0"/>
                <a:ea typeface="+mn-ea"/>
              </a:rPr>
              <a:t>Homeland</a:t>
            </a:r>
          </a:p>
          <a:p>
            <a:pPr>
              <a:lnSpc>
                <a:spcPct val="75000"/>
              </a:lnSpc>
            </a:pPr>
            <a:r>
              <a:rPr lang="en-US" sz="2000">
                <a:solidFill>
                  <a:srgbClr val="969696"/>
                </a:solidFill>
                <a:latin typeface="Book Antiqua" pitchFamily="18" charset="0"/>
                <a:ea typeface="+mn-ea"/>
              </a:rPr>
              <a:t>Security</a:t>
            </a:r>
          </a:p>
        </p:txBody>
      </p:sp>
      <p:pic>
        <p:nvPicPr>
          <p:cNvPr id="321546" name="Picture 10" descr="dhsSeal"/>
          <p:cNvPicPr>
            <a:picLocks noChangeAspect="1" noChangeArrowheads="1"/>
          </p:cNvPicPr>
          <p:nvPr/>
        </p:nvPicPr>
        <p:blipFill>
          <a:blip r:embed="rId4" cstate="print"/>
          <a:srcRect/>
          <a:stretch>
            <a:fillRect/>
          </a:stretch>
        </p:blipFill>
        <p:spPr bwMode="auto">
          <a:xfrm>
            <a:off x="290513" y="5486400"/>
            <a:ext cx="1109662" cy="1371600"/>
          </a:xfrm>
          <a:prstGeom prst="rect">
            <a:avLst/>
          </a:prstGeom>
          <a:noFill/>
        </p:spPr>
      </p:pic>
      <p:sp>
        <p:nvSpPr>
          <p:cNvPr id="321547" name="Rectangle 11"/>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defRPr>
            </a:lvl1pPr>
          </a:lstStyle>
          <a:p>
            <a:pPr>
              <a:defRPr/>
            </a:pPr>
            <a:fld id="{9CFA634D-5229-415B-B72F-B08919D0A8FB}" type="slidenum">
              <a:rPr lang="en-US" smtClean="0">
                <a:solidFill>
                  <a:srgbClr val="000000"/>
                </a:solidFill>
                <a:ea typeface="+mn-ea"/>
              </a:rPr>
              <a:pPr>
                <a:defRPr/>
              </a:pPr>
              <a:t>‹#›</a:t>
            </a:fld>
            <a:endParaRPr lang="en-US" dirty="0">
              <a:solidFill>
                <a:srgbClr val="000000"/>
              </a:solidFill>
              <a:ea typeface="+mn-ea"/>
            </a:endParaRPr>
          </a:p>
        </p:txBody>
      </p:sp>
    </p:spTree>
    <p:extLst>
      <p:ext uri="{BB962C8B-B14F-4D97-AF65-F5344CB8AC3E}">
        <p14:creationId xmlns:p14="http://schemas.microsoft.com/office/powerpoint/2010/main" val="2343900547"/>
      </p:ext>
    </p:extLst>
  </p:cSld>
  <p:clrMap bg1="lt1" tx1="dk1" bg2="lt2" tx2="dk2" accent1="accent1" accent2="accent2" accent3="accent3" accent4="accent4" accent5="accent5" accent6="accent6" hlink="hlink" folHlink="folHlink"/>
  <p:sldLayoutIdLst>
    <p:sldLayoutId id="2147483685" r:id="rId1"/>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469900" y="0"/>
            <a:ext cx="82296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457200" y="1104900"/>
            <a:ext cx="8229600" cy="4818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1540" name="Rectangle 4"/>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eaLnBrk="1" hangingPunct="1"/>
            <a:r>
              <a:rPr lang="en-US" sz="3200">
                <a:solidFill>
                  <a:srgbClr val="000066"/>
                </a:solidFill>
                <a:effectLst>
                  <a:outerShdw blurRad="38100" dist="38100" dir="2700000" algn="tl">
                    <a:srgbClr val="C0C0C0"/>
                  </a:outerShdw>
                </a:effectLst>
                <a:latin typeface="Arial"/>
                <a:ea typeface="+mn-ea"/>
              </a:rPr>
              <a:t> </a:t>
            </a:r>
          </a:p>
        </p:txBody>
      </p:sp>
      <p:sp>
        <p:nvSpPr>
          <p:cNvPr id="321541" name="Line 5"/>
          <p:cNvSpPr>
            <a:spLocks noChangeShapeType="1"/>
          </p:cNvSpPr>
          <p:nvPr/>
        </p:nvSpPr>
        <p:spPr bwMode="auto">
          <a:xfrm>
            <a:off x="0" y="8509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sp>
        <p:nvSpPr>
          <p:cNvPr id="321542" name="Line 6"/>
          <p:cNvSpPr>
            <a:spLocks noChangeShapeType="1"/>
          </p:cNvSpPr>
          <p:nvPr/>
        </p:nvSpPr>
        <p:spPr bwMode="auto">
          <a:xfrm>
            <a:off x="0" y="774700"/>
            <a:ext cx="9144000" cy="0"/>
          </a:xfrm>
          <a:prstGeom prst="line">
            <a:avLst/>
          </a:prstGeom>
          <a:noFill/>
          <a:ln w="63500">
            <a:solidFill>
              <a:srgbClr val="000080"/>
            </a:solidFill>
            <a:round/>
            <a:headEnd/>
            <a:tailEnd/>
          </a:ln>
          <a:effectLst/>
        </p:spPr>
        <p:txBody>
          <a:bodyPr/>
          <a:lstStyle/>
          <a:p>
            <a:pPr eaLnBrk="1" hangingPunct="1"/>
            <a:endParaRPr lang="en-US" sz="1800">
              <a:solidFill>
                <a:srgbClr val="000000"/>
              </a:solidFill>
              <a:latin typeface="Arial"/>
              <a:ea typeface="+mn-ea"/>
            </a:endParaRPr>
          </a:p>
        </p:txBody>
      </p:sp>
      <p:sp>
        <p:nvSpPr>
          <p:cNvPr id="321543" name="Line 7"/>
          <p:cNvSpPr>
            <a:spLocks noChangeShapeType="1"/>
          </p:cNvSpPr>
          <p:nvPr/>
        </p:nvSpPr>
        <p:spPr bwMode="auto">
          <a:xfrm>
            <a:off x="0" y="8382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pic>
        <p:nvPicPr>
          <p:cNvPr id="321544" name="Picture 8"/>
          <p:cNvPicPr>
            <a:picLocks noChangeAspect="1" noChangeArrowheads="1"/>
          </p:cNvPicPr>
          <p:nvPr/>
        </p:nvPicPr>
        <p:blipFill>
          <a:blip r:embed="rId3" cstate="print"/>
          <a:srcRect/>
          <a:stretch>
            <a:fillRect/>
          </a:stretch>
        </p:blipFill>
        <p:spPr bwMode="auto">
          <a:xfrm>
            <a:off x="0" y="6184900"/>
            <a:ext cx="9144000" cy="530225"/>
          </a:xfrm>
          <a:prstGeom prst="rect">
            <a:avLst/>
          </a:prstGeom>
          <a:noFill/>
        </p:spPr>
      </p:pic>
      <p:sp>
        <p:nvSpPr>
          <p:cNvPr id="321545" name="Rectangle 9"/>
          <p:cNvSpPr>
            <a:spLocks noChangeArrowheads="1"/>
          </p:cNvSpPr>
          <p:nvPr/>
        </p:nvSpPr>
        <p:spPr bwMode="auto">
          <a:xfrm>
            <a:off x="1165225" y="6184900"/>
            <a:ext cx="1384300" cy="549275"/>
          </a:xfrm>
          <a:prstGeom prst="rect">
            <a:avLst/>
          </a:prstGeom>
          <a:noFill/>
          <a:ln w="9525" algn="ctr">
            <a:noFill/>
            <a:miter lim="800000"/>
            <a:headEnd/>
            <a:tailEnd/>
          </a:ln>
          <a:effectLst/>
        </p:spPr>
        <p:txBody>
          <a:bodyPr wrap="none" anchor="ctr">
            <a:spAutoFit/>
          </a:bodyPr>
          <a:lstStyle/>
          <a:p>
            <a:pPr>
              <a:lnSpc>
                <a:spcPct val="75000"/>
              </a:lnSpc>
            </a:pPr>
            <a:r>
              <a:rPr lang="en-US" sz="2000">
                <a:solidFill>
                  <a:srgbClr val="969696"/>
                </a:solidFill>
                <a:latin typeface="Book Antiqua" pitchFamily="18" charset="0"/>
                <a:ea typeface="+mn-ea"/>
              </a:rPr>
              <a:t>Homeland</a:t>
            </a:r>
          </a:p>
          <a:p>
            <a:pPr>
              <a:lnSpc>
                <a:spcPct val="75000"/>
              </a:lnSpc>
            </a:pPr>
            <a:r>
              <a:rPr lang="en-US" sz="2000">
                <a:solidFill>
                  <a:srgbClr val="969696"/>
                </a:solidFill>
                <a:latin typeface="Book Antiqua" pitchFamily="18" charset="0"/>
                <a:ea typeface="+mn-ea"/>
              </a:rPr>
              <a:t>Security</a:t>
            </a:r>
          </a:p>
        </p:txBody>
      </p:sp>
      <p:pic>
        <p:nvPicPr>
          <p:cNvPr id="321546" name="Picture 10" descr="dhsSeal"/>
          <p:cNvPicPr>
            <a:picLocks noChangeAspect="1" noChangeArrowheads="1"/>
          </p:cNvPicPr>
          <p:nvPr/>
        </p:nvPicPr>
        <p:blipFill>
          <a:blip r:embed="rId4" cstate="print"/>
          <a:srcRect/>
          <a:stretch>
            <a:fillRect/>
          </a:stretch>
        </p:blipFill>
        <p:spPr bwMode="auto">
          <a:xfrm>
            <a:off x="290513" y="5486400"/>
            <a:ext cx="1109662" cy="1371600"/>
          </a:xfrm>
          <a:prstGeom prst="rect">
            <a:avLst/>
          </a:prstGeom>
          <a:noFill/>
        </p:spPr>
      </p:pic>
      <p:sp>
        <p:nvSpPr>
          <p:cNvPr id="321547" name="Rectangle 11"/>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defRPr>
            </a:lvl1pPr>
          </a:lstStyle>
          <a:p>
            <a:pPr>
              <a:defRPr/>
            </a:pPr>
            <a:fld id="{9CFA634D-5229-415B-B72F-B08919D0A8FB}" type="slidenum">
              <a:rPr lang="en-US" smtClean="0">
                <a:solidFill>
                  <a:srgbClr val="000000"/>
                </a:solidFill>
                <a:ea typeface="+mn-ea"/>
              </a:rPr>
              <a:pPr>
                <a:defRPr/>
              </a:pPr>
              <a:t>‹#›</a:t>
            </a:fld>
            <a:endParaRPr lang="en-US" dirty="0">
              <a:solidFill>
                <a:srgbClr val="000000"/>
              </a:solidFill>
              <a:ea typeface="+mn-ea"/>
            </a:endParaRPr>
          </a:p>
        </p:txBody>
      </p:sp>
    </p:spTree>
    <p:extLst>
      <p:ext uri="{BB962C8B-B14F-4D97-AF65-F5344CB8AC3E}">
        <p14:creationId xmlns:p14="http://schemas.microsoft.com/office/powerpoint/2010/main" val="108622057"/>
      </p:ext>
    </p:extLst>
  </p:cSld>
  <p:clrMap bg1="lt1" tx1="dk1" bg2="lt2" tx2="dk2" accent1="accent1" accent2="accent2" accent3="accent3" accent4="accent4" accent5="accent5" accent6="accent6" hlink="hlink" folHlink="folHlink"/>
  <p:sldLayoutIdLst>
    <p:sldLayoutId id="2147483687" r:id="rId1"/>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469900" y="0"/>
            <a:ext cx="82296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457200" y="1104900"/>
            <a:ext cx="8229600" cy="4818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1540" name="Rectangle 4"/>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eaLnBrk="1" hangingPunct="1"/>
            <a:r>
              <a:rPr lang="en-US" sz="3200">
                <a:solidFill>
                  <a:srgbClr val="000066"/>
                </a:solidFill>
                <a:effectLst>
                  <a:outerShdw blurRad="38100" dist="38100" dir="2700000" algn="tl">
                    <a:srgbClr val="C0C0C0"/>
                  </a:outerShdw>
                </a:effectLst>
                <a:latin typeface="Arial"/>
                <a:ea typeface="+mn-ea"/>
              </a:rPr>
              <a:t> </a:t>
            </a:r>
          </a:p>
        </p:txBody>
      </p:sp>
      <p:sp>
        <p:nvSpPr>
          <p:cNvPr id="321541" name="Line 5"/>
          <p:cNvSpPr>
            <a:spLocks noChangeShapeType="1"/>
          </p:cNvSpPr>
          <p:nvPr/>
        </p:nvSpPr>
        <p:spPr bwMode="auto">
          <a:xfrm>
            <a:off x="0" y="8509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sp>
        <p:nvSpPr>
          <p:cNvPr id="321542" name="Line 6"/>
          <p:cNvSpPr>
            <a:spLocks noChangeShapeType="1"/>
          </p:cNvSpPr>
          <p:nvPr/>
        </p:nvSpPr>
        <p:spPr bwMode="auto">
          <a:xfrm>
            <a:off x="0" y="774700"/>
            <a:ext cx="9144000" cy="0"/>
          </a:xfrm>
          <a:prstGeom prst="line">
            <a:avLst/>
          </a:prstGeom>
          <a:noFill/>
          <a:ln w="63500">
            <a:solidFill>
              <a:srgbClr val="000080"/>
            </a:solidFill>
            <a:round/>
            <a:headEnd/>
            <a:tailEnd/>
          </a:ln>
          <a:effectLst/>
        </p:spPr>
        <p:txBody>
          <a:bodyPr/>
          <a:lstStyle/>
          <a:p>
            <a:pPr eaLnBrk="1" hangingPunct="1"/>
            <a:endParaRPr lang="en-US" sz="1800">
              <a:solidFill>
                <a:srgbClr val="000000"/>
              </a:solidFill>
              <a:latin typeface="Arial"/>
              <a:ea typeface="+mn-ea"/>
            </a:endParaRPr>
          </a:p>
        </p:txBody>
      </p:sp>
      <p:sp>
        <p:nvSpPr>
          <p:cNvPr id="321543" name="Line 7"/>
          <p:cNvSpPr>
            <a:spLocks noChangeShapeType="1"/>
          </p:cNvSpPr>
          <p:nvPr/>
        </p:nvSpPr>
        <p:spPr bwMode="auto">
          <a:xfrm>
            <a:off x="0" y="8382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pic>
        <p:nvPicPr>
          <p:cNvPr id="321544" name="Picture 8"/>
          <p:cNvPicPr>
            <a:picLocks noChangeAspect="1" noChangeArrowheads="1"/>
          </p:cNvPicPr>
          <p:nvPr/>
        </p:nvPicPr>
        <p:blipFill>
          <a:blip r:embed="rId3" cstate="print"/>
          <a:srcRect/>
          <a:stretch>
            <a:fillRect/>
          </a:stretch>
        </p:blipFill>
        <p:spPr bwMode="auto">
          <a:xfrm>
            <a:off x="0" y="6184900"/>
            <a:ext cx="9144000" cy="530225"/>
          </a:xfrm>
          <a:prstGeom prst="rect">
            <a:avLst/>
          </a:prstGeom>
          <a:noFill/>
        </p:spPr>
      </p:pic>
      <p:sp>
        <p:nvSpPr>
          <p:cNvPr id="321545" name="Rectangle 9"/>
          <p:cNvSpPr>
            <a:spLocks noChangeArrowheads="1"/>
          </p:cNvSpPr>
          <p:nvPr/>
        </p:nvSpPr>
        <p:spPr bwMode="auto">
          <a:xfrm>
            <a:off x="1165225" y="6184900"/>
            <a:ext cx="1384300" cy="549275"/>
          </a:xfrm>
          <a:prstGeom prst="rect">
            <a:avLst/>
          </a:prstGeom>
          <a:noFill/>
          <a:ln w="9525" algn="ctr">
            <a:noFill/>
            <a:miter lim="800000"/>
            <a:headEnd/>
            <a:tailEnd/>
          </a:ln>
          <a:effectLst/>
        </p:spPr>
        <p:txBody>
          <a:bodyPr wrap="none" anchor="ctr">
            <a:spAutoFit/>
          </a:bodyPr>
          <a:lstStyle/>
          <a:p>
            <a:pPr>
              <a:lnSpc>
                <a:spcPct val="75000"/>
              </a:lnSpc>
            </a:pPr>
            <a:r>
              <a:rPr lang="en-US" sz="2000">
                <a:solidFill>
                  <a:srgbClr val="969696"/>
                </a:solidFill>
                <a:latin typeface="Book Antiqua" pitchFamily="18" charset="0"/>
                <a:ea typeface="+mn-ea"/>
              </a:rPr>
              <a:t>Homeland</a:t>
            </a:r>
          </a:p>
          <a:p>
            <a:pPr>
              <a:lnSpc>
                <a:spcPct val="75000"/>
              </a:lnSpc>
            </a:pPr>
            <a:r>
              <a:rPr lang="en-US" sz="2000">
                <a:solidFill>
                  <a:srgbClr val="969696"/>
                </a:solidFill>
                <a:latin typeface="Book Antiqua" pitchFamily="18" charset="0"/>
                <a:ea typeface="+mn-ea"/>
              </a:rPr>
              <a:t>Security</a:t>
            </a:r>
          </a:p>
        </p:txBody>
      </p:sp>
      <p:pic>
        <p:nvPicPr>
          <p:cNvPr id="321546" name="Picture 10" descr="dhsSeal"/>
          <p:cNvPicPr>
            <a:picLocks noChangeAspect="1" noChangeArrowheads="1"/>
          </p:cNvPicPr>
          <p:nvPr/>
        </p:nvPicPr>
        <p:blipFill>
          <a:blip r:embed="rId4" cstate="print"/>
          <a:srcRect/>
          <a:stretch>
            <a:fillRect/>
          </a:stretch>
        </p:blipFill>
        <p:spPr bwMode="auto">
          <a:xfrm>
            <a:off x="290513" y="5486400"/>
            <a:ext cx="1109662" cy="1371600"/>
          </a:xfrm>
          <a:prstGeom prst="rect">
            <a:avLst/>
          </a:prstGeom>
          <a:noFill/>
        </p:spPr>
      </p:pic>
      <p:sp>
        <p:nvSpPr>
          <p:cNvPr id="321547" name="Rectangle 11"/>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defRPr>
            </a:lvl1pPr>
          </a:lstStyle>
          <a:p>
            <a:pPr>
              <a:defRPr/>
            </a:pPr>
            <a:fld id="{9CFA634D-5229-415B-B72F-B08919D0A8FB}" type="slidenum">
              <a:rPr lang="en-US" smtClean="0">
                <a:solidFill>
                  <a:srgbClr val="000000"/>
                </a:solidFill>
                <a:ea typeface="+mn-ea"/>
              </a:rPr>
              <a:pPr>
                <a:defRPr/>
              </a:pPr>
              <a:t>‹#›</a:t>
            </a:fld>
            <a:endParaRPr lang="en-US" dirty="0">
              <a:solidFill>
                <a:srgbClr val="000000"/>
              </a:solidFill>
              <a:ea typeface="+mn-ea"/>
            </a:endParaRPr>
          </a:p>
        </p:txBody>
      </p:sp>
    </p:spTree>
    <p:extLst>
      <p:ext uri="{BB962C8B-B14F-4D97-AF65-F5344CB8AC3E}">
        <p14:creationId xmlns:p14="http://schemas.microsoft.com/office/powerpoint/2010/main" val="711579691"/>
      </p:ext>
    </p:extLst>
  </p:cSld>
  <p:clrMap bg1="lt1" tx1="dk1" bg2="lt2" tx2="dk2" accent1="accent1" accent2="accent2" accent3="accent3" accent4="accent4" accent5="accent5" accent6="accent6" hlink="hlink" folHlink="folHlink"/>
  <p:sldLayoutIdLst>
    <p:sldLayoutId id="2147483689" r:id="rId1"/>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469900" y="0"/>
            <a:ext cx="82296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457200" y="1104900"/>
            <a:ext cx="8229600" cy="4818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1540" name="Rectangle 4"/>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eaLnBrk="1" hangingPunct="1"/>
            <a:r>
              <a:rPr lang="en-US" sz="3200">
                <a:solidFill>
                  <a:srgbClr val="000066"/>
                </a:solidFill>
                <a:effectLst>
                  <a:outerShdw blurRad="38100" dist="38100" dir="2700000" algn="tl">
                    <a:srgbClr val="C0C0C0"/>
                  </a:outerShdw>
                </a:effectLst>
                <a:latin typeface="Arial"/>
                <a:ea typeface="+mn-ea"/>
              </a:rPr>
              <a:t> </a:t>
            </a:r>
          </a:p>
        </p:txBody>
      </p:sp>
      <p:sp>
        <p:nvSpPr>
          <p:cNvPr id="321541" name="Line 5"/>
          <p:cNvSpPr>
            <a:spLocks noChangeShapeType="1"/>
          </p:cNvSpPr>
          <p:nvPr/>
        </p:nvSpPr>
        <p:spPr bwMode="auto">
          <a:xfrm>
            <a:off x="0" y="8509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sp>
        <p:nvSpPr>
          <p:cNvPr id="321542" name="Line 6"/>
          <p:cNvSpPr>
            <a:spLocks noChangeShapeType="1"/>
          </p:cNvSpPr>
          <p:nvPr/>
        </p:nvSpPr>
        <p:spPr bwMode="auto">
          <a:xfrm>
            <a:off x="0" y="774700"/>
            <a:ext cx="9144000" cy="0"/>
          </a:xfrm>
          <a:prstGeom prst="line">
            <a:avLst/>
          </a:prstGeom>
          <a:noFill/>
          <a:ln w="63500">
            <a:solidFill>
              <a:srgbClr val="000080"/>
            </a:solidFill>
            <a:round/>
            <a:headEnd/>
            <a:tailEnd/>
          </a:ln>
          <a:effectLst/>
        </p:spPr>
        <p:txBody>
          <a:bodyPr/>
          <a:lstStyle/>
          <a:p>
            <a:pPr eaLnBrk="1" hangingPunct="1"/>
            <a:endParaRPr lang="en-US" sz="1800">
              <a:solidFill>
                <a:srgbClr val="000000"/>
              </a:solidFill>
              <a:latin typeface="Arial"/>
              <a:ea typeface="+mn-ea"/>
            </a:endParaRPr>
          </a:p>
        </p:txBody>
      </p:sp>
      <p:sp>
        <p:nvSpPr>
          <p:cNvPr id="321543" name="Line 7"/>
          <p:cNvSpPr>
            <a:spLocks noChangeShapeType="1"/>
          </p:cNvSpPr>
          <p:nvPr/>
        </p:nvSpPr>
        <p:spPr bwMode="auto">
          <a:xfrm>
            <a:off x="0" y="838200"/>
            <a:ext cx="9144000" cy="0"/>
          </a:xfrm>
          <a:prstGeom prst="line">
            <a:avLst/>
          </a:prstGeom>
          <a:noFill/>
          <a:ln w="63500">
            <a:solidFill>
              <a:srgbClr val="969696"/>
            </a:solidFill>
            <a:round/>
            <a:headEnd/>
            <a:tailEnd/>
          </a:ln>
          <a:effectLst/>
        </p:spPr>
        <p:txBody>
          <a:bodyPr/>
          <a:lstStyle/>
          <a:p>
            <a:pPr eaLnBrk="1" hangingPunct="1"/>
            <a:endParaRPr lang="en-US" sz="1800">
              <a:solidFill>
                <a:srgbClr val="000000"/>
              </a:solidFill>
              <a:latin typeface="Arial"/>
              <a:ea typeface="+mn-ea"/>
            </a:endParaRPr>
          </a:p>
        </p:txBody>
      </p:sp>
      <p:pic>
        <p:nvPicPr>
          <p:cNvPr id="321544" name="Picture 8"/>
          <p:cNvPicPr>
            <a:picLocks noChangeAspect="1" noChangeArrowheads="1"/>
          </p:cNvPicPr>
          <p:nvPr/>
        </p:nvPicPr>
        <p:blipFill>
          <a:blip r:embed="rId3" cstate="print"/>
          <a:srcRect/>
          <a:stretch>
            <a:fillRect/>
          </a:stretch>
        </p:blipFill>
        <p:spPr bwMode="auto">
          <a:xfrm>
            <a:off x="0" y="6184900"/>
            <a:ext cx="9144000" cy="530225"/>
          </a:xfrm>
          <a:prstGeom prst="rect">
            <a:avLst/>
          </a:prstGeom>
          <a:noFill/>
        </p:spPr>
      </p:pic>
      <p:sp>
        <p:nvSpPr>
          <p:cNvPr id="321545" name="Rectangle 9"/>
          <p:cNvSpPr>
            <a:spLocks noChangeArrowheads="1"/>
          </p:cNvSpPr>
          <p:nvPr/>
        </p:nvSpPr>
        <p:spPr bwMode="auto">
          <a:xfrm>
            <a:off x="1165225" y="6184900"/>
            <a:ext cx="1384300" cy="549275"/>
          </a:xfrm>
          <a:prstGeom prst="rect">
            <a:avLst/>
          </a:prstGeom>
          <a:noFill/>
          <a:ln w="9525" algn="ctr">
            <a:noFill/>
            <a:miter lim="800000"/>
            <a:headEnd/>
            <a:tailEnd/>
          </a:ln>
          <a:effectLst/>
        </p:spPr>
        <p:txBody>
          <a:bodyPr wrap="none" anchor="ctr">
            <a:spAutoFit/>
          </a:bodyPr>
          <a:lstStyle/>
          <a:p>
            <a:pPr>
              <a:lnSpc>
                <a:spcPct val="75000"/>
              </a:lnSpc>
            </a:pPr>
            <a:r>
              <a:rPr lang="en-US" sz="2000">
                <a:solidFill>
                  <a:srgbClr val="969696"/>
                </a:solidFill>
                <a:latin typeface="Book Antiqua" pitchFamily="18" charset="0"/>
                <a:ea typeface="+mn-ea"/>
              </a:rPr>
              <a:t>Homeland</a:t>
            </a:r>
          </a:p>
          <a:p>
            <a:pPr>
              <a:lnSpc>
                <a:spcPct val="75000"/>
              </a:lnSpc>
            </a:pPr>
            <a:r>
              <a:rPr lang="en-US" sz="2000">
                <a:solidFill>
                  <a:srgbClr val="969696"/>
                </a:solidFill>
                <a:latin typeface="Book Antiqua" pitchFamily="18" charset="0"/>
                <a:ea typeface="+mn-ea"/>
              </a:rPr>
              <a:t>Security</a:t>
            </a:r>
          </a:p>
        </p:txBody>
      </p:sp>
      <p:pic>
        <p:nvPicPr>
          <p:cNvPr id="321546" name="Picture 10" descr="dhsSeal"/>
          <p:cNvPicPr>
            <a:picLocks noChangeAspect="1" noChangeArrowheads="1"/>
          </p:cNvPicPr>
          <p:nvPr/>
        </p:nvPicPr>
        <p:blipFill>
          <a:blip r:embed="rId4" cstate="print"/>
          <a:srcRect/>
          <a:stretch>
            <a:fillRect/>
          </a:stretch>
        </p:blipFill>
        <p:spPr bwMode="auto">
          <a:xfrm>
            <a:off x="290513" y="5486400"/>
            <a:ext cx="1109662" cy="1371600"/>
          </a:xfrm>
          <a:prstGeom prst="rect">
            <a:avLst/>
          </a:prstGeom>
          <a:noFill/>
        </p:spPr>
      </p:pic>
      <p:sp>
        <p:nvSpPr>
          <p:cNvPr id="321547" name="Rectangle 11"/>
          <p:cNvSpPr>
            <a:spLocks noGrp="1" noChangeArrowheads="1"/>
          </p:cNvSpPr>
          <p:nvPr>
            <p:ph type="sldNum" sz="quarter" idx="4"/>
          </p:nvPr>
        </p:nvSpPr>
        <p:spPr bwMode="auto">
          <a:xfrm>
            <a:off x="8597900" y="666432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defRPr>
            </a:lvl1pPr>
          </a:lstStyle>
          <a:p>
            <a:pPr>
              <a:defRPr/>
            </a:pPr>
            <a:fld id="{9CFA634D-5229-415B-B72F-B08919D0A8FB}" type="slidenum">
              <a:rPr lang="en-US" smtClean="0">
                <a:solidFill>
                  <a:srgbClr val="000000"/>
                </a:solidFill>
                <a:ea typeface="+mn-ea"/>
              </a:rPr>
              <a:pPr>
                <a:defRPr/>
              </a:pPr>
              <a:t>‹#›</a:t>
            </a:fld>
            <a:endParaRPr lang="en-US" dirty="0">
              <a:solidFill>
                <a:srgbClr val="000000"/>
              </a:solidFill>
              <a:ea typeface="+mn-ea"/>
            </a:endParaRPr>
          </a:p>
        </p:txBody>
      </p:sp>
    </p:spTree>
    <p:extLst>
      <p:ext uri="{BB962C8B-B14F-4D97-AF65-F5344CB8AC3E}">
        <p14:creationId xmlns:p14="http://schemas.microsoft.com/office/powerpoint/2010/main" val="3215740442"/>
      </p:ext>
    </p:extLst>
  </p:cSld>
  <p:clrMap bg1="lt1" tx1="dk1" bg2="lt2" tx2="dk2" accent1="accent1" accent2="accent2" accent3="accent3" accent4="accent4" accent5="accent5" accent6="accent6" hlink="hlink" folHlink="folHlink"/>
  <p:sldLayoutIdLst>
    <p:sldLayoutId id="2147483691" r:id="rId1"/>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200" b="1">
          <a:solidFill>
            <a:srgbClr val="000066"/>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www.us-cert.gov/ccubedvp" TargetMode="External"/><Relationship Id="rId2" Type="http://schemas.openxmlformats.org/officeDocument/2006/relationships/hyperlink" Target="http://www.dhs.gov/ccubedvp" TargetMode="Externa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hyperlink" Target="http://www.us-cert.gov/ccubedvp/self-service-cr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www.us-cert.gov/sites/default/files/c3vp/csc-crr-method-description-and-user-guide.pdf" TargetMode="Externa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ctrTitle"/>
          </p:nvPr>
        </p:nvSpPr>
        <p:spPr>
          <a:xfrm>
            <a:off x="3276600" y="1076325"/>
            <a:ext cx="5638800" cy="1438275"/>
          </a:xfrm>
        </p:spPr>
        <p:txBody>
          <a:bodyPr/>
          <a:lstStyle/>
          <a:p>
            <a:pPr algn="ctr" eaLnBrk="1" hangingPunct="1">
              <a:tabLst>
                <a:tab pos="723900" algn="l"/>
                <a:tab pos="1447800" algn="l"/>
                <a:tab pos="2171700" algn="l"/>
                <a:tab pos="2895600" algn="l"/>
                <a:tab pos="3619500" algn="l"/>
                <a:tab pos="4343400" algn="l"/>
              </a:tabLst>
              <a:defRPr/>
            </a:pPr>
            <a:r>
              <a:rPr lang="en-US" sz="3600" dirty="0" smtClean="0">
                <a:effectLst>
                  <a:outerShdw blurRad="38100" dist="38100" dir="2700000" algn="tl">
                    <a:srgbClr val="000000">
                      <a:alpha val="43137"/>
                    </a:srgbClr>
                  </a:outerShdw>
                </a:effectLst>
              </a:rPr>
              <a:t>Water ISAC</a:t>
            </a:r>
            <a:r>
              <a:rPr lang="en-US" sz="3600" dirty="0" smtClean="0"/>
              <a:t/>
            </a:r>
            <a:br>
              <a:rPr lang="en-US" sz="3600" dirty="0" smtClean="0"/>
            </a:br>
            <a:r>
              <a:rPr lang="en-US" sz="3600" dirty="0" smtClean="0"/>
              <a:t/>
            </a:r>
            <a:br>
              <a:rPr lang="en-US" sz="3600" dirty="0" smtClean="0"/>
            </a:br>
            <a:r>
              <a:rPr lang="en-US" sz="2400" dirty="0" smtClean="0"/>
              <a:t>ICS-CERT Assessment Offerings</a:t>
            </a:r>
          </a:p>
        </p:txBody>
      </p:sp>
      <p:sp>
        <p:nvSpPr>
          <p:cNvPr id="245763" name="Rectangle 2"/>
          <p:cNvSpPr>
            <a:spLocks noChangeArrowheads="1"/>
          </p:cNvSpPr>
          <p:nvPr/>
        </p:nvSpPr>
        <p:spPr bwMode="auto">
          <a:xfrm>
            <a:off x="0" y="32004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3200">
                <a:solidFill>
                  <a:schemeClr val="tx1"/>
                </a:solidFill>
                <a:latin typeface="Arial" pitchFamily="34" charset="0"/>
              </a:defRPr>
            </a:lvl1pPr>
            <a:lvl2pPr eaLnBrk="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2800">
                <a:solidFill>
                  <a:schemeClr val="tx1"/>
                </a:solidFill>
                <a:latin typeface="Arial" pitchFamily="34" charset="0"/>
              </a:defRPr>
            </a:lvl2pPr>
            <a:lvl3pPr eaLnBrk="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pitchFamily="34" charset="0"/>
              </a:defRPr>
            </a:lvl3pPr>
            <a:lvl4pPr eaLnBrk="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4pPr>
            <a:lvl5pPr eaLnBrk="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5pPr>
            <a:lvl6pPr marL="2514600" indent="-228600" defTabSz="4572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6pPr>
            <a:lvl7pPr marL="2971800" indent="-228600" defTabSz="4572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7pPr>
            <a:lvl8pPr marL="3429000" indent="-228600" defTabSz="4572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8pPr>
            <a:lvl9pPr marL="3886200" indent="-228600" defTabSz="4572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9pPr>
          </a:lstStyle>
          <a:p>
            <a:pPr eaLnBrk="1" fontAlgn="auto" hangingPunct="1">
              <a:spcBef>
                <a:spcPct val="0"/>
              </a:spcBef>
              <a:spcAft>
                <a:spcPts val="0"/>
              </a:spcAft>
              <a:buFont typeface="Times New Roman" pitchFamily="18" charset="0"/>
              <a:buNone/>
            </a:pPr>
            <a:r>
              <a:rPr lang="en-US" altLang="en-US" sz="2000" b="1" i="1" dirty="0" smtClean="0">
                <a:solidFill>
                  <a:srgbClr val="000000"/>
                </a:solidFill>
                <a:ea typeface="+mn-ea"/>
              </a:rPr>
              <a:t>             </a:t>
            </a:r>
          </a:p>
          <a:p>
            <a:pPr eaLnBrk="1" fontAlgn="auto" hangingPunct="1">
              <a:spcBef>
                <a:spcPct val="0"/>
              </a:spcBef>
              <a:spcAft>
                <a:spcPts val="0"/>
              </a:spcAft>
              <a:buFont typeface="Times New Roman" pitchFamily="18" charset="0"/>
              <a:buNone/>
            </a:pPr>
            <a:r>
              <a:rPr lang="en-US" altLang="en-US" sz="2400" b="1" i="1" dirty="0" smtClean="0">
                <a:solidFill>
                  <a:srgbClr val="000000"/>
                </a:solidFill>
                <a:ea typeface="+mn-ea"/>
              </a:rPr>
              <a:t> </a:t>
            </a:r>
          </a:p>
          <a:p>
            <a:pPr eaLnBrk="1" fontAlgn="auto" hangingPunct="1">
              <a:spcBef>
                <a:spcPct val="0"/>
              </a:spcBef>
              <a:spcAft>
                <a:spcPts val="0"/>
              </a:spcAft>
              <a:buFont typeface="Times New Roman" pitchFamily="18" charset="0"/>
              <a:buNone/>
            </a:pPr>
            <a:r>
              <a:rPr lang="en-US" altLang="en-US" sz="2400" b="1" i="1" dirty="0" smtClean="0">
                <a:solidFill>
                  <a:srgbClr val="000000"/>
                </a:solidFill>
                <a:ea typeface="+mn-ea"/>
              </a:rPr>
              <a:t>   Matthew McWhirt, Technical and Field Assessments</a:t>
            </a:r>
          </a:p>
          <a:p>
            <a:pPr eaLnBrk="1" fontAlgn="auto" hangingPunct="1">
              <a:spcBef>
                <a:spcPct val="0"/>
              </a:spcBef>
              <a:spcAft>
                <a:spcPts val="0"/>
              </a:spcAft>
              <a:buFont typeface="Times New Roman" pitchFamily="18" charset="0"/>
              <a:buNone/>
            </a:pPr>
            <a:endParaRPr lang="en-US" altLang="en-US" sz="1800" b="1" dirty="0">
              <a:solidFill>
                <a:srgbClr val="003680"/>
              </a:solidFill>
              <a:ea typeface="+mn-ea"/>
            </a:endParaRPr>
          </a:p>
          <a:p>
            <a:pPr eaLnBrk="1" fontAlgn="auto" hangingPunct="1">
              <a:spcBef>
                <a:spcPct val="0"/>
              </a:spcBef>
              <a:spcAft>
                <a:spcPts val="0"/>
              </a:spcAft>
              <a:buFont typeface="Times New Roman" pitchFamily="18" charset="0"/>
              <a:buNone/>
            </a:pPr>
            <a:r>
              <a:rPr lang="en-US" altLang="en-US" sz="1800" b="1" dirty="0" smtClean="0">
                <a:solidFill>
                  <a:srgbClr val="003680"/>
                </a:solidFill>
                <a:ea typeface="+mn-ea"/>
              </a:rPr>
              <a:t>     </a:t>
            </a:r>
          </a:p>
          <a:p>
            <a:pPr eaLnBrk="1" fontAlgn="auto" hangingPunct="1">
              <a:spcBef>
                <a:spcPct val="0"/>
              </a:spcBef>
              <a:spcAft>
                <a:spcPts val="0"/>
              </a:spcAft>
              <a:buFont typeface="Times New Roman" pitchFamily="18" charset="0"/>
              <a:buNone/>
            </a:pPr>
            <a:endParaRPr lang="en-US" altLang="en-US" sz="1800" b="1" dirty="0">
              <a:solidFill>
                <a:srgbClr val="003680"/>
              </a:solidFill>
              <a:ea typeface="+mn-ea"/>
            </a:endParaRPr>
          </a:p>
          <a:p>
            <a:pPr eaLnBrk="1" fontAlgn="auto" hangingPunct="1">
              <a:spcBef>
                <a:spcPct val="0"/>
              </a:spcBef>
              <a:spcAft>
                <a:spcPts val="0"/>
              </a:spcAft>
              <a:buFont typeface="Times New Roman" pitchFamily="18" charset="0"/>
              <a:buNone/>
            </a:pPr>
            <a:endParaRPr lang="en-US" altLang="en-US" sz="1800" b="1" dirty="0" smtClean="0">
              <a:solidFill>
                <a:srgbClr val="003680"/>
              </a:solidFill>
              <a:ea typeface="+mn-ea"/>
            </a:endParaRPr>
          </a:p>
          <a:p>
            <a:pPr eaLnBrk="1" fontAlgn="auto" hangingPunct="1">
              <a:spcBef>
                <a:spcPct val="0"/>
              </a:spcBef>
              <a:spcAft>
                <a:spcPts val="0"/>
              </a:spcAft>
              <a:buFont typeface="Times New Roman" pitchFamily="18" charset="0"/>
              <a:buNone/>
            </a:pPr>
            <a:r>
              <a:rPr lang="en-US" altLang="en-US" sz="1800" b="1" dirty="0">
                <a:solidFill>
                  <a:srgbClr val="003680"/>
                </a:solidFill>
                <a:ea typeface="+mn-ea"/>
              </a:rPr>
              <a:t> </a:t>
            </a:r>
            <a:r>
              <a:rPr lang="en-US" altLang="en-US" sz="1800" b="1" dirty="0" smtClean="0">
                <a:solidFill>
                  <a:srgbClr val="003680"/>
                </a:solidFill>
                <a:ea typeface="+mn-ea"/>
              </a:rPr>
              <a:t>    Industrial </a:t>
            </a:r>
            <a:r>
              <a:rPr lang="en-US" altLang="en-US" sz="1800" b="1" dirty="0">
                <a:solidFill>
                  <a:srgbClr val="003680"/>
                </a:solidFill>
                <a:ea typeface="+mn-ea"/>
              </a:rPr>
              <a:t>Control Systems Cyber Emergency Response Team (ICS-CERT)</a:t>
            </a:r>
          </a:p>
          <a:p>
            <a:pPr eaLnBrk="1" fontAlgn="auto" hangingPunct="1">
              <a:spcBef>
                <a:spcPct val="0"/>
              </a:spcBef>
              <a:spcAft>
                <a:spcPts val="0"/>
              </a:spcAft>
              <a:buFont typeface="Times New Roman" pitchFamily="18" charset="0"/>
              <a:buNone/>
            </a:pPr>
            <a:r>
              <a:rPr lang="en-US" altLang="en-US" sz="1800" b="1" dirty="0" smtClean="0">
                <a:solidFill>
                  <a:srgbClr val="003680"/>
                </a:solidFill>
                <a:ea typeface="+mn-ea"/>
              </a:rPr>
              <a:t>     National </a:t>
            </a:r>
            <a:r>
              <a:rPr lang="en-US" altLang="en-US" sz="1800" b="1" dirty="0">
                <a:solidFill>
                  <a:srgbClr val="003680"/>
                </a:solidFill>
                <a:ea typeface="+mn-ea"/>
              </a:rPr>
              <a:t>Cybersecurity and Communications Integration Center (NCCIC</a:t>
            </a:r>
            <a:r>
              <a:rPr lang="en-US" altLang="en-US" sz="1800" b="1" dirty="0" smtClean="0">
                <a:solidFill>
                  <a:srgbClr val="003680"/>
                </a:solidFill>
                <a:ea typeface="+mn-ea"/>
              </a:rPr>
              <a:t>)</a:t>
            </a:r>
            <a:endParaRPr lang="en-US" altLang="en-US" sz="1800" b="1" dirty="0">
              <a:solidFill>
                <a:srgbClr val="003680"/>
              </a:solidFill>
              <a:ea typeface="+mn-ea"/>
            </a:endParaRPr>
          </a:p>
        </p:txBody>
      </p:sp>
    </p:spTree>
    <p:extLst>
      <p:ext uri="{BB962C8B-B14F-4D97-AF65-F5344CB8AC3E}">
        <p14:creationId xmlns:p14="http://schemas.microsoft.com/office/powerpoint/2010/main" val="897571753"/>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Grp="1" noChangeArrowheads="1"/>
          </p:cNvSpPr>
          <p:nvPr>
            <p:ph type="title"/>
          </p:nvPr>
        </p:nvSpPr>
        <p:spPr>
          <a:xfrm>
            <a:off x="696433" y="2227227"/>
            <a:ext cx="7772400" cy="1362075"/>
          </a:xfrm>
        </p:spPr>
        <p:txBody>
          <a:bodyPr anchor="t"/>
          <a:lstStyle/>
          <a:p>
            <a:pPr algn="ctr"/>
            <a:r>
              <a:rPr lang="en-US" sz="4200" b="1" dirty="0">
                <a:latin typeface="Cambria" pitchFamily="18" charset="0"/>
                <a:ea typeface="ＭＳ Ｐゴシック" pitchFamily="-112" charset="-128"/>
              </a:rPr>
              <a:t>Cyber </a:t>
            </a:r>
            <a:r>
              <a:rPr lang="en-US" sz="4200" b="1" dirty="0" smtClean="0">
                <a:latin typeface="Cambria" pitchFamily="18" charset="0"/>
                <a:ea typeface="ＭＳ Ｐゴシック" pitchFamily="-112" charset="-128"/>
              </a:rPr>
              <a:t>Resilience Review:</a:t>
            </a:r>
            <a:r>
              <a:rPr lang="en-US" sz="4200" b="1" dirty="0">
                <a:latin typeface="Cambria" pitchFamily="18" charset="0"/>
                <a:ea typeface="ＭＳ Ｐゴシック" pitchFamily="-112" charset="-128"/>
              </a:rPr>
              <a:t/>
            </a:r>
            <a:br>
              <a:rPr lang="en-US" sz="4200" b="1" dirty="0">
                <a:latin typeface="Cambria" pitchFamily="18" charset="0"/>
                <a:ea typeface="ＭＳ Ｐゴシック" pitchFamily="-112" charset="-128"/>
              </a:rPr>
            </a:br>
            <a:r>
              <a:rPr lang="en-US" sz="2000" b="1" dirty="0" smtClean="0">
                <a:latin typeface="Cambria" pitchFamily="18" charset="0"/>
                <a:ea typeface="ＭＳ Ｐゴシック" pitchFamily="-112" charset="-128"/>
              </a:rPr>
              <a:t>capability maturity evaluation method for critical infrastructure</a:t>
            </a:r>
            <a:br>
              <a:rPr lang="en-US" sz="2000" b="1" dirty="0" smtClean="0">
                <a:latin typeface="Cambria" pitchFamily="18" charset="0"/>
                <a:ea typeface="ＭＳ Ｐゴシック" pitchFamily="-112" charset="-128"/>
              </a:rPr>
            </a:br>
            <a:endParaRPr lang="en-US" sz="2000" b="1" dirty="0">
              <a:latin typeface="Cambria" pitchFamily="18" charset="0"/>
              <a:ea typeface="ＭＳ Ｐゴシック" pitchFamily="-112" charset="-128"/>
            </a:endParaRPr>
          </a:p>
        </p:txBody>
      </p:sp>
      <p:sp>
        <p:nvSpPr>
          <p:cNvPr id="4098" name="Rectangle 6"/>
          <p:cNvSpPr>
            <a:spLocks noGrp="1" noChangeArrowheads="1"/>
          </p:cNvSpPr>
          <p:nvPr>
            <p:ph type="body" idx="1"/>
          </p:nvPr>
        </p:nvSpPr>
        <p:spPr>
          <a:xfrm>
            <a:off x="265813" y="4561367"/>
            <a:ext cx="8559209" cy="1355361"/>
          </a:xfrm>
          <a:noFill/>
        </p:spPr>
        <p:txBody>
          <a:bodyPr/>
          <a:lstStyle/>
          <a:p>
            <a:pPr eaLnBrk="1" hangingPunct="1">
              <a:lnSpc>
                <a:spcPct val="80000"/>
              </a:lnSpc>
            </a:pPr>
            <a:r>
              <a:rPr lang="en-US" sz="2800" dirty="0" smtClean="0">
                <a:latin typeface="Cambria" pitchFamily="18" charset="0"/>
                <a:ea typeface="ＭＳ Ｐゴシック" pitchFamily="-112" charset="-128"/>
              </a:rPr>
              <a:t>Kevin Dillon 			      	         </a:t>
            </a:r>
            <a:r>
              <a:rPr lang="en-US" sz="2400" dirty="0" smtClean="0">
                <a:latin typeface="Cambria" pitchFamily="18" charset="0"/>
                <a:ea typeface="ＭＳ Ｐゴシック" pitchFamily="-112" charset="-128"/>
              </a:rPr>
              <a:t>        </a:t>
            </a:r>
            <a:endParaRPr lang="en-US" sz="2800" dirty="0" smtClean="0">
              <a:latin typeface="Cambria" pitchFamily="18" charset="0"/>
              <a:ea typeface="ＭＳ Ｐゴシック" pitchFamily="-112" charset="-128"/>
            </a:endParaRPr>
          </a:p>
          <a:p>
            <a:pPr eaLnBrk="1" hangingPunct="1">
              <a:lnSpc>
                <a:spcPct val="80000"/>
              </a:lnSpc>
            </a:pPr>
            <a:endParaRPr lang="en-US" sz="700" dirty="0" smtClean="0">
              <a:latin typeface="Cambria" pitchFamily="18" charset="0"/>
              <a:ea typeface="ＭＳ Ｐゴシック" pitchFamily="-112" charset="-128"/>
            </a:endParaRPr>
          </a:p>
          <a:p>
            <a:pPr eaLnBrk="1" hangingPunct="1">
              <a:lnSpc>
                <a:spcPct val="80000"/>
              </a:lnSpc>
            </a:pPr>
            <a:r>
              <a:rPr lang="en-US" sz="1600" dirty="0" smtClean="0">
                <a:latin typeface="Cambria" pitchFamily="18" charset="0"/>
                <a:ea typeface="ＭＳ Ｐゴシック" pitchFamily="-112" charset="-128"/>
              </a:rPr>
              <a:t>Branch Chief, Stakeholder Risk Assessment and Mitigation </a:t>
            </a:r>
          </a:p>
          <a:p>
            <a:pPr eaLnBrk="1" hangingPunct="1">
              <a:lnSpc>
                <a:spcPct val="80000"/>
              </a:lnSpc>
            </a:pPr>
            <a:r>
              <a:rPr lang="en-US" sz="1600" dirty="0" smtClean="0">
                <a:latin typeface="Cambria" pitchFamily="18" charset="0"/>
                <a:ea typeface="ＭＳ Ｐゴシック" pitchFamily="-112" charset="-128"/>
              </a:rPr>
              <a:t>Office of Cybersecurity and Communications (CS&amp;C)</a:t>
            </a:r>
          </a:p>
          <a:p>
            <a:pPr eaLnBrk="1" hangingPunct="1">
              <a:lnSpc>
                <a:spcPct val="80000"/>
              </a:lnSpc>
            </a:pPr>
            <a:r>
              <a:rPr lang="en-US" sz="1600" dirty="0" smtClean="0">
                <a:latin typeface="Cambria" pitchFamily="18" charset="0"/>
                <a:ea typeface="ＭＳ Ｐゴシック" pitchFamily="-112" charset="-128"/>
              </a:rPr>
              <a:t>U.S. Department of Homeland Security (DHS)</a:t>
            </a:r>
          </a:p>
        </p:txBody>
      </p:sp>
      <p:pic>
        <p:nvPicPr>
          <p:cNvPr id="4100" name="Picture 13" descr="DHS_GrayTypeLogo"/>
          <p:cNvPicPr>
            <a:picLocks noChangeAspect="1" noChangeArrowheads="1"/>
          </p:cNvPicPr>
          <p:nvPr/>
        </p:nvPicPr>
        <p:blipFill>
          <a:blip r:embed="rId3" cstate="print"/>
          <a:srcRect/>
          <a:stretch>
            <a:fillRect/>
          </a:stretch>
        </p:blipFill>
        <p:spPr bwMode="auto">
          <a:xfrm>
            <a:off x="116958" y="69721"/>
            <a:ext cx="2732568" cy="795036"/>
          </a:xfrm>
          <a:prstGeom prst="rect">
            <a:avLst/>
          </a:prstGeom>
          <a:noFill/>
          <a:ln w="9525">
            <a:noFill/>
            <a:miter lim="800000"/>
            <a:headEnd/>
            <a:tailEnd/>
          </a:ln>
        </p:spPr>
      </p:pic>
    </p:spTree>
    <p:extLst>
      <p:ext uri="{BB962C8B-B14F-4D97-AF65-F5344CB8AC3E}">
        <p14:creationId xmlns:p14="http://schemas.microsoft.com/office/powerpoint/2010/main" val="3927020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9900" y="0"/>
            <a:ext cx="8229600" cy="757238"/>
          </a:xfrm>
          <a:prstGeom prst="rect">
            <a:avLst/>
          </a:prstGeom>
        </p:spPr>
        <p:txBody>
          <a:bodyPr/>
          <a:lst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a:lstStyle>
          <a:p>
            <a:r>
              <a:rPr lang="en-US" sz="3600" kern="0" dirty="0" smtClean="0"/>
              <a:t>C</a:t>
            </a:r>
            <a:r>
              <a:rPr lang="en-US" sz="3600" kern="0" baseline="30000" dirty="0" smtClean="0"/>
              <a:t>3</a:t>
            </a:r>
            <a:r>
              <a:rPr lang="en-US" sz="3600" kern="0" dirty="0" smtClean="0"/>
              <a:t> Voluntary Program </a:t>
            </a:r>
            <a:endParaRPr lang="en-US" sz="3600" kern="0" dirty="0"/>
          </a:p>
        </p:txBody>
      </p:sp>
      <p:sp>
        <p:nvSpPr>
          <p:cNvPr id="3" name="Content Placeholder 2"/>
          <p:cNvSpPr txBox="1">
            <a:spLocks/>
          </p:cNvSpPr>
          <p:nvPr/>
        </p:nvSpPr>
        <p:spPr>
          <a:xfrm>
            <a:off x="457200" y="1104900"/>
            <a:ext cx="8229600" cy="4818063"/>
          </a:xfrm>
          <a:prstGeom prst="rect">
            <a:avLst/>
          </a:prstGeom>
        </p:spPr>
        <p:txBody>
          <a:bodyPr/>
          <a:lst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sz="1600" kern="0" dirty="0" smtClean="0">
                <a:solidFill>
                  <a:srgbClr val="000000"/>
                </a:solidFill>
              </a:rPr>
              <a:t>Critical Infrastructure Cyber Community or C³ (pronounced “C Cubed”) Voluntary Program was created to assist the enhancement of critical infrastructure cybersecurity and to encourage the adoption of the National Institute of Standards and Technology’s (NIST) Cybersecurity Framework (the Framework), released in February 2014. </a:t>
            </a:r>
          </a:p>
          <a:p>
            <a:endParaRPr lang="en-US" sz="1600" kern="0" dirty="0" smtClean="0">
              <a:solidFill>
                <a:srgbClr val="000000"/>
              </a:solidFill>
            </a:endParaRPr>
          </a:p>
          <a:p>
            <a:pPr marL="342900" indent="-342900">
              <a:buFont typeface="Arial" panose="020B0604020202020204" pitchFamily="34" charset="0"/>
              <a:buChar char="•"/>
            </a:pPr>
            <a:r>
              <a:rPr lang="en-US" sz="1600" dirty="0" smtClean="0">
                <a:solidFill>
                  <a:srgbClr val="000000"/>
                </a:solidFill>
              </a:rPr>
              <a:t>The C</a:t>
            </a:r>
            <a:r>
              <a:rPr lang="en-US" sz="1600" baseline="30000" dirty="0" smtClean="0">
                <a:solidFill>
                  <a:srgbClr val="000000"/>
                </a:solidFill>
              </a:rPr>
              <a:t>3</a:t>
            </a:r>
            <a:r>
              <a:rPr lang="en-US" sz="1600" dirty="0" smtClean="0">
                <a:solidFill>
                  <a:srgbClr val="000000"/>
                </a:solidFill>
              </a:rPr>
              <a:t> Voluntary Program will: </a:t>
            </a:r>
          </a:p>
          <a:p>
            <a:pPr lvl="1" fontAlgn="auto">
              <a:spcBef>
                <a:spcPts val="600"/>
              </a:spcBef>
              <a:spcAft>
                <a:spcPts val="600"/>
              </a:spcAft>
              <a:buFont typeface="+mj-lt"/>
              <a:buAutoNum type="arabicPeriod"/>
            </a:pPr>
            <a:r>
              <a:rPr lang="en-US" sz="1600" dirty="0" smtClean="0">
                <a:solidFill>
                  <a:srgbClr val="000000"/>
                </a:solidFill>
                <a:ea typeface="+mn-ea"/>
              </a:rPr>
              <a:t>Support industry in increasing its cyber resilience</a:t>
            </a:r>
          </a:p>
          <a:p>
            <a:pPr lvl="1" fontAlgn="auto">
              <a:spcBef>
                <a:spcPts val="600"/>
              </a:spcBef>
              <a:spcAft>
                <a:spcPts val="600"/>
              </a:spcAft>
              <a:buFont typeface="+mj-lt"/>
              <a:buAutoNum type="arabicPeriod"/>
            </a:pPr>
            <a:r>
              <a:rPr lang="en-US" sz="1600" dirty="0" smtClean="0">
                <a:solidFill>
                  <a:srgbClr val="000000"/>
                </a:solidFill>
                <a:ea typeface="+mn-ea"/>
              </a:rPr>
              <a:t>Increase awareness and use of the Framework</a:t>
            </a:r>
          </a:p>
          <a:p>
            <a:pPr lvl="1" fontAlgn="auto">
              <a:spcBef>
                <a:spcPts val="600"/>
              </a:spcBef>
              <a:spcAft>
                <a:spcPts val="600"/>
              </a:spcAft>
              <a:buFont typeface="+mj-lt"/>
              <a:buAutoNum type="arabicPeriod"/>
            </a:pPr>
            <a:r>
              <a:rPr lang="en-US" sz="1600" dirty="0" smtClean="0">
                <a:solidFill>
                  <a:srgbClr val="000000"/>
                </a:solidFill>
                <a:ea typeface="+mn-ea"/>
              </a:rPr>
              <a:t>Encourage organizations to manage cybersecurity as part of an all hazards approach to enterprise risk management</a:t>
            </a:r>
          </a:p>
          <a:p>
            <a:pPr>
              <a:buFont typeface="Arial" pitchFamily="34" charset="0"/>
              <a:buChar char="•"/>
            </a:pPr>
            <a:r>
              <a:rPr lang="en-US" sz="1600" b="1" dirty="0">
                <a:solidFill>
                  <a:srgbClr val="000000"/>
                </a:solidFill>
              </a:rPr>
              <a:t>Visit us at </a:t>
            </a:r>
            <a:r>
              <a:rPr lang="en-US" sz="1600" dirty="0">
                <a:solidFill>
                  <a:srgbClr val="000000"/>
                </a:solidFill>
                <a:hlinkClick r:id="rId2"/>
              </a:rPr>
              <a:t>www.dhs.gov/ccubedvp</a:t>
            </a:r>
            <a:r>
              <a:rPr lang="en-US" sz="1600" dirty="0">
                <a:solidFill>
                  <a:srgbClr val="000000"/>
                </a:solidFill>
              </a:rPr>
              <a:t>, or </a:t>
            </a:r>
            <a:r>
              <a:rPr lang="en-US" sz="1600" dirty="0">
                <a:solidFill>
                  <a:srgbClr val="000000"/>
                </a:solidFill>
                <a:hlinkClick r:id="rId3"/>
              </a:rPr>
              <a:t>www.us-cert.gov/ccubedvp</a:t>
            </a:r>
            <a:r>
              <a:rPr lang="en-US" sz="1600" dirty="0">
                <a:solidFill>
                  <a:srgbClr val="000000"/>
                </a:solidFill>
              </a:rPr>
              <a:t> </a:t>
            </a:r>
          </a:p>
          <a:p>
            <a:pPr lvl="1">
              <a:buFont typeface="Arial" pitchFamily="34" charset="0"/>
              <a:buChar char="•"/>
            </a:pPr>
            <a:r>
              <a:rPr lang="en-US" sz="1600" dirty="0">
                <a:solidFill>
                  <a:srgbClr val="000000"/>
                </a:solidFill>
                <a:ea typeface="+mn-ea"/>
              </a:rPr>
              <a:t>Check out the website, download and use the messaging kit, and reach out to the different programs for support</a:t>
            </a:r>
          </a:p>
          <a:p>
            <a:pPr lvl="1">
              <a:buFont typeface="Arial" pitchFamily="34" charset="0"/>
              <a:buChar char="•"/>
            </a:pPr>
            <a:r>
              <a:rPr lang="en-US" sz="1600" dirty="0">
                <a:solidFill>
                  <a:srgbClr val="000000"/>
                </a:solidFill>
                <a:ea typeface="+mn-ea"/>
              </a:rPr>
              <a:t>Try out the CRR and reach out </a:t>
            </a:r>
            <a:r>
              <a:rPr lang="en-US" sz="1600" dirty="0" smtClean="0">
                <a:solidFill>
                  <a:srgbClr val="000000"/>
                </a:solidFill>
                <a:ea typeface="+mn-ea"/>
              </a:rPr>
              <a:t>if </a:t>
            </a:r>
            <a:r>
              <a:rPr lang="en-US" sz="1600" dirty="0">
                <a:solidFill>
                  <a:srgbClr val="000000"/>
                </a:solidFill>
                <a:ea typeface="+mn-ea"/>
              </a:rPr>
              <a:t>you have questions on the methodology or need assistance</a:t>
            </a:r>
          </a:p>
          <a:p>
            <a:endParaRPr lang="en-US" sz="2000" kern="0" dirty="0" smtClean="0">
              <a:solidFill>
                <a:srgbClr val="000000"/>
              </a:solidFill>
            </a:endParaRPr>
          </a:p>
          <a:p>
            <a:endParaRPr lang="en-US" sz="2000" kern="0" dirty="0">
              <a:solidFill>
                <a:srgbClr val="000000"/>
              </a:solidFill>
            </a:endParaRPr>
          </a:p>
        </p:txBody>
      </p:sp>
    </p:spTree>
    <p:extLst>
      <p:ext uri="{BB962C8B-B14F-4D97-AF65-F5344CB8AC3E}">
        <p14:creationId xmlns:p14="http://schemas.microsoft.com/office/powerpoint/2010/main" val="2031789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p:txBody>
          <a:bodyPr/>
          <a:lstStyle/>
          <a:p>
            <a:r>
              <a:rPr lang="en-US" dirty="0">
                <a:solidFill>
                  <a:srgbClr val="002060"/>
                </a:solidFill>
                <a:latin typeface="JoannaMT"/>
              </a:rPr>
              <a:t>Overview </a:t>
            </a:r>
            <a:r>
              <a:rPr lang="en-US" sz="3200" b="1" dirty="0" smtClean="0">
                <a:latin typeface="Cambria"/>
                <a:cs typeface="Cambria"/>
              </a:rPr>
              <a:t> </a:t>
            </a:r>
            <a:endParaRPr lang="en-US" sz="3200" b="1" dirty="0">
              <a:latin typeface="Cambria"/>
              <a:cs typeface="Cambria"/>
            </a:endParaRPr>
          </a:p>
        </p:txBody>
      </p:sp>
      <p:sp>
        <p:nvSpPr>
          <p:cNvPr id="659459" name="Rectangle 3"/>
          <p:cNvSpPr>
            <a:spLocks noGrp="1" noChangeArrowheads="1"/>
          </p:cNvSpPr>
          <p:nvPr>
            <p:ph idx="1"/>
          </p:nvPr>
        </p:nvSpPr>
        <p:spPr/>
        <p:txBody>
          <a:bodyPr/>
          <a:lstStyle/>
          <a:p>
            <a:pPr marL="230187">
              <a:spcAft>
                <a:spcPts val="1400"/>
              </a:spcAft>
            </a:pPr>
            <a:r>
              <a:rPr lang="en-US" b="1" dirty="0" smtClean="0">
                <a:solidFill>
                  <a:schemeClr val="accent6">
                    <a:lumMod val="50000"/>
                  </a:schemeClr>
                </a:solidFill>
                <a:latin typeface="Cambria"/>
                <a:cs typeface="Cambria"/>
              </a:rPr>
              <a:t>What is the Cyber Resilience Review (CRR)? </a:t>
            </a:r>
          </a:p>
          <a:p>
            <a:pPr lvl="1">
              <a:buFont typeface="Arial" pitchFamily="34" charset="0"/>
              <a:buChar char="•"/>
            </a:pPr>
            <a:r>
              <a:rPr lang="en-US" sz="1800" dirty="0" smtClean="0">
                <a:solidFill>
                  <a:schemeClr val="accent6">
                    <a:lumMod val="50000"/>
                  </a:schemeClr>
                </a:solidFill>
                <a:latin typeface="Cambria"/>
                <a:cs typeface="Cambria"/>
              </a:rPr>
              <a:t>A voluntary assessment</a:t>
            </a:r>
            <a:endParaRPr lang="en-US" sz="1800" dirty="0">
              <a:solidFill>
                <a:schemeClr val="accent6">
                  <a:lumMod val="50000"/>
                </a:schemeClr>
              </a:solidFill>
              <a:latin typeface="Cambria"/>
              <a:cs typeface="Cambria"/>
            </a:endParaRPr>
          </a:p>
          <a:p>
            <a:pPr lvl="1">
              <a:lnSpc>
                <a:spcPct val="100000"/>
              </a:lnSpc>
              <a:buFont typeface="Arial" pitchFamily="34" charset="0"/>
              <a:buChar char="•"/>
            </a:pPr>
            <a:r>
              <a:rPr lang="en-US" sz="1800" dirty="0" smtClean="0">
                <a:solidFill>
                  <a:schemeClr val="accent6">
                    <a:lumMod val="50000"/>
                  </a:schemeClr>
                </a:solidFill>
                <a:latin typeface="Cambria"/>
                <a:cs typeface="Cambria"/>
              </a:rPr>
              <a:t>A method that examines cybersecurity practices in critical infrastructure organizations</a:t>
            </a:r>
          </a:p>
          <a:p>
            <a:pPr lvl="1">
              <a:lnSpc>
                <a:spcPct val="100000"/>
              </a:lnSpc>
              <a:buFont typeface="Arial" pitchFamily="34" charset="0"/>
              <a:buChar char="•"/>
            </a:pPr>
            <a:r>
              <a:rPr lang="en-US" sz="1800" dirty="0" smtClean="0">
                <a:solidFill>
                  <a:schemeClr val="accent6">
                    <a:lumMod val="50000"/>
                  </a:schemeClr>
                </a:solidFill>
                <a:latin typeface="Cambria"/>
                <a:cs typeface="Cambria"/>
              </a:rPr>
              <a:t>Evaluates the operational resilience of a specific critical service</a:t>
            </a:r>
          </a:p>
          <a:p>
            <a:pPr lvl="1">
              <a:lnSpc>
                <a:spcPct val="100000"/>
              </a:lnSpc>
              <a:buFont typeface="Arial" pitchFamily="34" charset="0"/>
              <a:buChar char="•"/>
            </a:pPr>
            <a:r>
              <a:rPr lang="en-US" sz="1800" dirty="0" smtClean="0">
                <a:solidFill>
                  <a:schemeClr val="accent6">
                    <a:lumMod val="50000"/>
                  </a:schemeClr>
                </a:solidFill>
                <a:latin typeface="Cambria"/>
                <a:cs typeface="Cambria"/>
              </a:rPr>
              <a:t>Measures the execution of key practices and the institutionalization of processes </a:t>
            </a:r>
          </a:p>
          <a:p>
            <a:pPr lvl="1">
              <a:buFont typeface="Arial" pitchFamily="34" charset="0"/>
              <a:buChar char="•"/>
            </a:pPr>
            <a:r>
              <a:rPr lang="en-US" sz="1800" dirty="0" smtClean="0">
                <a:solidFill>
                  <a:schemeClr val="accent6">
                    <a:lumMod val="50000"/>
                  </a:schemeClr>
                </a:solidFill>
                <a:latin typeface="Cambria"/>
                <a:cs typeface="Cambria"/>
              </a:rPr>
              <a:t>Provides </a:t>
            </a:r>
            <a:r>
              <a:rPr lang="en-US" sz="1800" dirty="0">
                <a:solidFill>
                  <a:schemeClr val="accent6">
                    <a:lumMod val="50000"/>
                  </a:schemeClr>
                </a:solidFill>
                <a:latin typeface="Cambria"/>
                <a:cs typeface="Cambria"/>
              </a:rPr>
              <a:t>participants with a detailed report </a:t>
            </a:r>
            <a:r>
              <a:rPr lang="en-US" sz="1800" dirty="0" smtClean="0">
                <a:solidFill>
                  <a:schemeClr val="accent6">
                    <a:lumMod val="50000"/>
                  </a:schemeClr>
                </a:solidFill>
                <a:latin typeface="Cambria"/>
                <a:cs typeface="Cambria"/>
              </a:rPr>
              <a:t>containing options for consideration</a:t>
            </a:r>
            <a:endParaRPr lang="en-US" sz="1800" dirty="0">
              <a:solidFill>
                <a:schemeClr val="accent6">
                  <a:lumMod val="50000"/>
                </a:schemeClr>
              </a:solidFill>
              <a:latin typeface="Cambria"/>
              <a:cs typeface="Cambria"/>
            </a:endParaRPr>
          </a:p>
          <a:p>
            <a:pPr lvl="1">
              <a:buFont typeface="Arial" pitchFamily="34" charset="0"/>
              <a:buChar char="•"/>
            </a:pPr>
            <a:r>
              <a:rPr lang="en-US" sz="1800" dirty="0">
                <a:solidFill>
                  <a:schemeClr val="accent6">
                    <a:lumMod val="50000"/>
                  </a:schemeClr>
                </a:solidFill>
                <a:latin typeface="Cambria"/>
                <a:cs typeface="Cambria"/>
              </a:rPr>
              <a:t>Utilizes the goals and practices found in the CERT Resilience Management Model (CERT-RMM)</a:t>
            </a:r>
          </a:p>
          <a:p>
            <a:pPr lvl="1">
              <a:lnSpc>
                <a:spcPct val="100000"/>
              </a:lnSpc>
              <a:buFont typeface="Arial" pitchFamily="34" charset="0"/>
              <a:buChar char="•"/>
            </a:pPr>
            <a:r>
              <a:rPr lang="en-US" sz="1800" dirty="0" smtClean="0">
                <a:solidFill>
                  <a:schemeClr val="accent6">
                    <a:lumMod val="50000"/>
                  </a:schemeClr>
                </a:solidFill>
                <a:latin typeface="Cambria"/>
                <a:cs typeface="Cambria"/>
              </a:rPr>
              <a:t>Available in two versions:</a:t>
            </a:r>
          </a:p>
          <a:p>
            <a:pPr marL="347662" lvl="1" indent="0">
              <a:buNone/>
            </a:pPr>
            <a:r>
              <a:rPr lang="en-US" sz="1800" dirty="0">
                <a:solidFill>
                  <a:schemeClr val="accent6">
                    <a:lumMod val="50000"/>
                  </a:schemeClr>
                </a:solidFill>
                <a:latin typeface="Cambria"/>
                <a:cs typeface="Cambria"/>
              </a:rPr>
              <a:t>	- A self-assessment </a:t>
            </a:r>
            <a:r>
              <a:rPr lang="en-US" sz="1800" dirty="0" smtClean="0">
                <a:solidFill>
                  <a:schemeClr val="accent6">
                    <a:lumMod val="50000"/>
                  </a:schemeClr>
                </a:solidFill>
                <a:latin typeface="Cambria"/>
                <a:cs typeface="Cambria"/>
              </a:rPr>
              <a:t>kit</a:t>
            </a:r>
          </a:p>
          <a:p>
            <a:pPr marL="347662" lvl="1" indent="0">
              <a:buNone/>
            </a:pPr>
            <a:r>
              <a:rPr lang="en-US" sz="1800" dirty="0">
                <a:solidFill>
                  <a:schemeClr val="accent6">
                    <a:lumMod val="50000"/>
                  </a:schemeClr>
                </a:solidFill>
                <a:latin typeface="Cambria"/>
                <a:cs typeface="Cambria"/>
              </a:rPr>
              <a:t>	</a:t>
            </a:r>
            <a:r>
              <a:rPr lang="en-US" sz="1800" dirty="0" smtClean="0">
                <a:solidFill>
                  <a:schemeClr val="accent6">
                    <a:lumMod val="50000"/>
                  </a:schemeClr>
                </a:solidFill>
                <a:latin typeface="Cambria"/>
                <a:cs typeface="Cambria"/>
              </a:rPr>
              <a:t>- A facilitated </a:t>
            </a:r>
            <a:r>
              <a:rPr lang="en-US" sz="1800" dirty="0">
                <a:solidFill>
                  <a:schemeClr val="accent6">
                    <a:lumMod val="50000"/>
                  </a:schemeClr>
                </a:solidFill>
                <a:latin typeface="Cambria"/>
                <a:cs typeface="Cambria"/>
              </a:rPr>
              <a:t>workshop conducted in </a:t>
            </a:r>
            <a:r>
              <a:rPr lang="en-US" sz="1800" dirty="0" smtClean="0">
                <a:solidFill>
                  <a:schemeClr val="accent6">
                    <a:lumMod val="50000"/>
                  </a:schemeClr>
                </a:solidFill>
                <a:latin typeface="Cambria"/>
                <a:cs typeface="Cambria"/>
              </a:rPr>
              <a:t>one day (typically 6–8 hours</a:t>
            </a:r>
            <a:r>
              <a:rPr lang="en-US" sz="1800" dirty="0">
                <a:solidFill>
                  <a:schemeClr val="accent6">
                    <a:lumMod val="50000"/>
                  </a:schemeClr>
                </a:solidFill>
                <a:latin typeface="Cambria"/>
                <a:cs typeface="Cambria"/>
              </a:rPr>
              <a:t>) </a:t>
            </a:r>
            <a:r>
              <a:rPr lang="en-US" sz="1800" dirty="0" smtClean="0">
                <a:solidFill>
                  <a:schemeClr val="accent6">
                    <a:lumMod val="50000"/>
                  </a:schemeClr>
                </a:solidFill>
                <a:latin typeface="Cambria"/>
                <a:cs typeface="Cambria"/>
              </a:rPr>
              <a:t>	    	[data gathered on-site is protected under the DHS PCII Program]</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9144" y="132907"/>
            <a:ext cx="2287772" cy="69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744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804" y="38100"/>
            <a:ext cx="9090340" cy="809625"/>
          </a:xfrm>
          <a:prstGeom prst="rect">
            <a:avLst/>
          </a:prstGeom>
        </p:spPr>
        <p:txBody>
          <a:bodyPr/>
          <a:lst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a:lstStyle>
          <a:p>
            <a:pPr>
              <a:defRPr/>
            </a:pPr>
            <a:r>
              <a:rPr lang="en-US" kern="0" dirty="0" smtClean="0">
                <a:solidFill>
                  <a:srgbClr val="002060"/>
                </a:solidFill>
                <a:latin typeface="JoannaMT"/>
              </a:rPr>
              <a:t>What Is Cyber Resilience?</a:t>
            </a:r>
            <a:endParaRPr lang="en-US" kern="0" dirty="0">
              <a:solidFill>
                <a:srgbClr val="002060"/>
              </a:solidFill>
              <a:latin typeface="JoannaMT"/>
            </a:endParaRPr>
          </a:p>
        </p:txBody>
      </p:sp>
      <p:sp>
        <p:nvSpPr>
          <p:cNvPr id="3" name="Content Placeholder 2"/>
          <p:cNvSpPr txBox="1">
            <a:spLocks/>
          </p:cNvSpPr>
          <p:nvPr/>
        </p:nvSpPr>
        <p:spPr>
          <a:xfrm>
            <a:off x="457200" y="1260017"/>
            <a:ext cx="6604000" cy="3166512"/>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ＭＳ Ｐゴシック" charset="-128"/>
                <a:cs typeface="ＭＳ Ｐゴシック" charset="-128"/>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ea typeface="ＭＳ Ｐゴシック" pitchFamily="-109" charset="-128"/>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ea typeface="ＭＳ Ｐゴシック" pitchFamily="-109" charset="-128"/>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ea typeface="ＭＳ Ｐゴシック" pitchFamily="-109" charset="-128"/>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ea typeface="ＭＳ Ｐゴシック" pitchFamily="-109" charset="-128"/>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spcBef>
                <a:spcPct val="30000"/>
              </a:spcBef>
              <a:spcAft>
                <a:spcPct val="30000"/>
              </a:spcAft>
              <a:buSzPct val="70000"/>
              <a:buFont typeface="Wingdings" pitchFamily="2" charset="2"/>
              <a:buNone/>
              <a:defRPr/>
            </a:pPr>
            <a:r>
              <a:rPr lang="en-US" sz="2400" i="1" kern="0" dirty="0" smtClean="0">
                <a:solidFill>
                  <a:srgbClr val="0000CC"/>
                </a:solidFill>
                <a:latin typeface="Calibri"/>
              </a:rPr>
              <a:t>“… the ability to prepare for and adapt to changing conditions and withstand and recover rapidly from disruptions. Resilience includes the ability to withstand and recover from deliberate attacks, accidents, or naturally occurring threats or incidents…”</a:t>
            </a:r>
          </a:p>
          <a:p>
            <a:pPr marL="0" indent="0" algn="r">
              <a:spcBef>
                <a:spcPct val="30000"/>
              </a:spcBef>
              <a:spcAft>
                <a:spcPct val="30000"/>
              </a:spcAft>
              <a:buSzPct val="70000"/>
              <a:buFont typeface="Wingdings" pitchFamily="2" charset="2"/>
              <a:buNone/>
              <a:defRPr/>
            </a:pPr>
            <a:r>
              <a:rPr lang="en-US" sz="2400" b="1" i="1" kern="0" dirty="0" smtClean="0">
                <a:solidFill>
                  <a:srgbClr val="0000CC"/>
                </a:solidFill>
                <a:latin typeface="Calibri"/>
              </a:rPr>
              <a:t> </a:t>
            </a:r>
            <a:r>
              <a:rPr lang="en-US" sz="2000" kern="0" dirty="0" smtClean="0">
                <a:solidFill>
                  <a:srgbClr val="0000CC"/>
                </a:solidFill>
                <a:latin typeface="Calibri"/>
              </a:rPr>
              <a:t>- Presidential Policy Directive – PPD 21</a:t>
            </a:r>
            <a:br>
              <a:rPr lang="en-US" sz="2000" kern="0" dirty="0" smtClean="0">
                <a:solidFill>
                  <a:srgbClr val="0000CC"/>
                </a:solidFill>
                <a:latin typeface="Calibri"/>
              </a:rPr>
            </a:br>
            <a:r>
              <a:rPr lang="en-US" sz="2000" kern="0" dirty="0" smtClean="0">
                <a:solidFill>
                  <a:srgbClr val="0000CC"/>
                </a:solidFill>
                <a:latin typeface="Calibri"/>
              </a:rPr>
              <a:t>February 12, 2013</a:t>
            </a:r>
            <a:endParaRPr lang="en-US" sz="2000" dirty="0">
              <a:solidFill>
                <a:srgbClr val="000063"/>
              </a:solidFill>
              <a:latin typeface="Cambria" pitchFamily="18" charset="0"/>
            </a:endParaRPr>
          </a:p>
        </p:txBody>
      </p:sp>
      <p:pic>
        <p:nvPicPr>
          <p:cNvPr id="4" name="Picture 3"/>
          <p:cNvPicPr>
            <a:picLocks noChangeAspect="1"/>
          </p:cNvPicPr>
          <p:nvPr/>
        </p:nvPicPr>
        <p:blipFill>
          <a:blip r:embed="rId3" cstate="print"/>
          <a:srcRect l="8333" t="6192" r="8333" b="3271"/>
          <a:stretch>
            <a:fillRect/>
          </a:stretch>
        </p:blipFill>
        <p:spPr>
          <a:xfrm rot="5400000">
            <a:off x="6911050" y="2274335"/>
            <a:ext cx="2133601" cy="1653541"/>
          </a:xfrm>
          <a:prstGeom prst="roundRect">
            <a:avLst>
              <a:gd name="adj" fmla="val 15287"/>
            </a:avLst>
          </a:prstGeom>
          <a:solidFill>
            <a:srgbClr val="FFFFFF">
              <a:shade val="85000"/>
            </a:srgbClr>
          </a:solidFill>
          <a:ln>
            <a:noFill/>
          </a:ln>
          <a:effectLst/>
        </p:spPr>
      </p:pic>
      <p:graphicFrame>
        <p:nvGraphicFramePr>
          <p:cNvPr id="5" name="object 6"/>
          <p:cNvGraphicFramePr>
            <a:graphicFrameLocks noGrp="1"/>
          </p:cNvGraphicFramePr>
          <p:nvPr>
            <p:extLst>
              <p:ext uri="{D42A27DB-BD31-4B8C-83A1-F6EECF244321}">
                <p14:modId xmlns:p14="http://schemas.microsoft.com/office/powerpoint/2010/main" val="4181247009"/>
              </p:ext>
            </p:extLst>
          </p:nvPr>
        </p:nvGraphicFramePr>
        <p:xfrm>
          <a:off x="1183332" y="4761809"/>
          <a:ext cx="7178348" cy="1120831"/>
        </p:xfrm>
        <a:graphic>
          <a:graphicData uri="http://schemas.openxmlformats.org/drawingml/2006/table">
            <a:tbl>
              <a:tblPr firstRow="1" bandRow="1">
                <a:tableStyleId>{2D5ABB26-0587-4C30-8999-92F81FD0307C}</a:tableStyleId>
              </a:tblPr>
              <a:tblGrid>
                <a:gridCol w="3337868"/>
                <a:gridCol w="3840480"/>
              </a:tblGrid>
              <a:tr h="562031">
                <a:tc>
                  <a:txBody>
                    <a:bodyPr/>
                    <a:lstStyle/>
                    <a:p>
                      <a:pPr marL="561340">
                        <a:lnSpc>
                          <a:spcPct val="100000"/>
                        </a:lnSpc>
                      </a:pPr>
                      <a:r>
                        <a:rPr sz="2000" b="1" dirty="0">
                          <a:solidFill>
                            <a:schemeClr val="bg1"/>
                          </a:solidFill>
                          <a:latin typeface="Arial"/>
                          <a:cs typeface="Arial"/>
                        </a:rPr>
                        <a:t>Protect </a:t>
                      </a:r>
                      <a:r>
                        <a:rPr sz="2000" b="1" spc="5" dirty="0">
                          <a:solidFill>
                            <a:schemeClr val="bg1"/>
                          </a:solidFill>
                          <a:latin typeface="Arial"/>
                          <a:cs typeface="Arial"/>
                        </a:rPr>
                        <a:t>(</a:t>
                      </a:r>
                      <a:r>
                        <a:rPr sz="2000" b="1" dirty="0">
                          <a:solidFill>
                            <a:schemeClr val="bg1"/>
                          </a:solidFill>
                          <a:latin typeface="Arial"/>
                          <a:cs typeface="Arial"/>
                        </a:rPr>
                        <a:t>S</a:t>
                      </a:r>
                      <a:r>
                        <a:rPr sz="2000" b="1" spc="-10" dirty="0">
                          <a:solidFill>
                            <a:schemeClr val="bg1"/>
                          </a:solidFill>
                          <a:latin typeface="Arial"/>
                          <a:cs typeface="Arial"/>
                        </a:rPr>
                        <a:t>e</a:t>
                      </a:r>
                      <a:r>
                        <a:rPr sz="2000" b="1" dirty="0">
                          <a:solidFill>
                            <a:schemeClr val="bg1"/>
                          </a:solidFill>
                          <a:latin typeface="Arial"/>
                          <a:cs typeface="Arial"/>
                        </a:rPr>
                        <a:t>curit</a:t>
                      </a:r>
                      <a:r>
                        <a:rPr sz="2000" b="1" spc="-20" dirty="0">
                          <a:solidFill>
                            <a:schemeClr val="bg1"/>
                          </a:solidFill>
                          <a:latin typeface="Arial"/>
                          <a:cs typeface="Arial"/>
                        </a:rPr>
                        <a:t>y</a:t>
                      </a:r>
                      <a:r>
                        <a:rPr sz="2000" b="1" dirty="0">
                          <a:solidFill>
                            <a:schemeClr val="bg1"/>
                          </a:solidFill>
                          <a:latin typeface="Arial"/>
                          <a:cs typeface="Arial"/>
                        </a:rPr>
                        <a:t>)</a:t>
                      </a:r>
                      <a:endParaRPr sz="2000" dirty="0">
                        <a:solidFill>
                          <a:schemeClr val="bg1"/>
                        </a:solidFill>
                        <a:latin typeface="Arial"/>
                        <a:cs typeface="Arial"/>
                      </a:endParaRPr>
                    </a:p>
                  </a:txBody>
                  <a:tcPr marL="118872" marR="118872" marT="118872" marB="118872">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F80"/>
                    </a:solidFill>
                  </a:tcPr>
                </a:tc>
                <a:tc>
                  <a:txBody>
                    <a:bodyPr/>
                    <a:lstStyle/>
                    <a:p>
                      <a:pPr marL="384810">
                        <a:lnSpc>
                          <a:spcPct val="100000"/>
                        </a:lnSpc>
                      </a:pPr>
                      <a:r>
                        <a:rPr sz="2000" b="1" dirty="0">
                          <a:solidFill>
                            <a:schemeClr val="bg1"/>
                          </a:solidFill>
                          <a:latin typeface="Arial"/>
                          <a:cs typeface="Arial"/>
                        </a:rPr>
                        <a:t>Su</a:t>
                      </a:r>
                      <a:r>
                        <a:rPr sz="2000" b="1" spc="-10" dirty="0">
                          <a:solidFill>
                            <a:schemeClr val="bg1"/>
                          </a:solidFill>
                          <a:latin typeface="Arial"/>
                          <a:cs typeface="Arial"/>
                        </a:rPr>
                        <a:t>s</a:t>
                      </a:r>
                      <a:r>
                        <a:rPr sz="2000" b="1" dirty="0">
                          <a:solidFill>
                            <a:schemeClr val="bg1"/>
                          </a:solidFill>
                          <a:latin typeface="Arial"/>
                          <a:cs typeface="Arial"/>
                        </a:rPr>
                        <a:t>tain (Continuit</a:t>
                      </a:r>
                      <a:r>
                        <a:rPr sz="2000" b="1" spc="-30" dirty="0">
                          <a:solidFill>
                            <a:schemeClr val="bg1"/>
                          </a:solidFill>
                          <a:latin typeface="Arial"/>
                          <a:cs typeface="Arial"/>
                        </a:rPr>
                        <a:t>y</a:t>
                      </a:r>
                      <a:r>
                        <a:rPr sz="2000" b="1" dirty="0">
                          <a:solidFill>
                            <a:schemeClr val="bg1"/>
                          </a:solidFill>
                          <a:latin typeface="Arial"/>
                          <a:cs typeface="Arial"/>
                        </a:rPr>
                        <a:t>)</a:t>
                      </a:r>
                      <a:endParaRPr sz="2000" dirty="0">
                        <a:solidFill>
                          <a:schemeClr val="bg1"/>
                        </a:solidFill>
                        <a:latin typeface="Arial"/>
                        <a:cs typeface="Arial"/>
                      </a:endParaRPr>
                    </a:p>
                  </a:txBody>
                  <a:tcPr marL="118872" marR="118872" marT="118872" marB="118872">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F80"/>
                    </a:solidFill>
                  </a:tcPr>
                </a:tc>
              </a:tr>
              <a:tr h="558800">
                <a:tc>
                  <a:txBody>
                    <a:bodyPr/>
                    <a:lstStyle/>
                    <a:p>
                      <a:pPr marL="374015">
                        <a:lnSpc>
                          <a:spcPct val="100000"/>
                        </a:lnSpc>
                      </a:pPr>
                      <a:r>
                        <a:rPr sz="2000" b="1" dirty="0">
                          <a:solidFill>
                            <a:schemeClr val="bg1"/>
                          </a:solidFill>
                          <a:latin typeface="Arial"/>
                          <a:cs typeface="Arial"/>
                        </a:rPr>
                        <a:t>P</a:t>
                      </a:r>
                      <a:r>
                        <a:rPr sz="2000" b="1" spc="-10" dirty="0">
                          <a:solidFill>
                            <a:schemeClr val="bg1"/>
                          </a:solidFill>
                          <a:latin typeface="Arial"/>
                          <a:cs typeface="Arial"/>
                        </a:rPr>
                        <a:t>e</a:t>
                      </a:r>
                      <a:r>
                        <a:rPr sz="2000" b="1" dirty="0">
                          <a:solidFill>
                            <a:schemeClr val="bg1"/>
                          </a:solidFill>
                          <a:latin typeface="Arial"/>
                          <a:cs typeface="Arial"/>
                        </a:rPr>
                        <a:t>rform (Cap</a:t>
                      </a:r>
                      <a:r>
                        <a:rPr sz="2000" b="1" spc="-10" dirty="0">
                          <a:solidFill>
                            <a:schemeClr val="bg1"/>
                          </a:solidFill>
                          <a:latin typeface="Arial"/>
                          <a:cs typeface="Arial"/>
                        </a:rPr>
                        <a:t>a</a:t>
                      </a:r>
                      <a:r>
                        <a:rPr sz="2000" b="1" dirty="0">
                          <a:solidFill>
                            <a:schemeClr val="bg1"/>
                          </a:solidFill>
                          <a:latin typeface="Arial"/>
                          <a:cs typeface="Arial"/>
                        </a:rPr>
                        <a:t>bil</a:t>
                      </a:r>
                      <a:r>
                        <a:rPr sz="2000" b="1" spc="5" dirty="0">
                          <a:solidFill>
                            <a:schemeClr val="bg1"/>
                          </a:solidFill>
                          <a:latin typeface="Arial"/>
                          <a:cs typeface="Arial"/>
                        </a:rPr>
                        <a:t>i</a:t>
                      </a:r>
                      <a:r>
                        <a:rPr sz="2000" b="1" dirty="0">
                          <a:solidFill>
                            <a:schemeClr val="bg1"/>
                          </a:solidFill>
                          <a:latin typeface="Arial"/>
                          <a:cs typeface="Arial"/>
                        </a:rPr>
                        <a:t>t</a:t>
                      </a:r>
                      <a:r>
                        <a:rPr sz="2000" b="1" spc="-25" dirty="0">
                          <a:solidFill>
                            <a:schemeClr val="bg1"/>
                          </a:solidFill>
                          <a:latin typeface="Arial"/>
                          <a:cs typeface="Arial"/>
                        </a:rPr>
                        <a:t>y</a:t>
                      </a:r>
                      <a:r>
                        <a:rPr sz="2000" b="1" dirty="0">
                          <a:solidFill>
                            <a:schemeClr val="bg1"/>
                          </a:solidFill>
                          <a:latin typeface="Arial"/>
                          <a:cs typeface="Arial"/>
                        </a:rPr>
                        <a:t>)</a:t>
                      </a:r>
                      <a:endParaRPr sz="2000" dirty="0">
                        <a:solidFill>
                          <a:schemeClr val="bg1"/>
                        </a:solidFill>
                        <a:latin typeface="Arial"/>
                        <a:cs typeface="Arial"/>
                      </a:endParaRPr>
                    </a:p>
                  </a:txBody>
                  <a:tcPr marL="118872" marR="118872" marT="118872" marB="118872">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70B2"/>
                    </a:solidFill>
                  </a:tcPr>
                </a:tc>
                <a:tc>
                  <a:txBody>
                    <a:bodyPr/>
                    <a:lstStyle/>
                    <a:p>
                      <a:pPr marL="586105">
                        <a:lnSpc>
                          <a:spcPct val="100000"/>
                        </a:lnSpc>
                      </a:pPr>
                      <a:r>
                        <a:rPr sz="2000" b="1" dirty="0">
                          <a:solidFill>
                            <a:schemeClr val="bg1"/>
                          </a:solidFill>
                          <a:latin typeface="Arial"/>
                          <a:cs typeface="Arial"/>
                        </a:rPr>
                        <a:t>R</a:t>
                      </a:r>
                      <a:r>
                        <a:rPr sz="2000" b="1" spc="-10" dirty="0">
                          <a:solidFill>
                            <a:schemeClr val="bg1"/>
                          </a:solidFill>
                          <a:latin typeface="Arial"/>
                          <a:cs typeface="Arial"/>
                        </a:rPr>
                        <a:t>e</a:t>
                      </a:r>
                      <a:r>
                        <a:rPr sz="2000" b="1" dirty="0">
                          <a:solidFill>
                            <a:schemeClr val="bg1"/>
                          </a:solidFill>
                          <a:latin typeface="Arial"/>
                          <a:cs typeface="Arial"/>
                        </a:rPr>
                        <a:t>pe</a:t>
                      </a:r>
                      <a:r>
                        <a:rPr sz="2000" b="1" spc="-10" dirty="0">
                          <a:solidFill>
                            <a:schemeClr val="bg1"/>
                          </a:solidFill>
                          <a:latin typeface="Arial"/>
                          <a:cs typeface="Arial"/>
                        </a:rPr>
                        <a:t>a</a:t>
                      </a:r>
                      <a:r>
                        <a:rPr sz="2000" b="1" dirty="0">
                          <a:solidFill>
                            <a:schemeClr val="bg1"/>
                          </a:solidFill>
                          <a:latin typeface="Arial"/>
                          <a:cs typeface="Arial"/>
                        </a:rPr>
                        <a:t>t</a:t>
                      </a:r>
                      <a:r>
                        <a:rPr sz="2000" b="1" spc="15" dirty="0">
                          <a:solidFill>
                            <a:schemeClr val="bg1"/>
                          </a:solidFill>
                          <a:latin typeface="Arial"/>
                          <a:cs typeface="Arial"/>
                        </a:rPr>
                        <a:t> </a:t>
                      </a:r>
                      <a:r>
                        <a:rPr sz="2000" b="1" dirty="0">
                          <a:solidFill>
                            <a:schemeClr val="bg1"/>
                          </a:solidFill>
                          <a:latin typeface="Arial"/>
                          <a:cs typeface="Arial"/>
                        </a:rPr>
                        <a:t>(</a:t>
                      </a:r>
                      <a:r>
                        <a:rPr sz="2000" b="1" spc="5" dirty="0">
                          <a:solidFill>
                            <a:schemeClr val="bg1"/>
                          </a:solidFill>
                          <a:latin typeface="Arial"/>
                          <a:cs typeface="Arial"/>
                        </a:rPr>
                        <a:t>M</a:t>
                      </a:r>
                      <a:r>
                        <a:rPr sz="2000" b="1" dirty="0">
                          <a:solidFill>
                            <a:schemeClr val="bg1"/>
                          </a:solidFill>
                          <a:latin typeface="Arial"/>
                          <a:cs typeface="Arial"/>
                        </a:rPr>
                        <a:t>aturit</a:t>
                      </a:r>
                      <a:r>
                        <a:rPr sz="2000" b="1" spc="-25" dirty="0">
                          <a:solidFill>
                            <a:schemeClr val="bg1"/>
                          </a:solidFill>
                          <a:latin typeface="Arial"/>
                          <a:cs typeface="Arial"/>
                        </a:rPr>
                        <a:t>y</a:t>
                      </a:r>
                      <a:r>
                        <a:rPr sz="2000" b="1" dirty="0">
                          <a:solidFill>
                            <a:schemeClr val="bg1"/>
                          </a:solidFill>
                          <a:latin typeface="Arial"/>
                          <a:cs typeface="Arial"/>
                        </a:rPr>
                        <a:t>)</a:t>
                      </a:r>
                      <a:endParaRPr sz="2000" dirty="0">
                        <a:solidFill>
                          <a:schemeClr val="bg1"/>
                        </a:solidFill>
                        <a:latin typeface="Arial"/>
                        <a:cs typeface="Arial"/>
                      </a:endParaRPr>
                    </a:p>
                  </a:txBody>
                  <a:tcPr marL="118872" marR="118872" marT="118872" marB="118872">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70B2"/>
                    </a:solidFill>
                  </a:tcPr>
                </a:tc>
              </a:tr>
            </a:tbl>
          </a:graphicData>
        </a:graphic>
      </p:graphicFrame>
    </p:spTree>
    <p:extLst>
      <p:ext uri="{BB962C8B-B14F-4D97-AF65-F5344CB8AC3E}">
        <p14:creationId xmlns:p14="http://schemas.microsoft.com/office/powerpoint/2010/main" val="131029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3" presetClass="emph" presetSubtype="0" repeatCount="4000" fill="remove" nodeType="afterEffect">
                                  <p:stCondLst>
                                    <p:cond delay="0"/>
                                  </p:stCondLst>
                                  <p:childTnLst>
                                    <p:animClr clrSpc="rgb" dir="cw">
                                      <p:cBhvr override="childStyle">
                                        <p:cTn id="6" dur="5" accel="50000" autoRev="1" fill="hold" tmFilter="0, 0; .33333, 1; 1, 1">
                                          <p:stCondLst>
                                            <p:cond delay="0"/>
                                          </p:stCondLst>
                                        </p:cTn>
                                        <p:tgtEl>
                                          <p:spTgt spid="4"/>
                                        </p:tgtEl>
                                        <p:attrNameLst>
                                          <p:attrName>style.color</p:attrName>
                                        </p:attrNameLst>
                                      </p:cBhvr>
                                      <p:to>
                                        <a:schemeClr val="accent2"/>
                                      </p:to>
                                    </p:animClr>
                                    <p:animClr clrSpc="rgb" dir="cw">
                                      <p:cBhvr>
                                        <p:cTn id="7" dur="5" accel="50000" autoRev="1" fill="hold" tmFilter="0, 0; .33333, 1; 1, 1">
                                          <p:stCondLst>
                                            <p:cond delay="0"/>
                                          </p:stCondLst>
                                        </p:cTn>
                                        <p:tgtEl>
                                          <p:spTgt spid="4"/>
                                        </p:tgtEl>
                                        <p:attrNameLst>
                                          <p:attrName>fillcolor</p:attrName>
                                        </p:attrNameLst>
                                      </p:cBhvr>
                                      <p:to>
                                        <a:schemeClr val="accent2"/>
                                      </p:to>
                                    </p:animClr>
                                    <p:set>
                                      <p:cBhvr>
                                        <p:cTn id="8" dur="10" fill="hold"/>
                                        <p:tgtEl>
                                          <p:spTgt spid="4"/>
                                        </p:tgtEl>
                                        <p:attrNameLst>
                                          <p:attrName>fill.type</p:attrName>
                                        </p:attrNameLst>
                                      </p:cBhvr>
                                      <p:to>
                                        <p:strVal val="solid"/>
                                      </p:to>
                                    </p:set>
                                    <p:set>
                                      <p:cBhvr>
                                        <p:cTn id="9" dur="10" fill="hold"/>
                                        <p:tgtEl>
                                          <p:spTgt spid="4"/>
                                        </p:tgtEl>
                                        <p:attrNameLst>
                                          <p:attrName>fill.on</p:attrName>
                                        </p:attrNameLst>
                                      </p:cBhvr>
                                      <p:to>
                                        <p:strVal val="true"/>
                                      </p:to>
                                    </p:set>
                                    <p:animScale>
                                      <p:cBhvr>
                                        <p:cTn id="10" dur="5" accel="50000" autoRev="1" fill="hold" tmFilter="0, 0; .33333, 1; 1, 1">
                                          <p:stCondLst>
                                            <p:cond delay="0"/>
                                          </p:stCondLst>
                                        </p:cTn>
                                        <p:tgtEl>
                                          <p:spTgt spid="4"/>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16941" y="104775"/>
            <a:ext cx="9941502" cy="635490"/>
          </a:xfrm>
          <a:prstGeom prst="rect">
            <a:avLst/>
          </a:prstGeom>
        </p:spPr>
        <p:txBody>
          <a:bodyPr anchor="b"/>
          <a:lstStyle/>
          <a:p>
            <a:pPr>
              <a:lnSpc>
                <a:spcPct val="85000"/>
              </a:lnSpc>
              <a:defRPr/>
            </a:pPr>
            <a:r>
              <a:rPr lang="en-US" sz="2800" dirty="0" smtClean="0">
                <a:solidFill>
                  <a:srgbClr val="002060"/>
                </a:solidFill>
                <a:latin typeface="JoannaMT"/>
                <a:ea typeface="+mn-ea"/>
              </a:rPr>
              <a:t>Cyber Resilience Value Proposition: What’s </a:t>
            </a:r>
            <a:r>
              <a:rPr lang="en-US" sz="2800" dirty="0">
                <a:solidFill>
                  <a:srgbClr val="002060"/>
                </a:solidFill>
                <a:latin typeface="JoannaMT"/>
                <a:ea typeface="+mn-ea"/>
              </a:rPr>
              <a:t>in </a:t>
            </a:r>
            <a:r>
              <a:rPr lang="en-US" sz="2800" dirty="0" smtClean="0">
                <a:solidFill>
                  <a:srgbClr val="002060"/>
                </a:solidFill>
                <a:latin typeface="JoannaMT"/>
                <a:ea typeface="+mn-ea"/>
              </a:rPr>
              <a:t>It </a:t>
            </a:r>
            <a:r>
              <a:rPr lang="en-US" sz="2800" dirty="0">
                <a:solidFill>
                  <a:srgbClr val="002060"/>
                </a:solidFill>
                <a:latin typeface="JoannaMT"/>
                <a:ea typeface="+mn-ea"/>
              </a:rPr>
              <a:t>for </a:t>
            </a:r>
            <a:r>
              <a:rPr lang="en-US" sz="2800" dirty="0" smtClean="0">
                <a:solidFill>
                  <a:srgbClr val="002060"/>
                </a:solidFill>
                <a:latin typeface="JoannaMT"/>
                <a:ea typeface="+mn-ea"/>
              </a:rPr>
              <a:t>Me</a:t>
            </a:r>
            <a:r>
              <a:rPr lang="en-US" sz="2800" dirty="0">
                <a:solidFill>
                  <a:srgbClr val="002060"/>
                </a:solidFill>
                <a:latin typeface="JoannaMT"/>
                <a:ea typeface="+mn-ea"/>
              </a:rPr>
              <a:t>?</a:t>
            </a:r>
          </a:p>
        </p:txBody>
      </p:sp>
      <p:sp>
        <p:nvSpPr>
          <p:cNvPr id="3" name="TextBox 2"/>
          <p:cNvSpPr txBox="1"/>
          <p:nvPr/>
        </p:nvSpPr>
        <p:spPr>
          <a:xfrm>
            <a:off x="198120" y="1162199"/>
            <a:ext cx="8793480" cy="3600986"/>
          </a:xfrm>
          <a:prstGeom prst="rect">
            <a:avLst/>
          </a:prstGeom>
          <a:noFill/>
        </p:spPr>
        <p:txBody>
          <a:bodyPr wrap="square" rtlCol="0">
            <a:spAutoFit/>
          </a:bodyPr>
          <a:lstStyle/>
          <a:p>
            <a:pPr eaLnBrk="1" hangingPunct="1"/>
            <a:r>
              <a:rPr lang="en-US" sz="1800" b="1" dirty="0" smtClean="0">
                <a:solidFill>
                  <a:srgbClr val="2D2D8A">
                    <a:lumMod val="50000"/>
                  </a:srgbClr>
                </a:solidFill>
                <a:latin typeface="Calibri" panose="020F0502020204030204" pitchFamily="34" charset="0"/>
                <a:ea typeface="+mn-ea"/>
              </a:rPr>
              <a:t>Resilience management </a:t>
            </a:r>
            <a:r>
              <a:rPr lang="en-US" sz="1800" dirty="0" smtClean="0">
                <a:solidFill>
                  <a:srgbClr val="2D2D8A">
                    <a:lumMod val="50000"/>
                  </a:srgbClr>
                </a:solidFill>
                <a:latin typeface="Calibri" panose="020F0502020204030204" pitchFamily="34" charset="0"/>
                <a:ea typeface="+mn-ea"/>
              </a:rPr>
              <a:t>provides support to manage complex cybersecurity challenges.</a:t>
            </a:r>
          </a:p>
          <a:p>
            <a:pPr eaLnBrk="1" hangingPunct="1">
              <a:spcBef>
                <a:spcPts val="1200"/>
              </a:spcBef>
            </a:pPr>
            <a:r>
              <a:rPr lang="en-US" sz="1800" b="1" dirty="0" smtClean="0">
                <a:solidFill>
                  <a:srgbClr val="2D2D8A">
                    <a:lumMod val="50000"/>
                  </a:srgbClr>
                </a:solidFill>
                <a:latin typeface="Calibri" panose="020F0502020204030204" pitchFamily="34" charset="0"/>
                <a:ea typeface="+mn-ea"/>
              </a:rPr>
              <a:t>Efficiency:</a:t>
            </a:r>
            <a:r>
              <a:rPr lang="en-US" sz="1800" dirty="0" smtClean="0">
                <a:solidFill>
                  <a:srgbClr val="2D2D8A">
                    <a:lumMod val="50000"/>
                  </a:srgbClr>
                </a:solidFill>
                <a:latin typeface="Calibri" panose="020F0502020204030204" pitchFamily="34" charset="0"/>
                <a:ea typeface="+mn-ea"/>
              </a:rPr>
              <a:t> not too much and not too little; resilience equilibrium</a:t>
            </a:r>
          </a:p>
          <a:p>
            <a:pPr marL="461963" lvl="1" indent="-457200" eaLnBrk="1" hangingPunct="1">
              <a:buFont typeface="Arial" pitchFamily="34" charset="0"/>
              <a:buChar char="•"/>
            </a:pPr>
            <a:r>
              <a:rPr lang="en-US" sz="1800" dirty="0" smtClean="0">
                <a:solidFill>
                  <a:srgbClr val="2D2D8A">
                    <a:lumMod val="50000"/>
                  </a:srgbClr>
                </a:solidFill>
                <a:latin typeface="Calibri" panose="020F0502020204030204" pitchFamily="34" charset="0"/>
                <a:ea typeface="+mn-ea"/>
              </a:rPr>
              <a:t>balancing risk and cost</a:t>
            </a:r>
          </a:p>
          <a:p>
            <a:pPr marL="461963" lvl="1" indent="-457200" eaLnBrk="1" hangingPunct="1">
              <a:buFont typeface="Arial" pitchFamily="34" charset="0"/>
              <a:buChar char="•"/>
            </a:pPr>
            <a:r>
              <a:rPr lang="en-US" sz="1800" dirty="0" smtClean="0">
                <a:solidFill>
                  <a:srgbClr val="2D2D8A">
                    <a:lumMod val="50000"/>
                  </a:srgbClr>
                </a:solidFill>
                <a:latin typeface="Calibri" panose="020F0502020204030204" pitchFamily="34" charset="0"/>
                <a:ea typeface="+mn-ea"/>
              </a:rPr>
              <a:t>getting the most bang for your buck</a:t>
            </a:r>
          </a:p>
          <a:p>
            <a:pPr marL="461963" lvl="1" indent="-457200" eaLnBrk="1" hangingPunct="1">
              <a:buFont typeface="Arial" pitchFamily="34" charset="0"/>
              <a:buChar char="•"/>
            </a:pPr>
            <a:r>
              <a:rPr lang="en-US" sz="1800" dirty="0" smtClean="0">
                <a:solidFill>
                  <a:srgbClr val="2D2D8A">
                    <a:lumMod val="50000"/>
                  </a:srgbClr>
                </a:solidFill>
                <a:latin typeface="Calibri" panose="020F0502020204030204" pitchFamily="34" charset="0"/>
                <a:ea typeface="+mn-ea"/>
              </a:rPr>
              <a:t>achieving compliance as a by-product of resilience management</a:t>
            </a:r>
          </a:p>
          <a:p>
            <a:pPr eaLnBrk="1" hangingPunct="1">
              <a:spcBef>
                <a:spcPts val="1200"/>
              </a:spcBef>
            </a:pPr>
            <a:r>
              <a:rPr lang="en-US" sz="1800" b="1" dirty="0" smtClean="0">
                <a:solidFill>
                  <a:srgbClr val="2D2D8A">
                    <a:lumMod val="50000"/>
                  </a:srgbClr>
                </a:solidFill>
                <a:latin typeface="Calibri" panose="020F0502020204030204" pitchFamily="34" charset="0"/>
                <a:ea typeface="+mn-ea"/>
              </a:rPr>
              <a:t>Roadmap: </a:t>
            </a:r>
            <a:r>
              <a:rPr lang="en-US" sz="1800" dirty="0" smtClean="0">
                <a:solidFill>
                  <a:srgbClr val="2D2D8A">
                    <a:lumMod val="50000"/>
                  </a:srgbClr>
                </a:solidFill>
                <a:latin typeface="Calibri" panose="020F0502020204030204" pitchFamily="34" charset="0"/>
                <a:ea typeface="+mn-ea"/>
              </a:rPr>
              <a:t>what to do to manage cybersecurity; flexibility and scalability</a:t>
            </a:r>
          </a:p>
          <a:p>
            <a:pPr marL="461963" lvl="1" indent="-457200" eaLnBrk="1" hangingPunct="1">
              <a:buFont typeface="Arial" pitchFamily="34" charset="0"/>
              <a:buChar char="•"/>
            </a:pPr>
            <a:r>
              <a:rPr lang="en-US" sz="1800" dirty="0" smtClean="0">
                <a:solidFill>
                  <a:srgbClr val="2D2D8A">
                    <a:lumMod val="50000"/>
                  </a:srgbClr>
                </a:solidFill>
                <a:latin typeface="Calibri" panose="020F0502020204030204" pitchFamily="34" charset="0"/>
                <a:ea typeface="+mn-ea"/>
              </a:rPr>
              <a:t>using an overarching </a:t>
            </a:r>
            <a:r>
              <a:rPr lang="en-US" sz="1800" dirty="0">
                <a:solidFill>
                  <a:srgbClr val="2D2D8A">
                    <a:lumMod val="50000"/>
                  </a:srgbClr>
                </a:solidFill>
                <a:latin typeface="Calibri" panose="020F0502020204030204" pitchFamily="34" charset="0"/>
                <a:ea typeface="+mn-ea"/>
              </a:rPr>
              <a:t>approach - which standard is best</a:t>
            </a:r>
          </a:p>
          <a:p>
            <a:pPr marL="461963" lvl="1" indent="-457200" eaLnBrk="1" hangingPunct="1">
              <a:buFont typeface="Arial" pitchFamily="34" charset="0"/>
              <a:buChar char="•"/>
            </a:pPr>
            <a:r>
              <a:rPr lang="en-US" sz="1800" dirty="0" smtClean="0">
                <a:solidFill>
                  <a:srgbClr val="2D2D8A">
                    <a:lumMod val="50000"/>
                  </a:srgbClr>
                </a:solidFill>
                <a:latin typeface="Calibri" panose="020F0502020204030204" pitchFamily="34" charset="0"/>
                <a:ea typeface="+mn-ea"/>
              </a:rPr>
              <a:t>deciding what </a:t>
            </a:r>
            <a:r>
              <a:rPr lang="en-US" sz="1800" dirty="0">
                <a:solidFill>
                  <a:srgbClr val="2D2D8A">
                    <a:lumMod val="50000"/>
                  </a:srgbClr>
                </a:solidFill>
                <a:latin typeface="Calibri" panose="020F0502020204030204" pitchFamily="34" charset="0"/>
                <a:ea typeface="+mn-ea"/>
              </a:rPr>
              <a:t>versus how to manage cybersecurity risk</a:t>
            </a:r>
          </a:p>
          <a:p>
            <a:pPr eaLnBrk="1" hangingPunct="1">
              <a:spcBef>
                <a:spcPts val="1200"/>
              </a:spcBef>
            </a:pPr>
            <a:r>
              <a:rPr lang="en-US" sz="1800" b="1" dirty="0" smtClean="0">
                <a:solidFill>
                  <a:srgbClr val="2D2D8A">
                    <a:lumMod val="50000"/>
                  </a:srgbClr>
                </a:solidFill>
                <a:latin typeface="Calibri" panose="020F0502020204030204" pitchFamily="34" charset="0"/>
                <a:ea typeface="+mn-ea"/>
              </a:rPr>
              <a:t>Cybersecurity ecosystem: </a:t>
            </a:r>
            <a:r>
              <a:rPr lang="en-US" sz="1800" dirty="0" smtClean="0">
                <a:solidFill>
                  <a:srgbClr val="2D2D8A">
                    <a:lumMod val="50000"/>
                  </a:srgbClr>
                </a:solidFill>
                <a:latin typeface="Calibri" panose="020F0502020204030204" pitchFamily="34" charset="0"/>
                <a:ea typeface="+mn-ea"/>
              </a:rPr>
              <a:t>addressing the interconnectedness challenge</a:t>
            </a:r>
          </a:p>
          <a:p>
            <a:pPr marL="461963" lvl="1" indent="-457200" eaLnBrk="1" hangingPunct="1">
              <a:buFont typeface="Arial" pitchFamily="34" charset="0"/>
              <a:buChar char="•"/>
            </a:pPr>
            <a:r>
              <a:rPr lang="en-US" sz="1800" dirty="0" smtClean="0">
                <a:solidFill>
                  <a:srgbClr val="2D2D8A">
                    <a:lumMod val="50000"/>
                  </a:srgbClr>
                </a:solidFill>
                <a:latin typeface="Calibri" panose="020F0502020204030204" pitchFamily="34" charset="0"/>
                <a:ea typeface="+mn-ea"/>
              </a:rPr>
              <a:t>managing </a:t>
            </a:r>
            <a:r>
              <a:rPr lang="en-US" sz="1800" dirty="0">
                <a:solidFill>
                  <a:srgbClr val="2D2D8A">
                    <a:lumMod val="50000"/>
                  </a:srgbClr>
                </a:solidFill>
                <a:latin typeface="Calibri" panose="020F0502020204030204" pitchFamily="34" charset="0"/>
                <a:ea typeface="+mn-ea"/>
              </a:rPr>
              <a:t>dependencies</a:t>
            </a:r>
          </a:p>
          <a:p>
            <a:pPr marL="461963" lvl="1" indent="-457200" eaLnBrk="1" hangingPunct="1">
              <a:buFont typeface="Arial" pitchFamily="34" charset="0"/>
              <a:buChar char="•"/>
            </a:pPr>
            <a:r>
              <a:rPr lang="en-US" sz="1800" dirty="0" smtClean="0">
                <a:solidFill>
                  <a:srgbClr val="2D2D8A">
                    <a:lumMod val="50000"/>
                  </a:srgbClr>
                </a:solidFill>
                <a:latin typeface="Calibri" panose="020F0502020204030204" pitchFamily="34" charset="0"/>
                <a:ea typeface="+mn-ea"/>
              </a:rPr>
              <a:t>addressing </a:t>
            </a:r>
            <a:r>
              <a:rPr lang="en-US" sz="1800" dirty="0">
                <a:solidFill>
                  <a:srgbClr val="2D2D8A">
                    <a:lumMod val="50000"/>
                  </a:srgbClr>
                </a:solidFill>
                <a:latin typeface="Calibri" panose="020F0502020204030204" pitchFamily="34" charset="0"/>
                <a:ea typeface="+mn-ea"/>
              </a:rPr>
              <a:t>both internal and external organizational challenges and silos</a:t>
            </a:r>
          </a:p>
        </p:txBody>
      </p:sp>
    </p:spTree>
    <p:extLst>
      <p:ext uri="{BB962C8B-B14F-4D97-AF65-F5344CB8AC3E}">
        <p14:creationId xmlns:p14="http://schemas.microsoft.com/office/powerpoint/2010/main" val="4176573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nSpc>
                <a:spcPct val="85000"/>
              </a:lnSpc>
              <a:defRPr/>
            </a:pPr>
            <a:r>
              <a:rPr lang="en-US" sz="2800" kern="1200" dirty="0">
                <a:solidFill>
                  <a:srgbClr val="002060"/>
                </a:solidFill>
                <a:latin typeface="JoannaMT"/>
              </a:rPr>
              <a:t>Ten Domains of Cybersecurity Capability </a:t>
            </a:r>
          </a:p>
        </p:txBody>
      </p:sp>
      <p:sp>
        <p:nvSpPr>
          <p:cNvPr id="15" name="Content Placeholder 14"/>
          <p:cNvSpPr>
            <a:spLocks noGrp="1"/>
          </p:cNvSpPr>
          <p:nvPr>
            <p:ph sz="half" idx="1"/>
          </p:nvPr>
        </p:nvSpPr>
        <p:spPr>
          <a:xfrm>
            <a:off x="457200" y="1104900"/>
            <a:ext cx="3327991" cy="4818063"/>
          </a:xfrm>
        </p:spPr>
        <p:txBody>
          <a:bodyPr/>
          <a:lstStyle/>
          <a:p>
            <a:r>
              <a:rPr lang="en-US" sz="2000" dirty="0">
                <a:solidFill>
                  <a:schemeClr val="accent6">
                    <a:lumMod val="50000"/>
                  </a:schemeClr>
                </a:solidFill>
                <a:latin typeface="Cambria"/>
                <a:cs typeface="Cambria"/>
              </a:rPr>
              <a:t>The ten domains in </a:t>
            </a:r>
            <a:r>
              <a:rPr lang="en-US" sz="2000" dirty="0" smtClean="0">
                <a:solidFill>
                  <a:schemeClr val="accent6">
                    <a:lumMod val="50000"/>
                  </a:schemeClr>
                </a:solidFill>
                <a:latin typeface="Cambria"/>
                <a:cs typeface="Cambria"/>
              </a:rPr>
              <a:t>the CRR represent </a:t>
            </a:r>
            <a:r>
              <a:rPr lang="en-US" sz="2000" dirty="0">
                <a:solidFill>
                  <a:schemeClr val="accent6">
                    <a:lumMod val="50000"/>
                  </a:schemeClr>
                </a:solidFill>
                <a:latin typeface="Cambria"/>
                <a:cs typeface="Cambria"/>
              </a:rPr>
              <a:t>important areas that contribute to the operational resilience of an organization.</a:t>
            </a:r>
          </a:p>
          <a:p>
            <a:endParaRPr lang="en-US" sz="2000" dirty="0">
              <a:solidFill>
                <a:schemeClr val="accent6">
                  <a:lumMod val="50000"/>
                </a:schemeClr>
              </a:solidFill>
              <a:latin typeface="Cambria"/>
              <a:cs typeface="Cambria"/>
            </a:endParaRPr>
          </a:p>
          <a:p>
            <a:r>
              <a:rPr lang="en-US" sz="2000" dirty="0">
                <a:solidFill>
                  <a:schemeClr val="accent6">
                    <a:lumMod val="50000"/>
                  </a:schemeClr>
                </a:solidFill>
                <a:latin typeface="Cambria"/>
                <a:cs typeface="Cambria"/>
              </a:rPr>
              <a:t>The domains focus on practices that an organization should have in place </a:t>
            </a:r>
            <a:r>
              <a:rPr lang="en-US" sz="2000" dirty="0" smtClean="0">
                <a:solidFill>
                  <a:schemeClr val="accent6">
                    <a:lumMod val="50000"/>
                  </a:schemeClr>
                </a:solidFill>
                <a:latin typeface="Cambria"/>
                <a:cs typeface="Cambria"/>
              </a:rPr>
              <a:t>for the </a:t>
            </a:r>
            <a:r>
              <a:rPr lang="en-US" sz="2000" dirty="0">
                <a:solidFill>
                  <a:schemeClr val="accent6">
                    <a:lumMod val="50000"/>
                  </a:schemeClr>
                </a:solidFill>
                <a:latin typeface="Cambria"/>
                <a:cs typeface="Cambria"/>
              </a:rPr>
              <a:t>protection and sustainment of its critical service. </a:t>
            </a:r>
          </a:p>
        </p:txBody>
      </p:sp>
      <p:graphicFrame>
        <p:nvGraphicFramePr>
          <p:cNvPr id="9" name="Table 8"/>
          <p:cNvGraphicFramePr>
            <a:graphicFrameLocks noGrp="1"/>
          </p:cNvGraphicFramePr>
          <p:nvPr>
            <p:extLst>
              <p:ext uri="{D42A27DB-BD31-4B8C-83A1-F6EECF244321}">
                <p14:modId xmlns:p14="http://schemas.microsoft.com/office/powerpoint/2010/main" val="2753282418"/>
              </p:ext>
            </p:extLst>
          </p:nvPr>
        </p:nvGraphicFramePr>
        <p:xfrm>
          <a:off x="3926958" y="1073888"/>
          <a:ext cx="4887433" cy="4612035"/>
        </p:xfrm>
        <a:graphic>
          <a:graphicData uri="http://schemas.openxmlformats.org/drawingml/2006/table">
            <a:tbl>
              <a:tblPr firstRow="1" bandRow="1">
                <a:tableStyleId>{3C2FFA5D-87B4-456A-9821-1D502468CF0F}</a:tableStyleId>
              </a:tblPr>
              <a:tblGrid>
                <a:gridCol w="922158"/>
                <a:gridCol w="3965275"/>
              </a:tblGrid>
              <a:tr h="452235">
                <a:tc gridSpan="2">
                  <a:txBody>
                    <a:bodyPr/>
                    <a:lstStyle/>
                    <a:p>
                      <a:r>
                        <a:rPr lang="en-US" sz="2800" dirty="0" smtClean="0">
                          <a:solidFill>
                            <a:srgbClr val="FFFFFF"/>
                          </a:solidFill>
                          <a:effectLst>
                            <a:outerShdw blurRad="50800" dist="38100" dir="2700000" algn="tl" rotWithShape="0">
                              <a:prstClr val="black">
                                <a:alpha val="40000"/>
                              </a:prstClr>
                            </a:outerShdw>
                          </a:effectLst>
                        </a:rPr>
                        <a:t>CRR Domains</a:t>
                      </a:r>
                      <a:endParaRPr lang="en-US" sz="2800" dirty="0">
                        <a:solidFill>
                          <a:srgbClr val="FFFFFF"/>
                        </a:solidFill>
                        <a:effectLst>
                          <a:outerShdw blurRad="50800" dist="38100" dir="2700000" algn="tl" rotWithShape="0">
                            <a:prstClr val="black">
                              <a:alpha val="40000"/>
                            </a:prstClr>
                          </a:outerShdw>
                        </a:effectLst>
                      </a:endParaRPr>
                    </a:p>
                  </a:txBody>
                  <a:tcP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solidFill>
                      <a:srgbClr val="B3C2D7"/>
                    </a:solidFill>
                  </a:tcPr>
                </a:tc>
                <a:tc hMerge="1">
                  <a:txBody>
                    <a:bodyPr/>
                    <a:lstStyle/>
                    <a:p>
                      <a:endParaRPr lang="en-US"/>
                    </a:p>
                  </a:txBody>
                  <a:tcPr/>
                </a:tc>
              </a:tr>
              <a:tr h="393915">
                <a:tc>
                  <a:txBody>
                    <a:bodyPr/>
                    <a:lstStyle/>
                    <a:p>
                      <a:pPr>
                        <a:lnSpc>
                          <a:spcPts val="1800"/>
                        </a:lnSpc>
                      </a:pPr>
                      <a:r>
                        <a:rPr lang="en-US" sz="1800" b="1" dirty="0" smtClean="0">
                          <a:solidFill>
                            <a:srgbClr val="040000"/>
                          </a:solidFill>
                        </a:rPr>
                        <a:t>AM</a:t>
                      </a:r>
                      <a:endParaRPr lang="en-US" sz="1800" dirty="0" smtClean="0">
                        <a:solidFill>
                          <a:srgbClr val="040000"/>
                        </a:solidFill>
                      </a:endParaRP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a:lnSpc>
                          <a:spcPts val="1800"/>
                        </a:lnSpc>
                      </a:pPr>
                      <a:r>
                        <a:rPr lang="en-US" sz="1800" dirty="0" smtClean="0">
                          <a:solidFill>
                            <a:srgbClr val="040000"/>
                          </a:solidFill>
                        </a:rPr>
                        <a:t>Asset Management</a:t>
                      </a: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B w="12700" cap="flat" cmpd="sng" algn="ctr">
                      <a:solidFill>
                        <a:srgbClr val="338ED3">
                          <a:lumMod val="60000"/>
                          <a:lumOff val="40000"/>
                        </a:srgbClr>
                      </a:solidFill>
                      <a:prstDash val="solid"/>
                      <a:round/>
                      <a:headEnd type="none" w="med" len="med"/>
                      <a:tailEnd type="none" w="med" len="med"/>
                    </a:lnB>
                    <a:solidFill>
                      <a:srgbClr val="B2CCE5"/>
                    </a:solidFill>
                  </a:tcPr>
                </a:tc>
              </a:tr>
              <a:tr h="478837">
                <a:tc>
                  <a:txBody>
                    <a:bodyPr/>
                    <a:lstStyle/>
                    <a:p>
                      <a:pPr>
                        <a:lnSpc>
                          <a:spcPts val="1800"/>
                        </a:lnSpc>
                      </a:pPr>
                      <a:r>
                        <a:rPr lang="en-US" sz="1800" b="1" dirty="0" smtClean="0">
                          <a:solidFill>
                            <a:srgbClr val="040000"/>
                          </a:solidFill>
                        </a:rPr>
                        <a:t>CCM</a:t>
                      </a:r>
                      <a:endParaRPr lang="en-US" sz="1800" dirty="0" smtClean="0">
                        <a:solidFill>
                          <a:srgbClr val="040000"/>
                        </a:solidFill>
                      </a:endParaRP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a:lnSpc>
                          <a:spcPts val="1800"/>
                        </a:lnSpc>
                      </a:pPr>
                      <a:r>
                        <a:rPr lang="en-US" sz="1800" dirty="0" smtClean="0">
                          <a:solidFill>
                            <a:srgbClr val="040000"/>
                          </a:solidFill>
                        </a:rPr>
                        <a:t>Configuration and Change Management</a:t>
                      </a: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r>
              <a:tr h="393915">
                <a:tc>
                  <a:txBody>
                    <a:bodyPr/>
                    <a:lstStyle/>
                    <a:p>
                      <a:pPr>
                        <a:lnSpc>
                          <a:spcPts val="1800"/>
                        </a:lnSpc>
                      </a:pPr>
                      <a:r>
                        <a:rPr lang="en-US" sz="1800" b="1" dirty="0" smtClean="0">
                          <a:solidFill>
                            <a:srgbClr val="040000"/>
                          </a:solidFill>
                        </a:rPr>
                        <a:t>RM</a:t>
                      </a: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a:lnSpc>
                          <a:spcPts val="1800"/>
                        </a:lnSpc>
                      </a:pPr>
                      <a:r>
                        <a:rPr lang="en-US" sz="1800" dirty="0" smtClean="0">
                          <a:solidFill>
                            <a:srgbClr val="040000"/>
                          </a:solidFill>
                        </a:rPr>
                        <a:t>Risk Management</a:t>
                      </a: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r>
              <a:tr h="393915">
                <a:tc>
                  <a:txBody>
                    <a:bodyPr/>
                    <a:lstStyle/>
                    <a:p>
                      <a:pPr>
                        <a:lnSpc>
                          <a:spcPts val="1800"/>
                        </a:lnSpc>
                      </a:pPr>
                      <a:r>
                        <a:rPr lang="en-US" sz="1800" b="1" dirty="0" smtClean="0">
                          <a:solidFill>
                            <a:srgbClr val="040000"/>
                          </a:solidFill>
                        </a:rPr>
                        <a:t>CTRL</a:t>
                      </a:r>
                      <a:endParaRPr lang="en-US" sz="1800" dirty="0" smtClean="0">
                        <a:solidFill>
                          <a:srgbClr val="040000"/>
                        </a:solidFill>
                      </a:endParaRP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a:lnSpc>
                          <a:spcPts val="1800"/>
                        </a:lnSpc>
                      </a:pPr>
                      <a:r>
                        <a:rPr lang="en-US" sz="1800" dirty="0" smtClean="0">
                          <a:solidFill>
                            <a:srgbClr val="040000"/>
                          </a:solidFill>
                        </a:rPr>
                        <a:t>Controls Management</a:t>
                      </a: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r>
              <a:tr h="393915">
                <a:tc>
                  <a:txBody>
                    <a:bodyPr/>
                    <a:lstStyle/>
                    <a:p>
                      <a:pPr>
                        <a:lnSpc>
                          <a:spcPts val="1800"/>
                        </a:lnSpc>
                      </a:pPr>
                      <a:r>
                        <a:rPr lang="en-US" sz="1800" b="1" dirty="0" smtClean="0">
                          <a:solidFill>
                            <a:srgbClr val="040000"/>
                          </a:solidFill>
                        </a:rPr>
                        <a:t>VM</a:t>
                      </a:r>
                      <a:endParaRPr lang="en-US" sz="1800" dirty="0" smtClean="0">
                        <a:solidFill>
                          <a:srgbClr val="040000"/>
                        </a:solidFill>
                      </a:endParaRP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800" dirty="0" smtClean="0">
                          <a:solidFill>
                            <a:srgbClr val="040000"/>
                          </a:solidFill>
                        </a:rPr>
                        <a:t>Vulnerability Management</a:t>
                      </a: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r>
              <a:tr h="393915">
                <a:tc>
                  <a:txBody>
                    <a:bodyPr/>
                    <a:lstStyle/>
                    <a:p>
                      <a:pPr>
                        <a:lnSpc>
                          <a:spcPts val="1800"/>
                        </a:lnSpc>
                      </a:pPr>
                      <a:r>
                        <a:rPr lang="en-US" sz="1800" b="1" dirty="0" smtClean="0">
                          <a:solidFill>
                            <a:srgbClr val="040000"/>
                          </a:solidFill>
                        </a:rPr>
                        <a:t>IM</a:t>
                      </a:r>
                      <a:endParaRPr lang="en-US" sz="1800" dirty="0" smtClean="0">
                        <a:solidFill>
                          <a:srgbClr val="040000"/>
                        </a:solidFill>
                      </a:endParaRP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a:lnSpc>
                          <a:spcPts val="1800"/>
                        </a:lnSpc>
                      </a:pPr>
                      <a:r>
                        <a:rPr lang="en-US" sz="1800" dirty="0" smtClean="0">
                          <a:solidFill>
                            <a:srgbClr val="040000"/>
                          </a:solidFill>
                        </a:rPr>
                        <a:t>Incident Management</a:t>
                      </a: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r>
              <a:tr h="393915">
                <a:tc>
                  <a:txBody>
                    <a:bodyPr/>
                    <a:lstStyle/>
                    <a:p>
                      <a:pPr>
                        <a:lnSpc>
                          <a:spcPts val="1800"/>
                        </a:lnSpc>
                      </a:pPr>
                      <a:r>
                        <a:rPr lang="en-US" sz="1800" b="1" dirty="0" smtClean="0">
                          <a:solidFill>
                            <a:srgbClr val="040000"/>
                          </a:solidFill>
                        </a:rPr>
                        <a:t>SCM</a:t>
                      </a:r>
                      <a:endParaRPr lang="en-US" sz="1800" dirty="0" smtClean="0">
                        <a:solidFill>
                          <a:srgbClr val="040000"/>
                        </a:solidFill>
                      </a:endParaRP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a:lnSpc>
                          <a:spcPts val="1800"/>
                        </a:lnSpc>
                      </a:pPr>
                      <a:r>
                        <a:rPr lang="en-US" sz="1800" dirty="0" smtClean="0">
                          <a:solidFill>
                            <a:srgbClr val="040000"/>
                          </a:solidFill>
                        </a:rPr>
                        <a:t>Service Continuity</a:t>
                      </a:r>
                      <a:r>
                        <a:rPr lang="en-US" sz="1800" baseline="0" dirty="0" smtClean="0">
                          <a:solidFill>
                            <a:srgbClr val="040000"/>
                          </a:solidFill>
                        </a:rPr>
                        <a:t> Management</a:t>
                      </a:r>
                      <a:endParaRPr lang="en-US" sz="1800" dirty="0" smtClean="0">
                        <a:solidFill>
                          <a:srgbClr val="040000"/>
                        </a:solidFill>
                      </a:endParaRP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r>
              <a:tr h="393915">
                <a:tc>
                  <a:txBody>
                    <a:bodyPr/>
                    <a:lstStyle/>
                    <a:p>
                      <a:pPr>
                        <a:lnSpc>
                          <a:spcPts val="1800"/>
                        </a:lnSpc>
                      </a:pPr>
                      <a:r>
                        <a:rPr lang="en-US" sz="1800" b="1" dirty="0" smtClean="0">
                          <a:solidFill>
                            <a:srgbClr val="040000"/>
                          </a:solidFill>
                        </a:rPr>
                        <a:t>EXD</a:t>
                      </a:r>
                      <a:endParaRPr lang="en-US" sz="1800" dirty="0" smtClean="0">
                        <a:solidFill>
                          <a:srgbClr val="040000"/>
                        </a:solidFill>
                      </a:endParaRP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800" dirty="0" smtClean="0">
                          <a:solidFill>
                            <a:srgbClr val="040000"/>
                          </a:solidFill>
                        </a:rPr>
                        <a:t>External Dependencies Management</a:t>
                      </a: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r>
              <a:tr h="393915">
                <a:tc>
                  <a:txBody>
                    <a:bodyPr/>
                    <a:lstStyle/>
                    <a:p>
                      <a:pPr>
                        <a:lnSpc>
                          <a:spcPts val="1800"/>
                        </a:lnSpc>
                      </a:pPr>
                      <a:r>
                        <a:rPr lang="en-US" sz="1800" b="1" dirty="0" smtClean="0">
                          <a:solidFill>
                            <a:srgbClr val="040000"/>
                          </a:solidFill>
                        </a:rPr>
                        <a:t>TA</a:t>
                      </a:r>
                      <a:endParaRPr lang="en-US" sz="1800" dirty="0" smtClean="0">
                        <a:solidFill>
                          <a:srgbClr val="040000"/>
                        </a:solidFill>
                      </a:endParaRP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a:lnSpc>
                          <a:spcPts val="1800"/>
                        </a:lnSpc>
                      </a:pPr>
                      <a:r>
                        <a:rPr lang="en-US" sz="1800" dirty="0" smtClean="0">
                          <a:solidFill>
                            <a:srgbClr val="040000"/>
                          </a:solidFill>
                        </a:rPr>
                        <a:t>Training and Awareness</a:t>
                      </a: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r>
              <a:tr h="393915">
                <a:tc>
                  <a:txBody>
                    <a:bodyPr/>
                    <a:lstStyle/>
                    <a:p>
                      <a:pPr>
                        <a:lnSpc>
                          <a:spcPts val="1800"/>
                        </a:lnSpc>
                      </a:pPr>
                      <a:r>
                        <a:rPr lang="en-US" sz="1800" b="1" dirty="0" smtClean="0">
                          <a:solidFill>
                            <a:srgbClr val="040000"/>
                          </a:solidFill>
                        </a:rPr>
                        <a:t>SA</a:t>
                      </a:r>
                      <a:endParaRPr lang="en-US" sz="1800" dirty="0" smtClean="0">
                        <a:solidFill>
                          <a:srgbClr val="040000"/>
                        </a:solidFill>
                      </a:endParaRPr>
                    </a:p>
                  </a:txBody>
                  <a:tcPr anchor="ctr">
                    <a:lnL w="12700" cap="flat" cmpd="sng" algn="ctr">
                      <a:solidFill>
                        <a:srgbClr val="808080"/>
                      </a:solidFill>
                      <a:prstDash val="solid"/>
                      <a:round/>
                      <a:headEnd type="none" w="med" len="med"/>
                      <a:tailEnd type="none" w="med" len="med"/>
                    </a:lnL>
                    <a:lnR w="12700" cap="flat" cmpd="sng" algn="ctr">
                      <a:solidFill>
                        <a:srgbClr val="338ED3">
                          <a:lumMod val="60000"/>
                          <a:lumOff val="40000"/>
                        </a:srgbClr>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c>
                  <a:txBody>
                    <a:bodyPr/>
                    <a:lstStyle/>
                    <a:p>
                      <a:pPr>
                        <a:lnSpc>
                          <a:spcPts val="1800"/>
                        </a:lnSpc>
                      </a:pPr>
                      <a:r>
                        <a:rPr lang="en-US" sz="1800" dirty="0" smtClean="0">
                          <a:solidFill>
                            <a:srgbClr val="040000"/>
                          </a:solidFill>
                        </a:rPr>
                        <a:t>Situational Awareness</a:t>
                      </a:r>
                    </a:p>
                  </a:txBody>
                  <a:tcPr anchor="ctr">
                    <a:lnL w="12700" cap="flat" cmpd="sng" algn="ctr">
                      <a:solidFill>
                        <a:srgbClr val="338ED3">
                          <a:lumMod val="60000"/>
                          <a:lumOff val="40000"/>
                        </a:srgbClr>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338ED3">
                          <a:lumMod val="60000"/>
                          <a:lumOff val="40000"/>
                        </a:srgbClr>
                      </a:solidFill>
                      <a:prstDash val="solid"/>
                      <a:round/>
                      <a:headEnd type="none" w="med" len="med"/>
                      <a:tailEnd type="none" w="med" len="med"/>
                    </a:lnT>
                    <a:lnB w="12700" cap="flat" cmpd="sng" algn="ctr">
                      <a:solidFill>
                        <a:srgbClr val="338ED3">
                          <a:lumMod val="60000"/>
                          <a:lumOff val="40000"/>
                        </a:srgbClr>
                      </a:solidFill>
                      <a:prstDash val="solid"/>
                      <a:round/>
                      <a:headEnd type="none" w="med" len="med"/>
                      <a:tailEnd type="none" w="med" len="med"/>
                    </a:lnB>
                    <a:solidFill>
                      <a:srgbClr val="B2CCE5"/>
                    </a:solidFill>
                  </a:tcPr>
                </a:tc>
              </a:tr>
            </a:tbl>
          </a:graphicData>
        </a:graphic>
      </p:graphicFrame>
    </p:spTree>
    <p:extLst>
      <p:ext uri="{BB962C8B-B14F-4D97-AF65-F5344CB8AC3E}">
        <p14:creationId xmlns:p14="http://schemas.microsoft.com/office/powerpoint/2010/main" val="3849252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02581616"/>
              </p:ext>
            </p:extLst>
          </p:nvPr>
        </p:nvGraphicFramePr>
        <p:xfrm>
          <a:off x="391160" y="1612600"/>
          <a:ext cx="8275320" cy="3907358"/>
        </p:xfrm>
        <a:graphic>
          <a:graphicData uri="http://schemas.openxmlformats.org/drawingml/2006/table">
            <a:tbl>
              <a:tblPr/>
              <a:tblGrid>
                <a:gridCol w="4048760"/>
                <a:gridCol w="4226560"/>
              </a:tblGrid>
              <a:tr h="733338">
                <a:tc>
                  <a:txBody>
                    <a:bodyPr/>
                    <a:lstStyle/>
                    <a:p>
                      <a:pPr marL="0" marR="0" algn="l">
                        <a:lnSpc>
                          <a:spcPct val="100000"/>
                        </a:lnSpc>
                        <a:spcBef>
                          <a:spcPts val="0"/>
                        </a:spcBef>
                        <a:spcAft>
                          <a:spcPts val="0"/>
                        </a:spcAft>
                      </a:pPr>
                      <a:r>
                        <a:rPr lang="en-US" sz="1400" b="1" dirty="0" smtClean="0">
                          <a:solidFill>
                            <a:srgbClr val="FFFFFF"/>
                          </a:solidFill>
                          <a:latin typeface="Cambria" pitchFamily="18" charset="0"/>
                          <a:ea typeface="Calibri"/>
                          <a:cs typeface="Times New Roman"/>
                        </a:rPr>
                        <a:t>Asset Management </a:t>
                      </a:r>
                    </a:p>
                    <a:p>
                      <a:pPr marL="0" marR="0" algn="l">
                        <a:lnSpc>
                          <a:spcPct val="100000"/>
                        </a:lnSpc>
                        <a:spcBef>
                          <a:spcPts val="0"/>
                        </a:spcBef>
                        <a:spcAft>
                          <a:spcPts val="0"/>
                        </a:spcAft>
                      </a:pPr>
                      <a:r>
                        <a:rPr lang="en-US" sz="1400" b="0" i="1" kern="1200" baseline="0" dirty="0" smtClean="0">
                          <a:solidFill>
                            <a:srgbClr val="FFFFFF"/>
                          </a:solidFill>
                          <a:latin typeface="Cambria" pitchFamily="18" charset="0"/>
                          <a:ea typeface="+mn-ea"/>
                          <a:cs typeface="+mn-cs"/>
                        </a:rPr>
                        <a:t>Know your assets (people, information, technology, facilities) being protected &amp; their requirements, e.g.,  Confidentiality, Integrity, Availability</a:t>
                      </a:r>
                      <a:endParaRPr lang="en-US" sz="1400" b="1" i="1" dirty="0">
                        <a:solidFill>
                          <a:srgbClr val="FFFFFF"/>
                        </a:solidFill>
                        <a:latin typeface="Cambria" pitchFamily="18" charset="0"/>
                        <a:ea typeface="Calibri"/>
                        <a:cs typeface="Times New Roman"/>
                      </a:endParaRP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953D"/>
                    </a:solidFill>
                  </a:tcPr>
                </a:tc>
                <a:tc>
                  <a:txBody>
                    <a:bodyPr/>
                    <a:lstStyle/>
                    <a:p>
                      <a:pPr marL="0" marR="0" algn="l">
                        <a:lnSpc>
                          <a:spcPct val="100000"/>
                        </a:lnSpc>
                        <a:spcBef>
                          <a:spcPts val="0"/>
                        </a:spcBef>
                        <a:spcAft>
                          <a:spcPts val="0"/>
                        </a:spcAft>
                      </a:pPr>
                      <a:r>
                        <a:rPr lang="en-US" sz="1400" b="1" kern="1200" dirty="0" smtClean="0">
                          <a:solidFill>
                            <a:srgbClr val="FFFFFF"/>
                          </a:solidFill>
                          <a:latin typeface="Cambria" pitchFamily="18" charset="0"/>
                          <a:ea typeface="+mn-ea"/>
                          <a:cs typeface="+mn-cs"/>
                        </a:rPr>
                        <a:t>Risk Management</a:t>
                      </a:r>
                    </a:p>
                    <a:p>
                      <a:pPr marL="0" marR="0" algn="l">
                        <a:lnSpc>
                          <a:spcPct val="100000"/>
                        </a:lnSpc>
                        <a:spcBef>
                          <a:spcPts val="0"/>
                        </a:spcBef>
                        <a:spcAft>
                          <a:spcPts val="0"/>
                        </a:spcAft>
                      </a:pPr>
                      <a:r>
                        <a:rPr lang="en-US" sz="1400" i="1" kern="1200" dirty="0" smtClean="0">
                          <a:solidFill>
                            <a:srgbClr val="FFFFFF"/>
                          </a:solidFill>
                          <a:latin typeface="Cambria" pitchFamily="18" charset="0"/>
                          <a:ea typeface="+mn-ea"/>
                          <a:cs typeface="+mn-cs"/>
                        </a:rPr>
                        <a:t>Know your biggest risks and  address them in a manner that  considers cost and your risk tolerances</a:t>
                      </a: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953D"/>
                    </a:solidFill>
                  </a:tcPr>
                </a:tc>
              </a:tr>
              <a:tr h="741680">
                <a:tc>
                  <a:txBody>
                    <a:bodyPr/>
                    <a:lstStyle/>
                    <a:p>
                      <a:pPr marL="0" marR="0" algn="l">
                        <a:lnSpc>
                          <a:spcPct val="100000"/>
                        </a:lnSpc>
                        <a:spcBef>
                          <a:spcPts val="0"/>
                        </a:spcBef>
                        <a:spcAft>
                          <a:spcPts val="0"/>
                        </a:spcAft>
                      </a:pPr>
                      <a:r>
                        <a:rPr lang="en-US" sz="1400" b="1" kern="1200" dirty="0" smtClean="0">
                          <a:solidFill>
                            <a:schemeClr val="tx1"/>
                          </a:solidFill>
                          <a:latin typeface="Cambria" pitchFamily="18" charset="0"/>
                          <a:ea typeface="+mn-ea"/>
                          <a:cs typeface="+mn-cs"/>
                        </a:rPr>
                        <a:t>Configuration and Change Management</a:t>
                      </a:r>
                    </a:p>
                    <a:p>
                      <a:pPr marL="0" marR="0" algn="l">
                        <a:lnSpc>
                          <a:spcPct val="100000"/>
                        </a:lnSpc>
                        <a:spcBef>
                          <a:spcPts val="0"/>
                        </a:spcBef>
                        <a:spcAft>
                          <a:spcPts val="0"/>
                        </a:spcAft>
                      </a:pPr>
                      <a:r>
                        <a:rPr lang="en-US" sz="1400" i="1" kern="1200" dirty="0" smtClean="0">
                          <a:solidFill>
                            <a:schemeClr val="tx1"/>
                          </a:solidFill>
                          <a:latin typeface="Cambria" pitchFamily="18" charset="0"/>
                          <a:ea typeface="+mn-ea"/>
                          <a:cs typeface="+mn-cs"/>
                        </a:rPr>
                        <a:t>Manage asset </a:t>
                      </a:r>
                      <a:r>
                        <a:rPr lang="en-US" sz="1400" i="1" kern="1200" baseline="0" dirty="0" smtClean="0">
                          <a:solidFill>
                            <a:schemeClr val="tx1"/>
                          </a:solidFill>
                          <a:latin typeface="Cambria" pitchFamily="18" charset="0"/>
                          <a:ea typeface="+mn-ea"/>
                          <a:cs typeface="+mn-cs"/>
                        </a:rPr>
                        <a:t>configurations and changes</a:t>
                      </a:r>
                      <a:endParaRPr lang="en-US" sz="1400" b="1" i="1" dirty="0">
                        <a:solidFill>
                          <a:schemeClr val="tx1"/>
                        </a:solidFill>
                        <a:latin typeface="Cambria" pitchFamily="18" charset="0"/>
                        <a:ea typeface="Calibri"/>
                        <a:cs typeface="Times New Roman"/>
                      </a:endParaRP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0"/>
                        </a:spcAft>
                      </a:pPr>
                      <a:r>
                        <a:rPr lang="en-US" sz="1400" b="1" kern="1200" dirty="0" smtClean="0">
                          <a:solidFill>
                            <a:schemeClr val="tx1"/>
                          </a:solidFill>
                          <a:latin typeface="Cambria" pitchFamily="18" charset="0"/>
                          <a:ea typeface="+mn-ea"/>
                          <a:cs typeface="+mn-cs"/>
                        </a:rPr>
                        <a:t>Service Continuity Management</a:t>
                      </a:r>
                    </a:p>
                    <a:p>
                      <a:pPr marL="0" marR="0" algn="l">
                        <a:lnSpc>
                          <a:spcPct val="100000"/>
                        </a:lnSpc>
                        <a:spcBef>
                          <a:spcPts val="0"/>
                        </a:spcBef>
                        <a:spcAft>
                          <a:spcPts val="0"/>
                        </a:spcAft>
                      </a:pPr>
                      <a:r>
                        <a:rPr lang="en-US" sz="1400" i="1" kern="1200" dirty="0" smtClean="0">
                          <a:solidFill>
                            <a:schemeClr val="tx1"/>
                          </a:solidFill>
                          <a:latin typeface="Cambria" pitchFamily="18" charset="0"/>
                          <a:ea typeface="+mn-ea"/>
                          <a:cs typeface="+mn-cs"/>
                        </a:rPr>
                        <a:t>Ensure</a:t>
                      </a:r>
                      <a:r>
                        <a:rPr lang="en-US" sz="1400" i="1" kern="1200" baseline="0" dirty="0" smtClean="0">
                          <a:solidFill>
                            <a:schemeClr val="tx1"/>
                          </a:solidFill>
                          <a:latin typeface="Cambria" pitchFamily="18" charset="0"/>
                          <a:ea typeface="+mn-ea"/>
                          <a:cs typeface="+mn-cs"/>
                        </a:rPr>
                        <a:t> workable plans are in place to manage disruptions</a:t>
                      </a:r>
                      <a:endParaRPr lang="en-US" sz="1400" b="1" i="1" dirty="0" smtClean="0">
                        <a:solidFill>
                          <a:schemeClr val="tx1"/>
                        </a:solidFill>
                        <a:latin typeface="Cambria" pitchFamily="18" charset="0"/>
                        <a:ea typeface="Calibri"/>
                        <a:cs typeface="Times New Roman"/>
                      </a:endParaRP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21360">
                <a:tc>
                  <a:txBody>
                    <a:bodyPr/>
                    <a:lstStyle/>
                    <a:p>
                      <a:pPr marL="0" marR="0" algn="l">
                        <a:lnSpc>
                          <a:spcPct val="100000"/>
                        </a:lnSpc>
                        <a:spcBef>
                          <a:spcPts val="0"/>
                        </a:spcBef>
                        <a:spcAft>
                          <a:spcPts val="0"/>
                        </a:spcAft>
                      </a:pPr>
                      <a:r>
                        <a:rPr lang="en-US" sz="1400" b="1" kern="1200" dirty="0" smtClean="0">
                          <a:solidFill>
                            <a:srgbClr val="FFFFFF"/>
                          </a:solidFill>
                          <a:latin typeface="Cambria" pitchFamily="18" charset="0"/>
                          <a:ea typeface="+mn-ea"/>
                          <a:cs typeface="+mn-cs"/>
                        </a:rPr>
                        <a:t>Controls Management</a:t>
                      </a:r>
                    </a:p>
                    <a:p>
                      <a:pPr marL="0" marR="0" algn="l">
                        <a:lnSpc>
                          <a:spcPct val="100000"/>
                        </a:lnSpc>
                        <a:spcBef>
                          <a:spcPts val="0"/>
                        </a:spcBef>
                        <a:spcAft>
                          <a:spcPts val="0"/>
                        </a:spcAft>
                      </a:pPr>
                      <a:r>
                        <a:rPr lang="en-US" sz="1400" i="1" kern="1200" dirty="0" smtClean="0">
                          <a:solidFill>
                            <a:srgbClr val="FFFFFF"/>
                          </a:solidFill>
                          <a:latin typeface="Cambria" pitchFamily="18" charset="0"/>
                          <a:ea typeface="+mn-ea"/>
                          <a:cs typeface="+mn-cs"/>
                        </a:rPr>
                        <a:t>Manage</a:t>
                      </a:r>
                      <a:r>
                        <a:rPr lang="en-US" sz="1400" i="1" kern="1200" baseline="0" dirty="0" smtClean="0">
                          <a:solidFill>
                            <a:srgbClr val="FFFFFF"/>
                          </a:solidFill>
                          <a:latin typeface="Cambria" pitchFamily="18" charset="0"/>
                          <a:ea typeface="+mn-ea"/>
                          <a:cs typeface="+mn-cs"/>
                        </a:rPr>
                        <a:t> and monitor controls to ensure they are meeting your objectives</a:t>
                      </a:r>
                      <a:endParaRPr lang="en-US" sz="1400" b="1" i="1" dirty="0" smtClean="0">
                        <a:solidFill>
                          <a:srgbClr val="FFFFFF"/>
                        </a:solidFill>
                        <a:latin typeface="Cambria" pitchFamily="18" charset="0"/>
                        <a:ea typeface="Calibri"/>
                        <a:cs typeface="Times New Roman"/>
                      </a:endParaRP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953D"/>
                    </a:solidFill>
                  </a:tcPr>
                </a:tc>
                <a:tc>
                  <a:txBody>
                    <a:bodyPr/>
                    <a:lstStyle/>
                    <a:p>
                      <a:pPr marL="0" marR="0" algn="l">
                        <a:lnSpc>
                          <a:spcPct val="100000"/>
                        </a:lnSpc>
                        <a:spcBef>
                          <a:spcPts val="0"/>
                        </a:spcBef>
                        <a:spcAft>
                          <a:spcPts val="0"/>
                        </a:spcAft>
                      </a:pPr>
                      <a:r>
                        <a:rPr lang="en-US" sz="1400" b="1" kern="1200" dirty="0" smtClean="0">
                          <a:solidFill>
                            <a:srgbClr val="FFFFFF"/>
                          </a:solidFill>
                          <a:latin typeface="Cambria" pitchFamily="18" charset="0"/>
                          <a:ea typeface="+mn-ea"/>
                          <a:cs typeface="+mn-cs"/>
                        </a:rPr>
                        <a:t>Situational Awareness</a:t>
                      </a:r>
                    </a:p>
                    <a:p>
                      <a:pPr marL="0" marR="0" algn="l">
                        <a:lnSpc>
                          <a:spcPct val="100000"/>
                        </a:lnSpc>
                        <a:spcBef>
                          <a:spcPts val="0"/>
                        </a:spcBef>
                        <a:spcAft>
                          <a:spcPts val="0"/>
                        </a:spcAft>
                      </a:pPr>
                      <a:r>
                        <a:rPr lang="en-US" sz="1400" i="1" kern="1200" dirty="0" smtClean="0">
                          <a:solidFill>
                            <a:srgbClr val="FFFFFF"/>
                          </a:solidFill>
                          <a:latin typeface="Cambria" pitchFamily="18" charset="0"/>
                          <a:ea typeface="+mn-ea"/>
                          <a:cs typeface="+mn-cs"/>
                        </a:rPr>
                        <a:t>Actively discover and analyze information related to immediate operational stability and security</a:t>
                      </a:r>
                      <a:endParaRPr lang="en-US" sz="1400" b="1" i="1" dirty="0" smtClean="0">
                        <a:solidFill>
                          <a:srgbClr val="FFFFFF"/>
                        </a:solidFill>
                        <a:latin typeface="Cambria" pitchFamily="18" charset="0"/>
                        <a:ea typeface="Calibri"/>
                        <a:cs typeface="Times New Roman"/>
                      </a:endParaRP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953D"/>
                    </a:solidFill>
                  </a:tcPr>
                </a:tc>
              </a:tr>
              <a:tr h="762000">
                <a:tc>
                  <a:txBody>
                    <a:bodyPr/>
                    <a:lstStyle/>
                    <a:p>
                      <a:pPr marL="0" marR="0" algn="l">
                        <a:lnSpc>
                          <a:spcPct val="100000"/>
                        </a:lnSpc>
                        <a:spcBef>
                          <a:spcPts val="0"/>
                        </a:spcBef>
                        <a:spcAft>
                          <a:spcPts val="0"/>
                        </a:spcAft>
                      </a:pPr>
                      <a:r>
                        <a:rPr lang="en-US" sz="1400" b="1" kern="1200" dirty="0" smtClean="0">
                          <a:solidFill>
                            <a:schemeClr val="tx1"/>
                          </a:solidFill>
                          <a:latin typeface="Cambria" pitchFamily="18" charset="0"/>
                          <a:ea typeface="+mn-ea"/>
                          <a:cs typeface="+mn-cs"/>
                        </a:rPr>
                        <a:t>External Dependencies Management</a:t>
                      </a:r>
                    </a:p>
                    <a:p>
                      <a:pPr marL="0" marR="0" algn="l">
                        <a:lnSpc>
                          <a:spcPct val="100000"/>
                        </a:lnSpc>
                        <a:spcBef>
                          <a:spcPts val="0"/>
                        </a:spcBef>
                        <a:spcAft>
                          <a:spcPts val="0"/>
                        </a:spcAft>
                      </a:pPr>
                      <a:r>
                        <a:rPr lang="en-US" sz="1400" i="1" kern="1200" dirty="0" smtClean="0">
                          <a:solidFill>
                            <a:schemeClr val="tx1"/>
                          </a:solidFill>
                          <a:latin typeface="Cambria" pitchFamily="18" charset="0"/>
                          <a:ea typeface="+mn-ea"/>
                          <a:cs typeface="+mn-cs"/>
                        </a:rPr>
                        <a:t>Know</a:t>
                      </a:r>
                      <a:r>
                        <a:rPr lang="en-US" sz="1400" i="1" kern="1200" baseline="0" dirty="0" smtClean="0">
                          <a:solidFill>
                            <a:schemeClr val="tx1"/>
                          </a:solidFill>
                          <a:latin typeface="Cambria" pitchFamily="18" charset="0"/>
                          <a:ea typeface="+mn-ea"/>
                          <a:cs typeface="+mn-cs"/>
                        </a:rPr>
                        <a:t> who your most important </a:t>
                      </a:r>
                      <a:r>
                        <a:rPr lang="en-US" sz="1400" i="1" kern="1200" dirty="0" smtClean="0">
                          <a:solidFill>
                            <a:schemeClr val="tx1"/>
                          </a:solidFill>
                          <a:latin typeface="Cambria" pitchFamily="18" charset="0"/>
                          <a:ea typeface="+mn-ea"/>
                          <a:cs typeface="+mn-cs"/>
                        </a:rPr>
                        <a:t>external entities are and manage the</a:t>
                      </a:r>
                      <a:r>
                        <a:rPr lang="en-US" sz="1400" i="1" kern="1200" baseline="0" dirty="0" smtClean="0">
                          <a:solidFill>
                            <a:schemeClr val="tx1"/>
                          </a:solidFill>
                          <a:latin typeface="Cambria" pitchFamily="18" charset="0"/>
                          <a:ea typeface="+mn-ea"/>
                          <a:cs typeface="+mn-cs"/>
                        </a:rPr>
                        <a:t> risks they pose to essential services </a:t>
                      </a:r>
                      <a:endParaRPr lang="en-US" sz="1400" i="1" kern="1200" dirty="0" smtClean="0">
                        <a:solidFill>
                          <a:schemeClr val="tx1"/>
                        </a:solidFill>
                        <a:latin typeface="Cambria" pitchFamily="18" charset="0"/>
                        <a:ea typeface="+mn-ea"/>
                        <a:cs typeface="+mn-cs"/>
                      </a:endParaRP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00000"/>
                        </a:lnSpc>
                        <a:spcBef>
                          <a:spcPts val="0"/>
                        </a:spcBef>
                        <a:spcAft>
                          <a:spcPts val="0"/>
                        </a:spcAft>
                      </a:pPr>
                      <a:r>
                        <a:rPr lang="en-US" sz="1400" b="1" kern="1200" dirty="0" smtClean="0">
                          <a:solidFill>
                            <a:schemeClr val="tx1"/>
                          </a:solidFill>
                          <a:latin typeface="Cambria" pitchFamily="18" charset="0"/>
                          <a:ea typeface="+mn-ea"/>
                          <a:cs typeface="+mn-cs"/>
                        </a:rPr>
                        <a:t>Training and Awareness</a:t>
                      </a:r>
                    </a:p>
                    <a:p>
                      <a:pPr marL="0" marR="0" algn="l">
                        <a:lnSpc>
                          <a:spcPct val="100000"/>
                        </a:lnSpc>
                        <a:spcBef>
                          <a:spcPts val="0"/>
                        </a:spcBef>
                        <a:spcAft>
                          <a:spcPts val="0"/>
                        </a:spcAft>
                      </a:pPr>
                      <a:r>
                        <a:rPr lang="en-US" sz="1400" i="1" kern="1200" dirty="0" smtClean="0">
                          <a:solidFill>
                            <a:schemeClr val="tx1"/>
                          </a:solidFill>
                          <a:latin typeface="Cambria" pitchFamily="18" charset="0"/>
                          <a:ea typeface="+mn-ea"/>
                          <a:cs typeface="+mn-cs"/>
                        </a:rPr>
                        <a:t>Ensure your people are trained on and aware of</a:t>
                      </a:r>
                      <a:r>
                        <a:rPr lang="en-US" sz="1400" i="1" kern="1200" baseline="0" dirty="0" smtClean="0">
                          <a:solidFill>
                            <a:schemeClr val="tx1"/>
                          </a:solidFill>
                          <a:latin typeface="Cambria" pitchFamily="18" charset="0"/>
                          <a:ea typeface="+mn-ea"/>
                          <a:cs typeface="+mn-cs"/>
                        </a:rPr>
                        <a:t> cybersecurity risks and practices </a:t>
                      </a:r>
                      <a:endParaRPr lang="en-US" sz="1400" b="1" i="1" dirty="0">
                        <a:solidFill>
                          <a:schemeClr val="tx1"/>
                        </a:solidFill>
                        <a:latin typeface="Cambria" pitchFamily="18" charset="0"/>
                        <a:ea typeface="Calibri"/>
                        <a:cs typeface="Times New Roman"/>
                      </a:endParaRP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27854">
                <a:tc>
                  <a:txBody>
                    <a:bodyPr/>
                    <a:lstStyle/>
                    <a:p>
                      <a:pPr marL="0" marR="0" algn="l">
                        <a:lnSpc>
                          <a:spcPct val="100000"/>
                        </a:lnSpc>
                        <a:spcBef>
                          <a:spcPts val="0"/>
                        </a:spcBef>
                        <a:spcAft>
                          <a:spcPts val="0"/>
                        </a:spcAft>
                      </a:pPr>
                      <a:r>
                        <a:rPr lang="en-US" sz="1400" b="1" kern="1200" dirty="0" smtClean="0">
                          <a:solidFill>
                            <a:srgbClr val="FFFFFF"/>
                          </a:solidFill>
                          <a:latin typeface="Cambria" pitchFamily="18" charset="0"/>
                          <a:ea typeface="+mn-ea"/>
                          <a:cs typeface="+mn-cs"/>
                        </a:rPr>
                        <a:t>Incident Management</a:t>
                      </a:r>
                    </a:p>
                    <a:p>
                      <a:pPr marL="0" marR="0" algn="l">
                        <a:lnSpc>
                          <a:spcPct val="100000"/>
                        </a:lnSpc>
                        <a:spcBef>
                          <a:spcPts val="0"/>
                        </a:spcBef>
                        <a:spcAft>
                          <a:spcPts val="0"/>
                        </a:spcAft>
                      </a:pPr>
                      <a:r>
                        <a:rPr lang="en-US" sz="1400" i="1" kern="1200" dirty="0" smtClean="0">
                          <a:solidFill>
                            <a:srgbClr val="FFFFFF"/>
                          </a:solidFill>
                          <a:latin typeface="Cambria" pitchFamily="18" charset="0"/>
                          <a:ea typeface="+mn-ea"/>
                          <a:cs typeface="+mn-cs"/>
                        </a:rPr>
                        <a:t>Be</a:t>
                      </a:r>
                      <a:r>
                        <a:rPr lang="en-US" sz="1400" i="1" kern="1200" baseline="0" dirty="0" smtClean="0">
                          <a:solidFill>
                            <a:srgbClr val="FFFFFF"/>
                          </a:solidFill>
                          <a:latin typeface="Cambria" pitchFamily="18" charset="0"/>
                          <a:ea typeface="+mn-ea"/>
                          <a:cs typeface="+mn-cs"/>
                        </a:rPr>
                        <a:t> able to detect and respond to incidents</a:t>
                      </a:r>
                      <a:endParaRPr lang="en-US" sz="1400" b="1" i="1" dirty="0" smtClean="0">
                        <a:solidFill>
                          <a:srgbClr val="FFFFFF"/>
                        </a:solidFill>
                        <a:latin typeface="Cambria" pitchFamily="18" charset="0"/>
                        <a:ea typeface="Calibri"/>
                        <a:cs typeface="Times New Roman"/>
                      </a:endParaRP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953D"/>
                    </a:solidFill>
                  </a:tcPr>
                </a:tc>
                <a:tc>
                  <a:txBody>
                    <a:bodyPr/>
                    <a:lstStyle/>
                    <a:p>
                      <a:pPr marL="0" marR="0" algn="l">
                        <a:lnSpc>
                          <a:spcPct val="100000"/>
                        </a:lnSpc>
                        <a:spcBef>
                          <a:spcPts val="0"/>
                        </a:spcBef>
                        <a:spcAft>
                          <a:spcPts val="0"/>
                        </a:spcAft>
                      </a:pPr>
                      <a:r>
                        <a:rPr lang="en-US" sz="1400" b="1" kern="1200" dirty="0" smtClean="0">
                          <a:solidFill>
                            <a:srgbClr val="FFFFFF"/>
                          </a:solidFill>
                          <a:latin typeface="Cambria" pitchFamily="18" charset="0"/>
                          <a:ea typeface="+mn-ea"/>
                          <a:cs typeface="+mn-cs"/>
                        </a:rPr>
                        <a:t>Vulnerability Management</a:t>
                      </a:r>
                    </a:p>
                    <a:p>
                      <a:pPr marL="0" marR="0" algn="l">
                        <a:lnSpc>
                          <a:spcPct val="100000"/>
                        </a:lnSpc>
                        <a:spcBef>
                          <a:spcPts val="0"/>
                        </a:spcBef>
                        <a:spcAft>
                          <a:spcPts val="0"/>
                        </a:spcAft>
                      </a:pPr>
                      <a:r>
                        <a:rPr lang="en-US" sz="1400" i="1" kern="1200" dirty="0" smtClean="0">
                          <a:solidFill>
                            <a:srgbClr val="FFFFFF"/>
                          </a:solidFill>
                          <a:latin typeface="Cambria" pitchFamily="18" charset="0"/>
                          <a:ea typeface="+mn-ea"/>
                          <a:cs typeface="+mn-cs"/>
                        </a:rPr>
                        <a:t>Know your</a:t>
                      </a:r>
                      <a:r>
                        <a:rPr lang="en-US" sz="1400" i="1" kern="1200" baseline="0" dirty="0" smtClean="0">
                          <a:solidFill>
                            <a:srgbClr val="FFFFFF"/>
                          </a:solidFill>
                          <a:latin typeface="Cambria" pitchFamily="18" charset="0"/>
                          <a:ea typeface="+mn-ea"/>
                          <a:cs typeface="+mn-cs"/>
                        </a:rPr>
                        <a:t> </a:t>
                      </a:r>
                      <a:r>
                        <a:rPr lang="en-US" sz="1400" i="1" kern="1200" dirty="0" smtClean="0">
                          <a:solidFill>
                            <a:srgbClr val="FFFFFF"/>
                          </a:solidFill>
                          <a:latin typeface="Cambria" pitchFamily="18" charset="0"/>
                          <a:ea typeface="+mn-ea"/>
                          <a:cs typeface="+mn-cs"/>
                        </a:rPr>
                        <a:t>vulnerabilities</a:t>
                      </a:r>
                      <a:r>
                        <a:rPr lang="en-US" sz="1400" i="1" kern="1200" baseline="0" dirty="0" smtClean="0">
                          <a:solidFill>
                            <a:srgbClr val="FFFFFF"/>
                          </a:solidFill>
                          <a:latin typeface="Cambria" pitchFamily="18" charset="0"/>
                          <a:ea typeface="+mn-ea"/>
                          <a:cs typeface="+mn-cs"/>
                        </a:rPr>
                        <a:t> and manage those that pose the most risk</a:t>
                      </a:r>
                      <a:endParaRPr lang="en-US" sz="1400" b="1" i="1" dirty="0" smtClean="0">
                        <a:solidFill>
                          <a:srgbClr val="FFFFFF"/>
                        </a:solidFill>
                        <a:latin typeface="Cambria" pitchFamily="18" charset="0"/>
                        <a:ea typeface="Calibri"/>
                        <a:cs typeface="Times New Roman"/>
                      </a:endParaRPr>
                    </a:p>
                  </a:txBody>
                  <a:tcPr marL="67519" marR="67519" marT="45013" marB="45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953D"/>
                    </a:solidFill>
                  </a:tcPr>
                </a:tc>
              </a:tr>
            </a:tbl>
          </a:graphicData>
        </a:graphic>
      </p:graphicFrame>
      <p:sp>
        <p:nvSpPr>
          <p:cNvPr id="3" name="Rectangle 2"/>
          <p:cNvSpPr/>
          <p:nvPr/>
        </p:nvSpPr>
        <p:spPr>
          <a:xfrm>
            <a:off x="297711" y="0"/>
            <a:ext cx="8506047" cy="523220"/>
          </a:xfrm>
          <a:prstGeom prst="rect">
            <a:avLst/>
          </a:prstGeom>
        </p:spPr>
        <p:txBody>
          <a:bodyPr wrap="square">
            <a:spAutoFit/>
          </a:bodyPr>
          <a:lstStyle/>
          <a:p>
            <a:pPr>
              <a:defRPr/>
            </a:pPr>
            <a:r>
              <a:rPr lang="en-US" sz="2800" kern="0" dirty="0" smtClean="0">
                <a:solidFill>
                  <a:srgbClr val="002F80"/>
                </a:solidFill>
                <a:latin typeface="JoannaMT"/>
                <a:ea typeface="ＭＳ Ｐゴシック" charset="-128"/>
                <a:cs typeface="Times New Roman" pitchFamily="18" charset="0"/>
              </a:rPr>
              <a:t>Cyber </a:t>
            </a:r>
            <a:r>
              <a:rPr lang="en-US" sz="2800" kern="0" dirty="0">
                <a:solidFill>
                  <a:srgbClr val="002F80"/>
                </a:solidFill>
                <a:latin typeface="JoannaMT"/>
                <a:ea typeface="ＭＳ Ｐゴシック" charset="-128"/>
                <a:cs typeface="Times New Roman" pitchFamily="18" charset="0"/>
              </a:rPr>
              <a:t>Resilience Review (CRR) Domains</a:t>
            </a:r>
          </a:p>
        </p:txBody>
      </p:sp>
      <p:sp>
        <p:nvSpPr>
          <p:cNvPr id="4" name="Rectangle 3"/>
          <p:cNvSpPr/>
          <p:nvPr/>
        </p:nvSpPr>
        <p:spPr>
          <a:xfrm>
            <a:off x="1722474" y="1135950"/>
            <a:ext cx="5199321" cy="369332"/>
          </a:xfrm>
          <a:prstGeom prst="rect">
            <a:avLst/>
          </a:prstGeom>
        </p:spPr>
        <p:txBody>
          <a:bodyPr wrap="square">
            <a:spAutoFit/>
          </a:bodyPr>
          <a:lstStyle/>
          <a:p>
            <a:pPr eaLnBrk="1" hangingPunct="1"/>
            <a:r>
              <a:rPr lang="en-US" sz="1800" b="1" kern="0" dirty="0">
                <a:solidFill>
                  <a:srgbClr val="000063"/>
                </a:solidFill>
                <a:latin typeface="JoannaMT"/>
                <a:ea typeface="ＭＳ Ｐゴシック" charset="-128"/>
                <a:cs typeface="Times New Roman" pitchFamily="18" charset="0"/>
              </a:rPr>
              <a:t>Key Attributes of a Cyber Resilience Program</a:t>
            </a:r>
          </a:p>
        </p:txBody>
      </p:sp>
    </p:spTree>
    <p:extLst>
      <p:ext uri="{BB962C8B-B14F-4D97-AF65-F5344CB8AC3E}">
        <p14:creationId xmlns:p14="http://schemas.microsoft.com/office/powerpoint/2010/main" val="3350312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8294687" cy="1050925"/>
          </a:xfrm>
        </p:spPr>
        <p:txBody>
          <a:bodyPr/>
          <a:lstStyle/>
          <a:p>
            <a:pPr>
              <a:lnSpc>
                <a:spcPct val="85000"/>
              </a:lnSpc>
              <a:defRPr/>
            </a:pPr>
            <a:r>
              <a:rPr lang="en-US" sz="2800" kern="1200" dirty="0">
                <a:solidFill>
                  <a:srgbClr val="002060"/>
                </a:solidFill>
                <a:latin typeface="JoannaMT"/>
              </a:rPr>
              <a:t>Cyber Resilience Review by the Numbers</a:t>
            </a:r>
          </a:p>
        </p:txBody>
      </p:sp>
      <p:sp>
        <p:nvSpPr>
          <p:cNvPr id="4" name="Rectangle 3"/>
          <p:cNvSpPr/>
          <p:nvPr/>
        </p:nvSpPr>
        <p:spPr bwMode="auto">
          <a:xfrm>
            <a:off x="896689" y="2329416"/>
            <a:ext cx="2153093" cy="2220433"/>
          </a:xfrm>
          <a:prstGeom prst="rect">
            <a:avLst/>
          </a:prstGeom>
          <a:solidFill>
            <a:srgbClr val="B2CCE5"/>
          </a:solidFill>
          <a:ln>
            <a:solidFill>
              <a:srgbClr val="B2CCE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2309" tIns="46154" rIns="92309" bIns="46154" numCol="1" rtlCol="0" anchor="ctr" anchorCtr="0" compatLnSpc="1">
            <a:prstTxWarp prst="textNoShape">
              <a:avLst/>
            </a:prstTxWarp>
            <a:scene3d>
              <a:camera prst="orthographicFront"/>
              <a:lightRig rig="threePt" dir="t"/>
            </a:scene3d>
            <a:sp3d extrusionH="57150">
              <a:bevelT w="38100" h="38100"/>
              <a:bevelB w="38100" h="38100"/>
            </a:sp3d>
          </a:bodyPr>
          <a:lstStyle/>
          <a:p>
            <a:pPr algn="ctr" eaLnBrk="1" hangingPunct="1">
              <a:spcBef>
                <a:spcPct val="30000"/>
              </a:spcBef>
              <a:tabLst>
                <a:tab pos="292100" algn="l"/>
                <a:tab pos="571500" algn="l"/>
              </a:tabLst>
            </a:pPr>
            <a:r>
              <a:rPr lang="en-US" sz="7200" b="1" dirty="0" smtClean="0">
                <a:solidFill>
                  <a:srgbClr val="060000"/>
                </a:solidFill>
                <a:effectLst>
                  <a:outerShdw blurRad="60007" dist="200025" dir="15000000" sy="30000" kx="-1800000" algn="bl">
                    <a:srgbClr val="000000">
                      <a:alpha val="32000"/>
                    </a:srgbClr>
                  </a:outerShdw>
                </a:effectLst>
                <a:ea typeface="ＭＳ Ｐゴシック" pitchFamily="80" charset="-128"/>
              </a:rPr>
              <a:t>10</a:t>
            </a:r>
            <a:r>
              <a:rPr lang="en-US" dirty="0" smtClean="0">
                <a:solidFill>
                  <a:srgbClr val="060000"/>
                </a:solidFill>
                <a:ea typeface="ＭＳ Ｐゴシック" pitchFamily="80" charset="-128"/>
              </a:rPr>
              <a:t/>
            </a:r>
            <a:br>
              <a:rPr lang="en-US" dirty="0" smtClean="0">
                <a:solidFill>
                  <a:srgbClr val="060000"/>
                </a:solidFill>
                <a:ea typeface="ＭＳ Ｐゴシック" pitchFamily="80" charset="-128"/>
              </a:rPr>
            </a:br>
            <a:r>
              <a:rPr lang="en-US" dirty="0" smtClean="0">
                <a:solidFill>
                  <a:srgbClr val="060000"/>
                </a:solidFill>
                <a:ea typeface="ＭＳ Ｐゴシック" pitchFamily="80" charset="-128"/>
              </a:rPr>
              <a:t>Domains</a:t>
            </a:r>
          </a:p>
        </p:txBody>
      </p:sp>
      <p:sp>
        <p:nvSpPr>
          <p:cNvPr id="8" name="Rectangle 7"/>
          <p:cNvSpPr/>
          <p:nvPr/>
        </p:nvSpPr>
        <p:spPr bwMode="auto">
          <a:xfrm>
            <a:off x="5948926" y="1219200"/>
            <a:ext cx="2153093" cy="2220433"/>
          </a:xfrm>
          <a:prstGeom prst="rect">
            <a:avLst/>
          </a:prstGeom>
          <a:solidFill>
            <a:srgbClr val="B2CCE5"/>
          </a:solidFill>
          <a:ln>
            <a:solidFill>
              <a:srgbClr val="B2CCE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2309" tIns="46154" rIns="92309" bIns="46154" numCol="1" rtlCol="0" anchor="ctr" anchorCtr="0" compatLnSpc="1">
            <a:prstTxWarp prst="textNoShape">
              <a:avLst/>
            </a:prstTxWarp>
            <a:scene3d>
              <a:camera prst="orthographicFront"/>
              <a:lightRig rig="threePt" dir="t"/>
            </a:scene3d>
            <a:sp3d extrusionH="57150">
              <a:bevelT w="38100" h="38100"/>
              <a:bevelB w="38100" h="38100"/>
            </a:sp3d>
          </a:bodyPr>
          <a:lstStyle/>
          <a:p>
            <a:pPr algn="ctr" eaLnBrk="1" hangingPunct="1">
              <a:spcBef>
                <a:spcPct val="30000"/>
              </a:spcBef>
              <a:tabLst>
                <a:tab pos="292100" algn="l"/>
                <a:tab pos="571500" algn="l"/>
              </a:tabLst>
            </a:pPr>
            <a:r>
              <a:rPr lang="en-US" sz="7200" b="1" dirty="0" smtClean="0">
                <a:solidFill>
                  <a:srgbClr val="060000"/>
                </a:solidFill>
                <a:effectLst>
                  <a:outerShdw blurRad="60007" dist="200025" dir="15000000" sy="30000" kx="-1800000" algn="bl">
                    <a:srgbClr val="000000">
                      <a:alpha val="32000"/>
                    </a:srgbClr>
                  </a:outerShdw>
                </a:effectLst>
                <a:ea typeface="ＭＳ Ｐゴシック" pitchFamily="80" charset="-128"/>
              </a:rPr>
              <a:t>141</a:t>
            </a:r>
            <a:r>
              <a:rPr lang="en-US" dirty="0" smtClean="0">
                <a:solidFill>
                  <a:srgbClr val="000063"/>
                </a:solidFill>
                <a:ea typeface="ＭＳ Ｐゴシック" pitchFamily="80" charset="-128"/>
              </a:rPr>
              <a:t/>
            </a:r>
            <a:br>
              <a:rPr lang="en-US" dirty="0" smtClean="0">
                <a:solidFill>
                  <a:srgbClr val="000063"/>
                </a:solidFill>
                <a:ea typeface="ＭＳ Ｐゴシック" pitchFamily="80" charset="-128"/>
              </a:rPr>
            </a:br>
            <a:r>
              <a:rPr lang="en-US" dirty="0" smtClean="0">
                <a:solidFill>
                  <a:srgbClr val="060000"/>
                </a:solidFill>
                <a:ea typeface="ＭＳ Ｐゴシック" pitchFamily="80" charset="-128"/>
              </a:rPr>
              <a:t>Specific Practices</a:t>
            </a:r>
          </a:p>
        </p:txBody>
      </p:sp>
      <p:sp>
        <p:nvSpPr>
          <p:cNvPr id="9" name="Rectangle 8"/>
          <p:cNvSpPr/>
          <p:nvPr/>
        </p:nvSpPr>
        <p:spPr bwMode="auto">
          <a:xfrm>
            <a:off x="5948926" y="3733800"/>
            <a:ext cx="2153093" cy="2220433"/>
          </a:xfrm>
          <a:prstGeom prst="rect">
            <a:avLst/>
          </a:prstGeom>
          <a:solidFill>
            <a:srgbClr val="B2CCE5"/>
          </a:solidFill>
          <a:ln>
            <a:solidFill>
              <a:srgbClr val="B2CCE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2309" tIns="46154" rIns="92309" bIns="46154" numCol="1" rtlCol="0" anchor="ctr" anchorCtr="0" compatLnSpc="1">
            <a:prstTxWarp prst="textNoShape">
              <a:avLst/>
            </a:prstTxWarp>
            <a:scene3d>
              <a:camera prst="orthographicFront"/>
              <a:lightRig rig="threePt" dir="t"/>
            </a:scene3d>
            <a:sp3d extrusionH="57150">
              <a:bevelT w="38100" h="38100"/>
              <a:bevelB w="38100" h="38100"/>
            </a:sp3d>
          </a:bodyPr>
          <a:lstStyle/>
          <a:p>
            <a:pPr algn="ctr" eaLnBrk="1" hangingPunct="1">
              <a:tabLst>
                <a:tab pos="292100" algn="l"/>
                <a:tab pos="571500" algn="l"/>
              </a:tabLst>
            </a:pPr>
            <a:r>
              <a:rPr lang="en-US" sz="7200" b="1" dirty="0" smtClean="0">
                <a:solidFill>
                  <a:srgbClr val="060000"/>
                </a:solidFill>
                <a:effectLst>
                  <a:outerShdw blurRad="60007" dist="200025" dir="15000000" sy="30000" kx="-1800000" algn="bl">
                    <a:srgbClr val="000000">
                      <a:alpha val="32000"/>
                    </a:srgbClr>
                  </a:outerShdw>
                </a:effectLst>
                <a:ea typeface="ＭＳ Ｐゴシック" pitchFamily="80" charset="-128"/>
              </a:rPr>
              <a:t>271</a:t>
            </a:r>
            <a:r>
              <a:rPr lang="en-US" dirty="0" smtClean="0">
                <a:solidFill>
                  <a:srgbClr val="060000"/>
                </a:solidFill>
                <a:ea typeface="ＭＳ Ｐゴシック" pitchFamily="80" charset="-128"/>
              </a:rPr>
              <a:t/>
            </a:r>
            <a:br>
              <a:rPr lang="en-US" dirty="0" smtClean="0">
                <a:solidFill>
                  <a:srgbClr val="060000"/>
                </a:solidFill>
                <a:ea typeface="ＭＳ Ｐゴシック" pitchFamily="80" charset="-128"/>
              </a:rPr>
            </a:br>
            <a:r>
              <a:rPr lang="en-US" dirty="0" smtClean="0">
                <a:solidFill>
                  <a:srgbClr val="060000"/>
                </a:solidFill>
                <a:ea typeface="ＭＳ Ｐゴシック" pitchFamily="80" charset="-128"/>
              </a:rPr>
              <a:t>Total Questions</a:t>
            </a:r>
            <a:endParaRPr lang="en-US" sz="1800" dirty="0" smtClean="0">
              <a:solidFill>
                <a:srgbClr val="060000"/>
              </a:solidFill>
              <a:ea typeface="ＭＳ Ｐゴシック" pitchFamily="80" charset="-128"/>
            </a:endParaRPr>
          </a:p>
        </p:txBody>
      </p:sp>
      <p:sp>
        <p:nvSpPr>
          <p:cNvPr id="11" name="Rectangle 10"/>
          <p:cNvSpPr/>
          <p:nvPr/>
        </p:nvSpPr>
        <p:spPr bwMode="auto">
          <a:xfrm>
            <a:off x="3508754" y="1219199"/>
            <a:ext cx="2153093" cy="2220433"/>
          </a:xfrm>
          <a:prstGeom prst="rect">
            <a:avLst/>
          </a:prstGeom>
          <a:solidFill>
            <a:srgbClr val="B2CCE5"/>
          </a:solidFill>
          <a:ln>
            <a:solidFill>
              <a:srgbClr val="B2CCE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2309" tIns="46154" rIns="92309" bIns="46154" numCol="1" rtlCol="0" anchor="ctr" anchorCtr="0" compatLnSpc="1">
            <a:prstTxWarp prst="textNoShape">
              <a:avLst/>
            </a:prstTxWarp>
            <a:scene3d>
              <a:camera prst="orthographicFront"/>
              <a:lightRig rig="threePt" dir="t"/>
            </a:scene3d>
            <a:sp3d extrusionH="57150">
              <a:bevelT w="38100" h="38100"/>
              <a:bevelB w="38100" h="38100"/>
            </a:sp3d>
          </a:bodyPr>
          <a:lstStyle/>
          <a:p>
            <a:pPr algn="ctr" eaLnBrk="1" hangingPunct="1">
              <a:spcBef>
                <a:spcPct val="30000"/>
              </a:spcBef>
              <a:tabLst>
                <a:tab pos="292100" algn="l"/>
                <a:tab pos="571500" algn="l"/>
              </a:tabLst>
            </a:pPr>
            <a:r>
              <a:rPr lang="en-US" sz="7200" b="1" dirty="0" smtClean="0">
                <a:solidFill>
                  <a:srgbClr val="060000"/>
                </a:solidFill>
                <a:effectLst>
                  <a:outerShdw blurRad="60007" dist="200025" dir="15000000" sy="30000" kx="-1800000" algn="bl">
                    <a:srgbClr val="000000">
                      <a:alpha val="32000"/>
                    </a:srgbClr>
                  </a:outerShdw>
                </a:effectLst>
                <a:ea typeface="ＭＳ Ｐゴシック" pitchFamily="80" charset="-128"/>
              </a:rPr>
              <a:t>42</a:t>
            </a:r>
            <a:r>
              <a:rPr lang="en-US" dirty="0" smtClean="0">
                <a:solidFill>
                  <a:srgbClr val="060000"/>
                </a:solidFill>
                <a:ea typeface="ＭＳ Ｐゴシック" pitchFamily="80" charset="-128"/>
              </a:rPr>
              <a:t/>
            </a:r>
            <a:br>
              <a:rPr lang="en-US" dirty="0" smtClean="0">
                <a:solidFill>
                  <a:srgbClr val="060000"/>
                </a:solidFill>
                <a:ea typeface="ＭＳ Ｐゴシック" pitchFamily="80" charset="-128"/>
              </a:rPr>
            </a:br>
            <a:r>
              <a:rPr lang="en-US" dirty="0" smtClean="0">
                <a:solidFill>
                  <a:srgbClr val="060000"/>
                </a:solidFill>
                <a:ea typeface="ＭＳ Ｐゴシック" pitchFamily="80" charset="-128"/>
              </a:rPr>
              <a:t> Goals</a:t>
            </a:r>
          </a:p>
        </p:txBody>
      </p:sp>
      <p:sp>
        <p:nvSpPr>
          <p:cNvPr id="12" name="Rectangle 11"/>
          <p:cNvSpPr/>
          <p:nvPr/>
        </p:nvSpPr>
        <p:spPr bwMode="auto">
          <a:xfrm>
            <a:off x="3508754" y="3733800"/>
            <a:ext cx="2153093" cy="2220433"/>
          </a:xfrm>
          <a:prstGeom prst="rect">
            <a:avLst/>
          </a:prstGeom>
          <a:solidFill>
            <a:srgbClr val="B2CCE5"/>
          </a:solidFill>
          <a:ln>
            <a:solidFill>
              <a:srgbClr val="B2CCE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2309" tIns="46154" rIns="92309" bIns="46154" numCol="1" rtlCol="0" anchor="ctr" anchorCtr="0" compatLnSpc="1">
            <a:prstTxWarp prst="textNoShape">
              <a:avLst/>
            </a:prstTxWarp>
            <a:scene3d>
              <a:camera prst="orthographicFront"/>
              <a:lightRig rig="threePt" dir="t"/>
            </a:scene3d>
            <a:sp3d extrusionH="57150">
              <a:bevelT w="38100" h="38100"/>
              <a:bevelB w="38100" h="38100"/>
            </a:sp3d>
          </a:bodyPr>
          <a:lstStyle/>
          <a:p>
            <a:pPr algn="ctr" eaLnBrk="1" hangingPunct="1">
              <a:spcBef>
                <a:spcPct val="30000"/>
              </a:spcBef>
              <a:tabLst>
                <a:tab pos="292100" algn="l"/>
                <a:tab pos="571500" algn="l"/>
              </a:tabLst>
            </a:pPr>
            <a:r>
              <a:rPr lang="en-US" sz="7200" b="1" dirty="0" smtClean="0">
                <a:solidFill>
                  <a:srgbClr val="060000"/>
                </a:solidFill>
                <a:effectLst>
                  <a:outerShdw blurRad="60007" dist="200025" dir="15000000" sy="30000" kx="-1800000" algn="bl">
                    <a:srgbClr val="000000">
                      <a:alpha val="32000"/>
                    </a:srgbClr>
                  </a:outerShdw>
                </a:effectLst>
                <a:ea typeface="ＭＳ Ｐゴシック" pitchFamily="80" charset="-128"/>
              </a:rPr>
              <a:t>13</a:t>
            </a:r>
            <a:r>
              <a:rPr lang="en-US" dirty="0" smtClean="0">
                <a:solidFill>
                  <a:srgbClr val="060000"/>
                </a:solidFill>
                <a:ea typeface="ＭＳ Ｐゴシック" pitchFamily="80" charset="-128"/>
              </a:rPr>
              <a:t/>
            </a:r>
            <a:br>
              <a:rPr lang="en-US" dirty="0" smtClean="0">
                <a:solidFill>
                  <a:srgbClr val="060000"/>
                </a:solidFill>
                <a:ea typeface="ＭＳ Ｐゴシック" pitchFamily="80" charset="-128"/>
              </a:rPr>
            </a:br>
            <a:r>
              <a:rPr lang="en-US" dirty="0" smtClean="0">
                <a:solidFill>
                  <a:srgbClr val="060000"/>
                </a:solidFill>
                <a:ea typeface="ＭＳ Ｐゴシック" pitchFamily="80" charset="-128"/>
              </a:rPr>
              <a:t> Maturity Indicators  </a:t>
            </a:r>
            <a:br>
              <a:rPr lang="en-US" dirty="0" smtClean="0">
                <a:solidFill>
                  <a:srgbClr val="060000"/>
                </a:solidFill>
                <a:ea typeface="ＭＳ Ｐゴシック" pitchFamily="80" charset="-128"/>
              </a:rPr>
            </a:br>
            <a:r>
              <a:rPr lang="en-US" sz="1800" i="1" dirty="0" smtClean="0">
                <a:solidFill>
                  <a:srgbClr val="060000"/>
                </a:solidFill>
                <a:ea typeface="ＭＳ Ｐゴシック" pitchFamily="80" charset="-128"/>
              </a:rPr>
              <a:t>per domain </a:t>
            </a:r>
          </a:p>
        </p:txBody>
      </p:sp>
    </p:spTree>
    <p:extLst>
      <p:ext uri="{BB962C8B-B14F-4D97-AF65-F5344CB8AC3E}">
        <p14:creationId xmlns:p14="http://schemas.microsoft.com/office/powerpoint/2010/main" val="2365747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up)">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3"/>
          <p:cNvSpPr txBox="1">
            <a:spLocks noChangeArrowheads="1"/>
          </p:cNvSpPr>
          <p:nvPr/>
        </p:nvSpPr>
        <p:spPr bwMode="auto">
          <a:xfrm>
            <a:off x="503438" y="4245114"/>
            <a:ext cx="1676400" cy="707886"/>
          </a:xfrm>
          <a:prstGeom prst="rect">
            <a:avLst/>
          </a:prstGeom>
          <a:noFill/>
          <a:ln w="28575">
            <a:solidFill>
              <a:srgbClr val="0070C0"/>
            </a:solidFill>
            <a:prstDash val="dash"/>
            <a:miter lim="800000"/>
            <a:headEnd/>
            <a:tailEnd/>
          </a:ln>
          <a:effectLst/>
        </p:spPr>
        <p:txBody>
          <a:bodyPr wrap="square" lIns="0" anchor="ctr">
            <a:spAutoFit/>
          </a:bodyPr>
          <a:lstStyle/>
          <a:p>
            <a:pPr marL="177800" indent="-177800" algn="r" eaLnBrk="1" hangingPunct="1">
              <a:spcBef>
                <a:spcPct val="50000"/>
              </a:spcBef>
            </a:pPr>
            <a:r>
              <a:rPr lang="en-US" sz="2000" i="1" dirty="0" smtClean="0">
                <a:solidFill>
                  <a:srgbClr val="0070C0"/>
                </a:solidFill>
                <a:latin typeface="Calibri" pitchFamily="34" charset="0"/>
                <a:ea typeface="+mn-ea"/>
              </a:rPr>
              <a:t>Practices are performed</a:t>
            </a:r>
            <a:endParaRPr lang="en-US" sz="2000" i="1" dirty="0">
              <a:solidFill>
                <a:srgbClr val="0070C0"/>
              </a:solidFill>
              <a:latin typeface="Calibri" pitchFamily="34" charset="0"/>
              <a:ea typeface="+mn-ea"/>
            </a:endParaRPr>
          </a:p>
        </p:txBody>
      </p:sp>
      <p:sp>
        <p:nvSpPr>
          <p:cNvPr id="8" name="Rectangle 2"/>
          <p:cNvSpPr txBox="1">
            <a:spLocks noChangeArrowheads="1"/>
          </p:cNvSpPr>
          <p:nvPr/>
        </p:nvSpPr>
        <p:spPr bwMode="auto">
          <a:xfrm>
            <a:off x="260350" y="228600"/>
            <a:ext cx="8474075" cy="7143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nSpc>
                <a:spcPct val="85000"/>
              </a:lnSpc>
              <a:defRPr/>
            </a:pPr>
            <a:r>
              <a:rPr lang="en-US" sz="2800" dirty="0">
                <a:solidFill>
                  <a:srgbClr val="002060"/>
                </a:solidFill>
                <a:latin typeface="JoannaMT"/>
                <a:ea typeface="+mn-ea"/>
              </a:rPr>
              <a:t>Process Institutionalization in the CRR</a:t>
            </a:r>
          </a:p>
        </p:txBody>
      </p:sp>
      <p:sp>
        <p:nvSpPr>
          <p:cNvPr id="10" name="Text Box 23"/>
          <p:cNvSpPr txBox="1">
            <a:spLocks noChangeArrowheads="1"/>
          </p:cNvSpPr>
          <p:nvPr/>
        </p:nvSpPr>
        <p:spPr bwMode="auto">
          <a:xfrm>
            <a:off x="503438" y="1601688"/>
            <a:ext cx="1676400" cy="1631216"/>
          </a:xfrm>
          <a:prstGeom prst="rect">
            <a:avLst/>
          </a:prstGeom>
          <a:noFill/>
          <a:ln w="28575">
            <a:solidFill>
              <a:srgbClr val="0070C0"/>
            </a:solidFill>
            <a:prstDash val="dash"/>
            <a:miter lim="800000"/>
            <a:headEnd/>
            <a:tailEnd/>
          </a:ln>
          <a:effectLst/>
        </p:spPr>
        <p:txBody>
          <a:bodyPr wrap="square" lIns="0" anchor="ctr">
            <a:spAutoFit/>
          </a:bodyPr>
          <a:lstStyle/>
          <a:p>
            <a:pPr marL="177800" indent="-177800" algn="r" eaLnBrk="1" hangingPunct="1">
              <a:spcBef>
                <a:spcPct val="50000"/>
              </a:spcBef>
            </a:pPr>
            <a:r>
              <a:rPr lang="en-US" sz="2000" i="1" dirty="0">
                <a:solidFill>
                  <a:srgbClr val="0070C0"/>
                </a:solidFill>
                <a:latin typeface="Calibri" pitchFamily="34" charset="0"/>
                <a:ea typeface="+mn-ea"/>
              </a:rPr>
              <a:t>Processes </a:t>
            </a:r>
            <a:r>
              <a:rPr lang="en-US" sz="2000" i="1" dirty="0" smtClean="0">
                <a:solidFill>
                  <a:srgbClr val="0070C0"/>
                </a:solidFill>
                <a:latin typeface="Calibri" pitchFamily="34" charset="0"/>
                <a:ea typeface="+mn-ea"/>
              </a:rPr>
              <a:t>are defined, measured, and governed</a:t>
            </a:r>
            <a:endParaRPr lang="en-US" sz="2000" i="1" dirty="0">
              <a:solidFill>
                <a:srgbClr val="0070C0"/>
              </a:solidFill>
              <a:latin typeface="Calibri" pitchFamily="34" charset="0"/>
              <a:ea typeface="+mn-ea"/>
            </a:endParaRPr>
          </a:p>
        </p:txBody>
      </p:sp>
      <p:sp>
        <p:nvSpPr>
          <p:cNvPr id="6" name="Right Arrow 5"/>
          <p:cNvSpPr/>
          <p:nvPr/>
        </p:nvSpPr>
        <p:spPr bwMode="auto">
          <a:xfrm rot="16200000" flipV="1">
            <a:off x="3720698" y="3153242"/>
            <a:ext cx="4435774" cy="1024890"/>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2309" tIns="46154" rIns="92309" bIns="46154" numCol="1" rtlCol="0" anchor="t" anchorCtr="0" compatLnSpc="1">
            <a:prstTxWarp prst="textNoShape">
              <a:avLst/>
            </a:prstTxWarp>
          </a:bodyPr>
          <a:lstStyle/>
          <a:p>
            <a:pPr eaLnBrk="1" hangingPunct="1">
              <a:spcBef>
                <a:spcPct val="30000"/>
              </a:spcBef>
              <a:tabLst>
                <a:tab pos="292100" algn="l"/>
                <a:tab pos="571500" algn="l"/>
              </a:tabLst>
            </a:pPr>
            <a:endParaRPr lang="en-US" sz="1000" smtClean="0">
              <a:solidFill>
                <a:srgbClr val="000000"/>
              </a:solidFill>
              <a:ea typeface="ＭＳ Ｐゴシック" pitchFamily="80" charset="-128"/>
            </a:endParaRPr>
          </a:p>
        </p:txBody>
      </p:sp>
      <p:sp>
        <p:nvSpPr>
          <p:cNvPr id="7" name="TextBox 6"/>
          <p:cNvSpPr txBox="1"/>
          <p:nvPr/>
        </p:nvSpPr>
        <p:spPr>
          <a:xfrm>
            <a:off x="228600" y="974660"/>
            <a:ext cx="8915400" cy="338554"/>
          </a:xfrm>
          <a:prstGeom prst="rect">
            <a:avLst/>
          </a:prstGeom>
          <a:noFill/>
        </p:spPr>
        <p:txBody>
          <a:bodyPr wrap="square" rtlCol="0">
            <a:spAutoFit/>
          </a:bodyPr>
          <a:lstStyle/>
          <a:p>
            <a:pPr eaLnBrk="1" hangingPunct="1"/>
            <a:r>
              <a:rPr lang="en-US" sz="1600" dirty="0" smtClean="0">
                <a:solidFill>
                  <a:srgbClr val="2D2D8A">
                    <a:lumMod val="50000"/>
                  </a:srgbClr>
                </a:solidFill>
                <a:latin typeface="Cambria"/>
                <a:ea typeface="+mn-ea"/>
                <a:cs typeface="Cambria"/>
              </a:rPr>
              <a:t>Maturity indicator levels (MIL) are used in the CRR to measure process institutionalization</a:t>
            </a:r>
          </a:p>
        </p:txBody>
      </p:sp>
      <p:sp>
        <p:nvSpPr>
          <p:cNvPr id="12" name="Text Box 23"/>
          <p:cNvSpPr txBox="1">
            <a:spLocks noChangeArrowheads="1"/>
          </p:cNvSpPr>
          <p:nvPr/>
        </p:nvSpPr>
        <p:spPr bwMode="auto">
          <a:xfrm>
            <a:off x="503438" y="5181600"/>
            <a:ext cx="1676400" cy="707886"/>
          </a:xfrm>
          <a:prstGeom prst="rect">
            <a:avLst/>
          </a:prstGeom>
          <a:noFill/>
          <a:ln w="28575">
            <a:solidFill>
              <a:srgbClr val="0070C0"/>
            </a:solidFill>
            <a:prstDash val="dash"/>
            <a:miter lim="800000"/>
            <a:headEnd/>
            <a:tailEnd/>
          </a:ln>
          <a:effectLst/>
        </p:spPr>
        <p:txBody>
          <a:bodyPr wrap="square" lIns="0" anchor="ctr">
            <a:spAutoFit/>
          </a:bodyPr>
          <a:lstStyle/>
          <a:p>
            <a:pPr marL="177800" indent="-177800" algn="r" eaLnBrk="1" hangingPunct="1">
              <a:spcBef>
                <a:spcPct val="50000"/>
              </a:spcBef>
            </a:pPr>
            <a:r>
              <a:rPr lang="en-US" sz="2000" i="1" dirty="0" smtClean="0">
                <a:solidFill>
                  <a:srgbClr val="0070C0"/>
                </a:solidFill>
                <a:latin typeface="Calibri" pitchFamily="34" charset="0"/>
                <a:ea typeface="+mn-ea"/>
              </a:rPr>
              <a:t>Practices are incomplete</a:t>
            </a:r>
            <a:endParaRPr lang="en-US" sz="2000" i="1" dirty="0">
              <a:solidFill>
                <a:srgbClr val="0070C0"/>
              </a:solidFill>
              <a:latin typeface="Calibri" pitchFamily="34" charset="0"/>
              <a:ea typeface="+mn-ea"/>
            </a:endParaRPr>
          </a:p>
        </p:txBody>
      </p:sp>
      <p:sp>
        <p:nvSpPr>
          <p:cNvPr id="13" name="Content Placeholder 3"/>
          <p:cNvSpPr>
            <a:spLocks noGrp="1"/>
          </p:cNvSpPr>
          <p:nvPr>
            <p:ph sz="half" idx="2"/>
          </p:nvPr>
        </p:nvSpPr>
        <p:spPr>
          <a:xfrm>
            <a:off x="6248400" y="2073574"/>
            <a:ext cx="2667000" cy="3810000"/>
          </a:xfrm>
        </p:spPr>
        <p:txBody>
          <a:bodyPr anchor="t"/>
          <a:lstStyle/>
          <a:p>
            <a:r>
              <a:rPr lang="en-US" sz="1800" kern="1200" dirty="0">
                <a:solidFill>
                  <a:schemeClr val="accent6">
                    <a:lumMod val="50000"/>
                  </a:schemeClr>
                </a:solidFill>
                <a:latin typeface="Cambria"/>
                <a:cs typeface="Cambria"/>
              </a:rPr>
              <a:t>Higher degrees of institutionalization translate to more stable processes that</a:t>
            </a:r>
          </a:p>
          <a:p>
            <a:pPr marL="234950" lvl="1" indent="-234950">
              <a:spcBef>
                <a:spcPts val="1320"/>
              </a:spcBef>
              <a:buFont typeface="Arial"/>
              <a:buChar char="•"/>
            </a:pPr>
            <a:r>
              <a:rPr lang="en-US" sz="1800" kern="1200" dirty="0">
                <a:solidFill>
                  <a:schemeClr val="accent6">
                    <a:lumMod val="50000"/>
                  </a:schemeClr>
                </a:solidFill>
                <a:latin typeface="Cambria"/>
                <a:ea typeface="+mn-ea"/>
                <a:cs typeface="Cambria"/>
              </a:rPr>
              <a:t>produce consistent results over time</a:t>
            </a:r>
          </a:p>
          <a:p>
            <a:pPr marL="234950" lvl="1" indent="-234950">
              <a:spcBef>
                <a:spcPts val="1320"/>
              </a:spcBef>
              <a:buFont typeface="Arial"/>
              <a:buChar char="•"/>
            </a:pPr>
            <a:r>
              <a:rPr lang="en-US" sz="1800" kern="1200" dirty="0">
                <a:solidFill>
                  <a:schemeClr val="accent6">
                    <a:lumMod val="50000"/>
                  </a:schemeClr>
                </a:solidFill>
                <a:latin typeface="Cambria"/>
                <a:ea typeface="+mn-ea"/>
                <a:cs typeface="Cambria"/>
              </a:rPr>
              <a:t>are retained during times of stress</a:t>
            </a:r>
          </a:p>
          <a:p>
            <a:endParaRPr lang="en-US" sz="2000" b="1" dirty="0" smtClean="0">
              <a:solidFill>
                <a:schemeClr val="accent6">
                  <a:lumMod val="50000"/>
                </a:schemeClr>
              </a:solidFill>
            </a:endParaRPr>
          </a:p>
        </p:txBody>
      </p:sp>
      <p:grpSp>
        <p:nvGrpSpPr>
          <p:cNvPr id="2" name="Group 13"/>
          <p:cNvGrpSpPr/>
          <p:nvPr/>
        </p:nvGrpSpPr>
        <p:grpSpPr>
          <a:xfrm>
            <a:off x="2643453" y="5181600"/>
            <a:ext cx="2450177" cy="738000"/>
            <a:chOff x="160020" y="3344397"/>
            <a:chExt cx="2240280" cy="738000"/>
          </a:xfrm>
          <a:scene3d>
            <a:camera prst="orthographicFront"/>
            <a:lightRig rig="flat" dir="t"/>
          </a:scene3d>
        </p:grpSpPr>
        <p:sp>
          <p:nvSpPr>
            <p:cNvPr id="15" name="Rounded Rectangle 14"/>
            <p:cNvSpPr/>
            <p:nvPr/>
          </p:nvSpPr>
          <p:spPr>
            <a:xfrm>
              <a:off x="160020" y="3344397"/>
              <a:ext cx="2240280" cy="738000"/>
            </a:xfrm>
            <a:prstGeom prst="roundRect">
              <a:avLst/>
            </a:prstGeom>
            <a:solidFill>
              <a:srgbClr val="99CCFF"/>
            </a:solidFill>
            <a:sp3d prstMaterial="plastic">
              <a:bevelT w="120900" h="88900"/>
              <a:bevelB w="88900" h="31750" prst="angle"/>
            </a:sp3d>
          </p:spPr>
          <p:style>
            <a:lnRef idx="0">
              <a:schemeClr val="dk2">
                <a:shade val="80000"/>
                <a:hueOff val="0"/>
                <a:satOff val="0"/>
                <a:lumOff val="0"/>
                <a:alphaOff val="0"/>
              </a:schemeClr>
            </a:lnRef>
            <a:fillRef idx="3">
              <a:scrgbClr r="0" g="0" b="0"/>
            </a:fillRef>
            <a:effectRef idx="2">
              <a:schemeClr val="lt1">
                <a:hueOff val="0"/>
                <a:satOff val="0"/>
                <a:lumOff val="0"/>
                <a:alphaOff val="0"/>
              </a:schemeClr>
            </a:effectRef>
            <a:fontRef idx="minor">
              <a:schemeClr val="dk2">
                <a:hueOff val="0"/>
                <a:satOff val="0"/>
                <a:lumOff val="0"/>
                <a:alphaOff val="0"/>
              </a:schemeClr>
            </a:fontRef>
          </p:style>
        </p:sp>
        <p:sp>
          <p:nvSpPr>
            <p:cNvPr id="16" name="Rounded Rectangle 4"/>
            <p:cNvSpPr/>
            <p:nvPr/>
          </p:nvSpPr>
          <p:spPr>
            <a:xfrm>
              <a:off x="196046" y="3380423"/>
              <a:ext cx="2168228" cy="665948"/>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4677" tIns="0" rIns="84677" bIns="0" numCol="1" spcCol="1270" anchor="ctr" anchorCtr="0">
              <a:noAutofit/>
            </a:bodyPr>
            <a:lstStyle/>
            <a:p>
              <a:pPr defTabSz="800100" eaLnBrk="1" hangingPunct="1">
                <a:lnSpc>
                  <a:spcPct val="90000"/>
                </a:lnSpc>
                <a:spcAft>
                  <a:spcPct val="35000"/>
                </a:spcAft>
              </a:pPr>
              <a:r>
                <a:rPr lang="en-US" sz="1800" b="1" dirty="0" smtClean="0">
                  <a:solidFill>
                    <a:srgbClr val="000000">
                      <a:hueOff val="0"/>
                      <a:satOff val="0"/>
                      <a:lumOff val="0"/>
                      <a:alphaOff val="0"/>
                    </a:srgbClr>
                  </a:solidFill>
                  <a:latin typeface="Cambria"/>
                  <a:cs typeface="Cambria"/>
                </a:rPr>
                <a:t>Level 0-Incomplete</a:t>
              </a:r>
              <a:endParaRPr lang="en-US" sz="1800" b="1" dirty="0">
                <a:solidFill>
                  <a:srgbClr val="000000">
                    <a:hueOff val="0"/>
                    <a:satOff val="0"/>
                    <a:lumOff val="0"/>
                    <a:alphaOff val="0"/>
                  </a:srgbClr>
                </a:solidFill>
                <a:latin typeface="Cambria"/>
                <a:cs typeface="Cambria"/>
              </a:endParaRPr>
            </a:p>
          </p:txBody>
        </p:sp>
      </p:grpSp>
      <p:grpSp>
        <p:nvGrpSpPr>
          <p:cNvPr id="3" name="Group 16"/>
          <p:cNvGrpSpPr/>
          <p:nvPr/>
        </p:nvGrpSpPr>
        <p:grpSpPr>
          <a:xfrm>
            <a:off x="2643453" y="4419600"/>
            <a:ext cx="2464032" cy="738000"/>
            <a:chOff x="160020" y="1951494"/>
            <a:chExt cx="2240280" cy="738000"/>
          </a:xfrm>
          <a:scene3d>
            <a:camera prst="orthographicFront"/>
            <a:lightRig rig="flat" dir="t"/>
          </a:scene3d>
        </p:grpSpPr>
        <p:sp>
          <p:nvSpPr>
            <p:cNvPr id="18" name="Rounded Rectangle 17"/>
            <p:cNvSpPr/>
            <p:nvPr/>
          </p:nvSpPr>
          <p:spPr>
            <a:xfrm>
              <a:off x="160020" y="1951494"/>
              <a:ext cx="2240280" cy="738000"/>
            </a:xfrm>
            <a:prstGeom prst="roundRect">
              <a:avLst/>
            </a:prstGeom>
            <a:solidFill>
              <a:srgbClr val="99CCFF"/>
            </a:solidFill>
            <a:sp3d prstMaterial="plastic">
              <a:bevelT w="120900" h="88900"/>
              <a:bevelB w="88900" h="31750" prst="angle"/>
            </a:sp3d>
          </p:spPr>
          <p:style>
            <a:lnRef idx="0">
              <a:schemeClr val="dk2">
                <a:shade val="80000"/>
                <a:hueOff val="0"/>
                <a:satOff val="0"/>
                <a:lumOff val="0"/>
                <a:alphaOff val="0"/>
              </a:schemeClr>
            </a:lnRef>
            <a:fillRef idx="3">
              <a:scrgbClr r="0" g="0" b="0"/>
            </a:fillRef>
            <a:effectRef idx="2">
              <a:schemeClr val="lt1">
                <a:hueOff val="0"/>
                <a:satOff val="0"/>
                <a:lumOff val="0"/>
                <a:alphaOff val="0"/>
              </a:schemeClr>
            </a:effectRef>
            <a:fontRef idx="minor">
              <a:schemeClr val="dk2">
                <a:hueOff val="0"/>
                <a:satOff val="0"/>
                <a:lumOff val="0"/>
                <a:alphaOff val="0"/>
              </a:schemeClr>
            </a:fontRef>
          </p:style>
        </p:sp>
        <p:sp>
          <p:nvSpPr>
            <p:cNvPr id="19" name="Rounded Rectangle 4"/>
            <p:cNvSpPr/>
            <p:nvPr/>
          </p:nvSpPr>
          <p:spPr>
            <a:xfrm>
              <a:off x="196046" y="1971346"/>
              <a:ext cx="2168228" cy="665948"/>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4677" tIns="0" rIns="84677" bIns="0" numCol="1" spcCol="1270" anchor="ctr" anchorCtr="0">
              <a:noAutofit/>
            </a:bodyPr>
            <a:lstStyle/>
            <a:p>
              <a:pPr defTabSz="800100" eaLnBrk="1" hangingPunct="1">
                <a:lnSpc>
                  <a:spcPct val="90000"/>
                </a:lnSpc>
                <a:spcAft>
                  <a:spcPct val="35000"/>
                </a:spcAft>
              </a:pPr>
              <a:r>
                <a:rPr lang="en-US" sz="1800" b="1" dirty="0" smtClean="0">
                  <a:solidFill>
                    <a:srgbClr val="000000">
                      <a:hueOff val="0"/>
                      <a:satOff val="0"/>
                      <a:lumOff val="0"/>
                      <a:alphaOff val="0"/>
                    </a:srgbClr>
                  </a:solidFill>
                  <a:latin typeface="Cambria"/>
                  <a:cs typeface="Cambria"/>
                </a:rPr>
                <a:t>Level 1-Performed</a:t>
              </a:r>
              <a:endParaRPr lang="en-US" sz="1800" b="1" dirty="0">
                <a:solidFill>
                  <a:srgbClr val="000000">
                    <a:hueOff val="0"/>
                    <a:satOff val="0"/>
                    <a:lumOff val="0"/>
                    <a:alphaOff val="0"/>
                  </a:srgbClr>
                </a:solidFill>
                <a:latin typeface="Cambria"/>
                <a:cs typeface="Cambria"/>
              </a:endParaRPr>
            </a:p>
          </p:txBody>
        </p:sp>
      </p:grpSp>
      <p:grpSp>
        <p:nvGrpSpPr>
          <p:cNvPr id="4" name="Group 19"/>
          <p:cNvGrpSpPr/>
          <p:nvPr/>
        </p:nvGrpSpPr>
        <p:grpSpPr>
          <a:xfrm>
            <a:off x="2643453" y="3657600"/>
            <a:ext cx="2464032" cy="738000"/>
            <a:chOff x="160020" y="1181400"/>
            <a:chExt cx="2240280" cy="738000"/>
          </a:xfrm>
          <a:scene3d>
            <a:camera prst="orthographicFront"/>
            <a:lightRig rig="flat" dir="t"/>
          </a:scene3d>
        </p:grpSpPr>
        <p:sp>
          <p:nvSpPr>
            <p:cNvPr id="21" name="Rounded Rectangle 20"/>
            <p:cNvSpPr/>
            <p:nvPr/>
          </p:nvSpPr>
          <p:spPr>
            <a:xfrm>
              <a:off x="160020" y="1181400"/>
              <a:ext cx="2240280" cy="738000"/>
            </a:xfrm>
            <a:prstGeom prst="roundRect">
              <a:avLst/>
            </a:prstGeom>
            <a:solidFill>
              <a:srgbClr val="99CCFF"/>
            </a:solidFill>
            <a:sp3d prstMaterial="plastic">
              <a:bevelT w="120900" h="88900"/>
              <a:bevelB w="88900" h="31750" prst="angle"/>
            </a:sp3d>
          </p:spPr>
          <p:style>
            <a:lnRef idx="0">
              <a:schemeClr val="dk2">
                <a:shade val="80000"/>
                <a:hueOff val="0"/>
                <a:satOff val="0"/>
                <a:lumOff val="0"/>
                <a:alphaOff val="0"/>
              </a:schemeClr>
            </a:lnRef>
            <a:fillRef idx="3">
              <a:scrgbClr r="0" g="0" b="0"/>
            </a:fillRef>
            <a:effectRef idx="2">
              <a:schemeClr val="lt1">
                <a:hueOff val="0"/>
                <a:satOff val="0"/>
                <a:lumOff val="0"/>
                <a:alphaOff val="0"/>
              </a:schemeClr>
            </a:effectRef>
            <a:fontRef idx="minor">
              <a:schemeClr val="dk2">
                <a:hueOff val="0"/>
                <a:satOff val="0"/>
                <a:lumOff val="0"/>
                <a:alphaOff val="0"/>
              </a:schemeClr>
            </a:fontRef>
          </p:style>
        </p:sp>
        <p:sp>
          <p:nvSpPr>
            <p:cNvPr id="22" name="Rounded Rectangle 4"/>
            <p:cNvSpPr/>
            <p:nvPr/>
          </p:nvSpPr>
          <p:spPr>
            <a:xfrm>
              <a:off x="196046" y="1217426"/>
              <a:ext cx="2168228" cy="665948"/>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4677" tIns="0" rIns="84677" bIns="0" numCol="1" spcCol="1270" anchor="ctr" anchorCtr="0">
              <a:noAutofit/>
            </a:bodyPr>
            <a:lstStyle/>
            <a:p>
              <a:pPr defTabSz="800100" eaLnBrk="1" hangingPunct="1">
                <a:lnSpc>
                  <a:spcPct val="90000"/>
                </a:lnSpc>
                <a:spcAft>
                  <a:spcPct val="35000"/>
                </a:spcAft>
              </a:pPr>
              <a:r>
                <a:rPr lang="en-US" sz="1800" b="1" dirty="0" smtClean="0">
                  <a:solidFill>
                    <a:srgbClr val="000000">
                      <a:hueOff val="0"/>
                      <a:satOff val="0"/>
                      <a:lumOff val="0"/>
                      <a:alphaOff val="0"/>
                    </a:srgbClr>
                  </a:solidFill>
                  <a:latin typeface="Cambria"/>
                  <a:cs typeface="Cambria"/>
                </a:rPr>
                <a:t>Level 2-Planned</a:t>
              </a:r>
              <a:endParaRPr lang="en-US" sz="1800" b="1" dirty="0">
                <a:solidFill>
                  <a:srgbClr val="000000">
                    <a:hueOff val="0"/>
                    <a:satOff val="0"/>
                    <a:lumOff val="0"/>
                    <a:alphaOff val="0"/>
                  </a:srgbClr>
                </a:solidFill>
                <a:latin typeface="Cambria"/>
                <a:cs typeface="Cambria"/>
              </a:endParaRPr>
            </a:p>
          </p:txBody>
        </p:sp>
      </p:grpSp>
      <p:grpSp>
        <p:nvGrpSpPr>
          <p:cNvPr id="5" name="Group 22"/>
          <p:cNvGrpSpPr/>
          <p:nvPr/>
        </p:nvGrpSpPr>
        <p:grpSpPr>
          <a:xfrm>
            <a:off x="2643453" y="2895600"/>
            <a:ext cx="2436323" cy="762000"/>
            <a:chOff x="160020" y="47400"/>
            <a:chExt cx="2240280" cy="762000"/>
          </a:xfrm>
          <a:scene3d>
            <a:camera prst="orthographicFront"/>
            <a:lightRig rig="flat" dir="t"/>
          </a:scene3d>
        </p:grpSpPr>
        <p:sp>
          <p:nvSpPr>
            <p:cNvPr id="24" name="Rounded Rectangle 23"/>
            <p:cNvSpPr/>
            <p:nvPr/>
          </p:nvSpPr>
          <p:spPr>
            <a:xfrm>
              <a:off x="160020" y="47400"/>
              <a:ext cx="2240280" cy="738000"/>
            </a:xfrm>
            <a:prstGeom prst="roundRect">
              <a:avLst/>
            </a:prstGeom>
            <a:solidFill>
              <a:srgbClr val="99CCFF"/>
            </a:solidFill>
            <a:sp3d prstMaterial="plastic">
              <a:bevelT w="120900" h="88900"/>
              <a:bevelB w="88900" h="31750" prst="angle"/>
            </a:sp3d>
          </p:spPr>
          <p:style>
            <a:lnRef idx="0">
              <a:schemeClr val="dk2">
                <a:shade val="80000"/>
                <a:hueOff val="0"/>
                <a:satOff val="0"/>
                <a:lumOff val="0"/>
                <a:alphaOff val="0"/>
              </a:schemeClr>
            </a:lnRef>
            <a:fillRef idx="3">
              <a:scrgbClr r="0" g="0" b="0"/>
            </a:fillRef>
            <a:effectRef idx="2">
              <a:schemeClr val="lt1">
                <a:hueOff val="0"/>
                <a:satOff val="0"/>
                <a:lumOff val="0"/>
                <a:alphaOff val="0"/>
              </a:schemeClr>
            </a:effectRef>
            <a:fontRef idx="minor">
              <a:schemeClr val="dk2">
                <a:hueOff val="0"/>
                <a:satOff val="0"/>
                <a:lumOff val="0"/>
                <a:alphaOff val="0"/>
              </a:schemeClr>
            </a:fontRef>
          </p:style>
        </p:sp>
        <p:sp>
          <p:nvSpPr>
            <p:cNvPr id="25" name="Rounded Rectangle 4"/>
            <p:cNvSpPr/>
            <p:nvPr/>
          </p:nvSpPr>
          <p:spPr>
            <a:xfrm>
              <a:off x="196046" y="143452"/>
              <a:ext cx="2168228" cy="665948"/>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4677" tIns="0" rIns="84677" bIns="0" numCol="1" spcCol="1270" anchor="ctr" anchorCtr="0">
              <a:noAutofit/>
            </a:bodyPr>
            <a:lstStyle/>
            <a:p>
              <a:pPr defTabSz="800100" eaLnBrk="1" hangingPunct="1">
                <a:lnSpc>
                  <a:spcPct val="90000"/>
                </a:lnSpc>
                <a:spcAft>
                  <a:spcPct val="35000"/>
                </a:spcAft>
              </a:pPr>
              <a:r>
                <a:rPr lang="en-US" sz="1800" b="1" dirty="0" smtClean="0">
                  <a:solidFill>
                    <a:srgbClr val="000000">
                      <a:hueOff val="0"/>
                      <a:satOff val="0"/>
                      <a:lumOff val="0"/>
                      <a:alphaOff val="0"/>
                    </a:srgbClr>
                  </a:solidFill>
                  <a:latin typeface="Cambria"/>
                  <a:cs typeface="Cambria"/>
                </a:rPr>
                <a:t>Level 3-Managed</a:t>
              </a:r>
              <a:endParaRPr lang="en-US" sz="1800" b="1" dirty="0">
                <a:solidFill>
                  <a:srgbClr val="000000">
                    <a:hueOff val="0"/>
                    <a:satOff val="0"/>
                    <a:lumOff val="0"/>
                    <a:alphaOff val="0"/>
                  </a:srgbClr>
                </a:solidFill>
                <a:latin typeface="Cambria"/>
                <a:cs typeface="Cambria"/>
              </a:endParaRPr>
            </a:p>
          </p:txBody>
        </p:sp>
      </p:grpSp>
      <p:grpSp>
        <p:nvGrpSpPr>
          <p:cNvPr id="9" name="Group 25"/>
          <p:cNvGrpSpPr/>
          <p:nvPr/>
        </p:nvGrpSpPr>
        <p:grpSpPr>
          <a:xfrm>
            <a:off x="2643454" y="2133600"/>
            <a:ext cx="2408613" cy="738000"/>
            <a:chOff x="160020" y="47400"/>
            <a:chExt cx="2240280" cy="738000"/>
          </a:xfrm>
          <a:scene3d>
            <a:camera prst="orthographicFront"/>
            <a:lightRig rig="flat" dir="t"/>
          </a:scene3d>
        </p:grpSpPr>
        <p:sp>
          <p:nvSpPr>
            <p:cNvPr id="27" name="Rounded Rectangle 26"/>
            <p:cNvSpPr/>
            <p:nvPr/>
          </p:nvSpPr>
          <p:spPr>
            <a:xfrm>
              <a:off x="160020" y="47400"/>
              <a:ext cx="2240280" cy="738000"/>
            </a:xfrm>
            <a:prstGeom prst="roundRect">
              <a:avLst/>
            </a:prstGeom>
            <a:solidFill>
              <a:srgbClr val="99CCFF"/>
            </a:solidFill>
            <a:sp3d prstMaterial="plastic">
              <a:bevelT w="120900" h="88900"/>
              <a:bevelB w="88900" h="31750" prst="angle"/>
            </a:sp3d>
          </p:spPr>
          <p:style>
            <a:lnRef idx="0">
              <a:schemeClr val="dk2">
                <a:shade val="80000"/>
                <a:hueOff val="0"/>
                <a:satOff val="0"/>
                <a:lumOff val="0"/>
                <a:alphaOff val="0"/>
              </a:schemeClr>
            </a:lnRef>
            <a:fillRef idx="3">
              <a:scrgbClr r="0" g="0" b="0"/>
            </a:fillRef>
            <a:effectRef idx="2">
              <a:schemeClr val="lt1">
                <a:hueOff val="0"/>
                <a:satOff val="0"/>
                <a:lumOff val="0"/>
                <a:alphaOff val="0"/>
              </a:schemeClr>
            </a:effectRef>
            <a:fontRef idx="minor">
              <a:schemeClr val="dk2">
                <a:hueOff val="0"/>
                <a:satOff val="0"/>
                <a:lumOff val="0"/>
                <a:alphaOff val="0"/>
              </a:schemeClr>
            </a:fontRef>
          </p:style>
        </p:sp>
        <p:sp>
          <p:nvSpPr>
            <p:cNvPr id="28" name="Rounded Rectangle 4"/>
            <p:cNvSpPr/>
            <p:nvPr/>
          </p:nvSpPr>
          <p:spPr>
            <a:xfrm>
              <a:off x="196046" y="83426"/>
              <a:ext cx="2168228" cy="665948"/>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4677" tIns="0" rIns="84677" bIns="0" numCol="1" spcCol="1270" anchor="ctr" anchorCtr="0">
              <a:noAutofit/>
            </a:bodyPr>
            <a:lstStyle/>
            <a:p>
              <a:pPr defTabSz="800100" eaLnBrk="1" hangingPunct="1">
                <a:lnSpc>
                  <a:spcPct val="90000"/>
                </a:lnSpc>
                <a:spcAft>
                  <a:spcPct val="35000"/>
                </a:spcAft>
              </a:pPr>
              <a:r>
                <a:rPr lang="en-US" sz="1800" b="1" dirty="0" smtClean="0">
                  <a:solidFill>
                    <a:srgbClr val="000000">
                      <a:hueOff val="0"/>
                      <a:satOff val="0"/>
                      <a:lumOff val="0"/>
                      <a:alphaOff val="0"/>
                    </a:srgbClr>
                  </a:solidFill>
                  <a:latin typeface="Cambria"/>
                  <a:cs typeface="Cambria"/>
                </a:rPr>
                <a:t>Level 4-Measured</a:t>
              </a:r>
              <a:endParaRPr lang="en-US" sz="1800" b="1" dirty="0">
                <a:solidFill>
                  <a:srgbClr val="000000">
                    <a:hueOff val="0"/>
                    <a:satOff val="0"/>
                    <a:lumOff val="0"/>
                    <a:alphaOff val="0"/>
                  </a:srgbClr>
                </a:solidFill>
                <a:latin typeface="Cambria"/>
                <a:cs typeface="Cambria"/>
              </a:endParaRPr>
            </a:p>
          </p:txBody>
        </p:sp>
      </p:grpSp>
      <p:grpSp>
        <p:nvGrpSpPr>
          <p:cNvPr id="14" name="Group 28"/>
          <p:cNvGrpSpPr/>
          <p:nvPr/>
        </p:nvGrpSpPr>
        <p:grpSpPr>
          <a:xfrm>
            <a:off x="2643454" y="1371600"/>
            <a:ext cx="2408613" cy="738000"/>
            <a:chOff x="160020" y="47400"/>
            <a:chExt cx="2240280" cy="738000"/>
          </a:xfrm>
          <a:scene3d>
            <a:camera prst="orthographicFront"/>
            <a:lightRig rig="flat" dir="t"/>
          </a:scene3d>
        </p:grpSpPr>
        <p:sp>
          <p:nvSpPr>
            <p:cNvPr id="30" name="Rounded Rectangle 29"/>
            <p:cNvSpPr/>
            <p:nvPr/>
          </p:nvSpPr>
          <p:spPr>
            <a:xfrm>
              <a:off x="160020" y="47400"/>
              <a:ext cx="2240280" cy="738000"/>
            </a:xfrm>
            <a:prstGeom prst="roundRect">
              <a:avLst/>
            </a:prstGeom>
            <a:solidFill>
              <a:srgbClr val="99CCFF"/>
            </a:solidFill>
            <a:sp3d prstMaterial="plastic">
              <a:bevelT w="120900" h="88900"/>
              <a:bevelB w="88900" h="31750" prst="angle"/>
            </a:sp3d>
          </p:spPr>
          <p:style>
            <a:lnRef idx="0">
              <a:schemeClr val="dk2">
                <a:shade val="80000"/>
                <a:hueOff val="0"/>
                <a:satOff val="0"/>
                <a:lumOff val="0"/>
                <a:alphaOff val="0"/>
              </a:schemeClr>
            </a:lnRef>
            <a:fillRef idx="3">
              <a:scrgbClr r="0" g="0" b="0"/>
            </a:fillRef>
            <a:effectRef idx="2">
              <a:schemeClr val="lt1">
                <a:hueOff val="0"/>
                <a:satOff val="0"/>
                <a:lumOff val="0"/>
                <a:alphaOff val="0"/>
              </a:schemeClr>
            </a:effectRef>
            <a:fontRef idx="minor">
              <a:schemeClr val="dk2">
                <a:hueOff val="0"/>
                <a:satOff val="0"/>
                <a:lumOff val="0"/>
                <a:alphaOff val="0"/>
              </a:schemeClr>
            </a:fontRef>
          </p:style>
        </p:sp>
        <p:sp>
          <p:nvSpPr>
            <p:cNvPr id="31" name="Rounded Rectangle 4"/>
            <p:cNvSpPr/>
            <p:nvPr/>
          </p:nvSpPr>
          <p:spPr>
            <a:xfrm>
              <a:off x="196046" y="83426"/>
              <a:ext cx="2168228" cy="665948"/>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4677" tIns="0" rIns="84677" bIns="0" numCol="1" spcCol="1270" anchor="ctr" anchorCtr="0">
              <a:noAutofit/>
            </a:bodyPr>
            <a:lstStyle/>
            <a:p>
              <a:pPr defTabSz="800100" eaLnBrk="1" hangingPunct="1">
                <a:lnSpc>
                  <a:spcPct val="90000"/>
                </a:lnSpc>
                <a:spcAft>
                  <a:spcPct val="35000"/>
                </a:spcAft>
              </a:pPr>
              <a:r>
                <a:rPr lang="en-US" sz="1800" b="1" dirty="0" smtClean="0">
                  <a:solidFill>
                    <a:srgbClr val="000000">
                      <a:hueOff val="0"/>
                      <a:satOff val="0"/>
                      <a:lumOff val="0"/>
                      <a:alphaOff val="0"/>
                    </a:srgbClr>
                  </a:solidFill>
                  <a:latin typeface="Cambria"/>
                  <a:cs typeface="Cambria"/>
                </a:rPr>
                <a:t>Level 5-Defined</a:t>
              </a:r>
              <a:endParaRPr lang="en-US" sz="1800" b="1" dirty="0">
                <a:solidFill>
                  <a:srgbClr val="000000">
                    <a:hueOff val="0"/>
                    <a:satOff val="0"/>
                    <a:lumOff val="0"/>
                    <a:alphaOff val="0"/>
                  </a:srgbClr>
                </a:solidFill>
                <a:latin typeface="Cambria"/>
                <a:cs typeface="Cambria"/>
              </a:endParaRPr>
            </a:p>
          </p:txBody>
        </p:sp>
      </p:grpSp>
    </p:spTree>
    <p:extLst>
      <p:ext uri="{BB962C8B-B14F-4D97-AF65-F5344CB8AC3E}">
        <p14:creationId xmlns:p14="http://schemas.microsoft.com/office/powerpoint/2010/main" val="3591126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accel="50000" decel="50000" fill="hold" grpId="0"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additive="base">
                                        <p:cTn id="2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accel="50000" decel="50000" fill="hold" grpId="0" nodeType="with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 calcmode="lin" valueType="num">
                                      <p:cBhvr additive="base">
                                        <p:cTn id="3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accel="50000" decel="5000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6" grpId="0" animBg="1"/>
      <p:bldP spid="12" grpId="0" animBg="1"/>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5000"/>
              </a:lnSpc>
              <a:defRPr/>
            </a:pPr>
            <a:r>
              <a:rPr lang="en-US" sz="2800" kern="1200" dirty="0">
                <a:solidFill>
                  <a:srgbClr val="002060"/>
                </a:solidFill>
                <a:latin typeface="JoannaMT"/>
              </a:rPr>
              <a:t>CRR Self-Assessment Kit </a:t>
            </a:r>
          </a:p>
        </p:txBody>
      </p:sp>
      <p:sp>
        <p:nvSpPr>
          <p:cNvPr id="6" name="Rectangle 3"/>
          <p:cNvSpPr>
            <a:spLocks noChangeArrowheads="1"/>
          </p:cNvSpPr>
          <p:nvPr/>
        </p:nvSpPr>
        <p:spPr bwMode="auto">
          <a:xfrm>
            <a:off x="457200" y="914400"/>
            <a:ext cx="8458200" cy="1062803"/>
          </a:xfrm>
          <a:prstGeom prst="rect">
            <a:avLst/>
          </a:prstGeom>
          <a:noFill/>
          <a:ln w="9525">
            <a:noFill/>
            <a:miter lim="800000"/>
            <a:headEnd/>
            <a:tailEnd/>
          </a:ln>
        </p:spPr>
        <p:txBody>
          <a:bodyPr/>
          <a:lstStyle/>
          <a:p>
            <a:pPr eaLnBrk="1" hangingPunct="1">
              <a:spcBef>
                <a:spcPts val="600"/>
              </a:spcBef>
              <a:spcAft>
                <a:spcPts val="600"/>
              </a:spcAft>
              <a:buClr>
                <a:srgbClr val="B0B1B3"/>
              </a:buClr>
              <a:defRPr/>
            </a:pPr>
            <a:endParaRPr lang="en-US" sz="2200" dirty="0" smtClean="0">
              <a:solidFill>
                <a:srgbClr val="2D2D8A">
                  <a:lumMod val="75000"/>
                </a:srgbClr>
              </a:solidFill>
              <a:latin typeface="Cambria" panose="02040503050406030204" pitchFamily="18" charset="0"/>
              <a:ea typeface="+mn-ea"/>
            </a:endParaRPr>
          </a:p>
          <a:p>
            <a:pPr eaLnBrk="1" hangingPunct="1">
              <a:spcAft>
                <a:spcPts val="1200"/>
              </a:spcAft>
              <a:buClr>
                <a:srgbClr val="B0B1B3"/>
              </a:buClr>
              <a:defRPr/>
            </a:pPr>
            <a:endParaRPr lang="en-US" sz="1800" dirty="0">
              <a:solidFill>
                <a:srgbClr val="FFFFFF"/>
              </a:solidFill>
              <a:latin typeface="Cambria" pitchFamily="18" charset="0"/>
              <a:ea typeface="+mn-ea"/>
            </a:endParaRPr>
          </a:p>
          <a:p>
            <a:pPr eaLnBrk="1" hangingPunct="1">
              <a:spcAft>
                <a:spcPts val="1200"/>
              </a:spcAft>
              <a:defRPr/>
            </a:pPr>
            <a:endParaRPr lang="en-US" sz="1800" dirty="0">
              <a:solidFill>
                <a:srgbClr val="FFFFFF"/>
              </a:solidFill>
              <a:latin typeface="Cambria" pitchFamily="18" charset="0"/>
              <a:ea typeface="+mn-ea"/>
            </a:endParaRPr>
          </a:p>
        </p:txBody>
      </p:sp>
      <p:pic>
        <p:nvPicPr>
          <p:cNvPr id="59" name="Picture 5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38" y="1116419"/>
            <a:ext cx="2870791" cy="3508744"/>
          </a:xfrm>
          <a:prstGeom prst="rect">
            <a:avLst/>
          </a:prstGeom>
          <a:noFill/>
          <a:ln>
            <a:noFill/>
          </a:ln>
        </p:spPr>
      </p:pic>
      <p:cxnSp>
        <p:nvCxnSpPr>
          <p:cNvPr id="60" name="Straight Connector 59"/>
          <p:cNvCxnSpPr/>
          <p:nvPr/>
        </p:nvCxnSpPr>
        <p:spPr>
          <a:xfrm>
            <a:off x="3505200" y="956924"/>
            <a:ext cx="0" cy="5131981"/>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81400" y="947159"/>
            <a:ext cx="5410200" cy="5078314"/>
          </a:xfrm>
          <a:prstGeom prst="rect">
            <a:avLst/>
          </a:prstGeom>
        </p:spPr>
        <p:txBody>
          <a:bodyPr wrap="square">
            <a:spAutoFit/>
          </a:bodyPr>
          <a:lstStyle/>
          <a:p>
            <a:pPr eaLnBrk="1" hangingPunct="1">
              <a:spcBef>
                <a:spcPts val="1200"/>
              </a:spcBef>
              <a:buClr>
                <a:prstClr val="black">
                  <a:lumMod val="50000"/>
                  <a:lumOff val="50000"/>
                </a:prstClr>
              </a:buClr>
            </a:pPr>
            <a:r>
              <a:rPr lang="en-US" sz="1800" dirty="0" smtClean="0">
                <a:solidFill>
                  <a:srgbClr val="2D2D8A">
                    <a:lumMod val="75000"/>
                  </a:srgbClr>
                </a:solidFill>
                <a:latin typeface="Cambria" panose="02040503050406030204" pitchFamily="18" charset="0"/>
                <a:ea typeface="+mn-ea"/>
                <a:cs typeface="Arial" panose="020B0604020202020204" pitchFamily="34" charset="0"/>
              </a:rPr>
              <a:t>Released in </a:t>
            </a:r>
            <a:r>
              <a:rPr lang="en-US" sz="1800" dirty="0">
                <a:solidFill>
                  <a:srgbClr val="2D2D8A">
                    <a:lumMod val="75000"/>
                  </a:srgbClr>
                </a:solidFill>
                <a:latin typeface="Cambria" panose="02040503050406030204" pitchFamily="18" charset="0"/>
                <a:ea typeface="+mn-ea"/>
                <a:cs typeface="Arial" panose="020B0604020202020204" pitchFamily="34" charset="0"/>
              </a:rPr>
              <a:t>February, 2014 to complement </a:t>
            </a:r>
            <a:r>
              <a:rPr lang="en-US" sz="1800" dirty="0" smtClean="0">
                <a:solidFill>
                  <a:srgbClr val="2D2D8A">
                    <a:lumMod val="75000"/>
                  </a:srgbClr>
                </a:solidFill>
                <a:latin typeface="Cambria" panose="02040503050406030204" pitchFamily="18" charset="0"/>
                <a:ea typeface="+mn-ea"/>
                <a:cs typeface="Arial" panose="020B0604020202020204" pitchFamily="34" charset="0"/>
              </a:rPr>
              <a:t>the      launch </a:t>
            </a:r>
            <a:r>
              <a:rPr lang="en-US" sz="1800" dirty="0">
                <a:solidFill>
                  <a:srgbClr val="2D2D8A">
                    <a:lumMod val="75000"/>
                  </a:srgbClr>
                </a:solidFill>
                <a:latin typeface="Cambria" panose="02040503050406030204" pitchFamily="18" charset="0"/>
                <a:ea typeface="+mn-ea"/>
                <a:cs typeface="Arial" panose="020B0604020202020204" pitchFamily="34" charset="0"/>
              </a:rPr>
              <a:t>of the NIST CSF</a:t>
            </a:r>
          </a:p>
          <a:p>
            <a:pPr eaLnBrk="1" hangingPunct="1">
              <a:spcBef>
                <a:spcPts val="1200"/>
              </a:spcBef>
              <a:buClr>
                <a:prstClr val="black">
                  <a:lumMod val="50000"/>
                  <a:lumOff val="50000"/>
                </a:prstClr>
              </a:buClr>
            </a:pPr>
            <a:r>
              <a:rPr lang="en-US" sz="1800" dirty="0">
                <a:solidFill>
                  <a:srgbClr val="2D2D8A">
                    <a:lumMod val="75000"/>
                  </a:srgbClr>
                </a:solidFill>
                <a:latin typeface="Cambria" panose="02040503050406030204" pitchFamily="18" charset="0"/>
                <a:ea typeface="+mn-ea"/>
                <a:cs typeface="Arial" panose="020B0604020202020204" pitchFamily="34" charset="0"/>
              </a:rPr>
              <a:t>The </a:t>
            </a:r>
            <a:r>
              <a:rPr lang="en-US" sz="1800" dirty="0" smtClean="0">
                <a:solidFill>
                  <a:srgbClr val="2D2D8A">
                    <a:lumMod val="75000"/>
                  </a:srgbClr>
                </a:solidFill>
                <a:latin typeface="Cambria" panose="02040503050406030204" pitchFamily="18" charset="0"/>
                <a:ea typeface="+mn-ea"/>
                <a:cs typeface="Arial" panose="020B0604020202020204" pitchFamily="34" charset="0"/>
              </a:rPr>
              <a:t>CRR Self-Assessment Kit allows organizations to conduct a review without outside facilitation.</a:t>
            </a:r>
          </a:p>
          <a:p>
            <a:pPr eaLnBrk="1" hangingPunct="1">
              <a:spcBef>
                <a:spcPts val="1200"/>
              </a:spcBef>
              <a:buClr>
                <a:prstClr val="black">
                  <a:lumMod val="50000"/>
                  <a:lumOff val="50000"/>
                </a:prstClr>
              </a:buClr>
            </a:pPr>
            <a:r>
              <a:rPr lang="en-US" sz="1800" dirty="0" smtClean="0">
                <a:solidFill>
                  <a:srgbClr val="2D2D8A">
                    <a:lumMod val="75000"/>
                  </a:srgbClr>
                </a:solidFill>
                <a:latin typeface="Cambria" panose="02040503050406030204" pitchFamily="18" charset="0"/>
                <a:ea typeface="+mn-ea"/>
                <a:cs typeface="Arial" panose="020B0604020202020204" pitchFamily="34" charset="0"/>
              </a:rPr>
              <a:t>Contains the same questions, scoring, and reporting as the facilitated assessment.  </a:t>
            </a:r>
          </a:p>
          <a:p>
            <a:pPr eaLnBrk="1" hangingPunct="1">
              <a:spcBef>
                <a:spcPts val="1200"/>
              </a:spcBef>
              <a:buClr>
                <a:prstClr val="black">
                  <a:lumMod val="50000"/>
                  <a:lumOff val="50000"/>
                </a:prstClr>
              </a:buClr>
            </a:pPr>
            <a:r>
              <a:rPr lang="en-US" sz="1800" dirty="0" smtClean="0">
                <a:solidFill>
                  <a:srgbClr val="2D2D8A">
                    <a:lumMod val="75000"/>
                  </a:srgbClr>
                </a:solidFill>
                <a:latin typeface="Cambria" panose="02040503050406030204" pitchFamily="18" charset="0"/>
                <a:ea typeface="+mn-ea"/>
                <a:cs typeface="Arial" panose="020B0604020202020204" pitchFamily="34" charset="0"/>
              </a:rPr>
              <a:t>The kit contains the following resources:</a:t>
            </a:r>
          </a:p>
          <a:p>
            <a:pPr marL="285750" indent="-285750" eaLnBrk="1" hangingPunct="1">
              <a:spcBef>
                <a:spcPts val="1200"/>
              </a:spcBef>
              <a:buClr>
                <a:prstClr val="black">
                  <a:lumMod val="50000"/>
                  <a:lumOff val="50000"/>
                </a:prstClr>
              </a:buClr>
              <a:buFont typeface="Wingdings" charset="2"/>
              <a:buChar char="§"/>
            </a:pPr>
            <a:r>
              <a:rPr lang="en-US" sz="1800" dirty="0" smtClean="0">
                <a:solidFill>
                  <a:srgbClr val="2D2D8A">
                    <a:lumMod val="75000"/>
                  </a:srgbClr>
                </a:solidFill>
                <a:latin typeface="Cambria" panose="02040503050406030204" pitchFamily="18" charset="0"/>
                <a:ea typeface="+mn-ea"/>
                <a:cs typeface="Arial" panose="020B0604020202020204" pitchFamily="34" charset="0"/>
              </a:rPr>
              <a:t>Method Description and User Guide</a:t>
            </a:r>
          </a:p>
          <a:p>
            <a:pPr marL="285750" indent="-285750" eaLnBrk="1" hangingPunct="1">
              <a:spcBef>
                <a:spcPts val="1200"/>
              </a:spcBef>
              <a:buClr>
                <a:prstClr val="black">
                  <a:lumMod val="50000"/>
                  <a:lumOff val="50000"/>
                </a:prstClr>
              </a:buClr>
              <a:buFont typeface="Wingdings" charset="2"/>
              <a:buChar char="§"/>
            </a:pPr>
            <a:r>
              <a:rPr lang="en-US" sz="1800" dirty="0" smtClean="0">
                <a:solidFill>
                  <a:srgbClr val="2D2D8A">
                    <a:lumMod val="75000"/>
                  </a:srgbClr>
                </a:solidFill>
                <a:latin typeface="Cambria" panose="02040503050406030204" pitchFamily="18" charset="0"/>
                <a:ea typeface="+mn-ea"/>
                <a:cs typeface="Arial" panose="020B0604020202020204" pitchFamily="34" charset="0"/>
              </a:rPr>
              <a:t>Complete CRR Question Set with Guidance  </a:t>
            </a:r>
          </a:p>
          <a:p>
            <a:pPr marL="285750" indent="-285750" eaLnBrk="1" hangingPunct="1">
              <a:spcBef>
                <a:spcPts val="1200"/>
              </a:spcBef>
              <a:buClr>
                <a:prstClr val="black">
                  <a:lumMod val="50000"/>
                  <a:lumOff val="50000"/>
                </a:prstClr>
              </a:buClr>
              <a:buFont typeface="Wingdings" charset="2"/>
              <a:buChar char="§"/>
            </a:pPr>
            <a:r>
              <a:rPr lang="en-US" sz="1800" dirty="0" smtClean="0">
                <a:solidFill>
                  <a:srgbClr val="2D2D8A">
                    <a:lumMod val="75000"/>
                  </a:srgbClr>
                </a:solidFill>
                <a:latin typeface="Cambria" panose="02040503050406030204" pitchFamily="18" charset="0"/>
                <a:ea typeface="+mn-ea"/>
                <a:cs typeface="Arial" panose="020B0604020202020204" pitchFamily="34" charset="0"/>
              </a:rPr>
              <a:t>Self-Assessment Package (automated toolset)</a:t>
            </a:r>
          </a:p>
          <a:p>
            <a:pPr marL="285750" indent="-285750" eaLnBrk="1" hangingPunct="1">
              <a:spcBef>
                <a:spcPts val="1200"/>
              </a:spcBef>
              <a:buClr>
                <a:prstClr val="black">
                  <a:lumMod val="50000"/>
                  <a:lumOff val="50000"/>
                </a:prstClr>
              </a:buClr>
              <a:buFont typeface="Wingdings" charset="2"/>
              <a:buChar char="§"/>
            </a:pPr>
            <a:r>
              <a:rPr lang="en-US" sz="1800" dirty="0" smtClean="0">
                <a:solidFill>
                  <a:srgbClr val="2D2D8A">
                    <a:lumMod val="75000"/>
                  </a:srgbClr>
                </a:solidFill>
                <a:latin typeface="Cambria" panose="02040503050406030204" pitchFamily="18" charset="0"/>
                <a:ea typeface="+mn-ea"/>
                <a:cs typeface="Arial" panose="020B0604020202020204" pitchFamily="34" charset="0"/>
              </a:rPr>
              <a:t>CRR to NIST CSF Crosswalk  </a:t>
            </a:r>
            <a:endParaRPr lang="en-US" sz="1800" dirty="0">
              <a:solidFill>
                <a:srgbClr val="2D2D8A">
                  <a:lumMod val="75000"/>
                </a:srgbClr>
              </a:solidFill>
              <a:latin typeface="Cambria" panose="02040503050406030204" pitchFamily="18" charset="0"/>
              <a:ea typeface="+mn-ea"/>
              <a:cs typeface="Arial" panose="020B0604020202020204" pitchFamily="34" charset="0"/>
            </a:endParaRPr>
          </a:p>
          <a:p>
            <a:pPr eaLnBrk="1" hangingPunct="1">
              <a:spcBef>
                <a:spcPts val="1200"/>
              </a:spcBef>
              <a:buClr>
                <a:prstClr val="black">
                  <a:lumMod val="50000"/>
                  <a:lumOff val="50000"/>
                </a:prstClr>
              </a:buClr>
            </a:pPr>
            <a:r>
              <a:rPr lang="en-US" sz="1800" b="1" dirty="0" smtClean="0">
                <a:solidFill>
                  <a:srgbClr val="2D2D8A">
                    <a:lumMod val="75000"/>
                  </a:srgbClr>
                </a:solidFill>
                <a:latin typeface="Cambria" panose="02040503050406030204" pitchFamily="18" charset="0"/>
                <a:ea typeface="+mn-ea"/>
                <a:cs typeface="Arial" panose="020B0604020202020204" pitchFamily="34" charset="0"/>
              </a:rPr>
              <a:t>CRR Self-Assessment Kit website:</a:t>
            </a:r>
          </a:p>
          <a:p>
            <a:pPr eaLnBrk="1" hangingPunct="1">
              <a:spcBef>
                <a:spcPts val="1200"/>
              </a:spcBef>
              <a:buClr>
                <a:prstClr val="black">
                  <a:lumMod val="50000"/>
                  <a:lumOff val="50000"/>
                </a:prstClr>
              </a:buClr>
            </a:pPr>
            <a:r>
              <a:rPr lang="en-US" sz="1800" dirty="0" smtClean="0">
                <a:solidFill>
                  <a:srgbClr val="2D2D8A">
                    <a:lumMod val="75000"/>
                  </a:srgbClr>
                </a:solidFill>
                <a:latin typeface="Cambria" panose="02040503050406030204" pitchFamily="18" charset="0"/>
                <a:ea typeface="+mn-ea"/>
                <a:cs typeface="Arial" panose="020B0604020202020204" pitchFamily="34" charset="0"/>
                <a:hlinkClick r:id="rId4"/>
              </a:rPr>
              <a:t>http://www.us-cert.gov/ccubedvp/self-service-crr</a:t>
            </a:r>
            <a:endParaRPr lang="en-US" sz="1800" dirty="0">
              <a:solidFill>
                <a:srgbClr val="2D2D8A">
                  <a:lumMod val="75000"/>
                </a:srgbClr>
              </a:solidFill>
              <a:latin typeface="Cambria" panose="02040503050406030204" pitchFamily="18" charset="0"/>
              <a:ea typeface="+mn-ea"/>
              <a:cs typeface="Arial" panose="020B0604020202020204" pitchFamily="34" charset="0"/>
            </a:endParaRPr>
          </a:p>
        </p:txBody>
      </p:sp>
    </p:spTree>
    <p:extLst>
      <p:ext uri="{BB962C8B-B14F-4D97-AF65-F5344CB8AC3E}">
        <p14:creationId xmlns:p14="http://schemas.microsoft.com/office/powerpoint/2010/main" val="1532630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33400" y="990600"/>
            <a:ext cx="8077200" cy="106680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sz="1200" b="1" dirty="0">
              <a:solidFill>
                <a:prstClr val="black"/>
              </a:solidFill>
              <a:latin typeface="Times New Roman" pitchFamily="18" charset="0"/>
              <a:ea typeface="+mn-ea"/>
            </a:endParaRPr>
          </a:p>
        </p:txBody>
      </p:sp>
      <p:sp>
        <p:nvSpPr>
          <p:cNvPr id="2" name="Title 1"/>
          <p:cNvSpPr>
            <a:spLocks noGrp="1"/>
          </p:cNvSpPr>
          <p:nvPr>
            <p:ph type="title"/>
          </p:nvPr>
        </p:nvSpPr>
        <p:spPr/>
        <p:txBody>
          <a:bodyPr/>
          <a:lstStyle/>
          <a:p>
            <a:r>
              <a:rPr lang="en-US" dirty="0" smtClean="0"/>
              <a:t>Where there is a wire, there is a way</a:t>
            </a:r>
            <a:endParaRPr lang="en-US" dirty="0"/>
          </a:p>
        </p:txBody>
      </p:sp>
      <p:sp>
        <p:nvSpPr>
          <p:cNvPr id="3" name="Content Placeholder 2"/>
          <p:cNvSpPr>
            <a:spLocks noGrp="1"/>
          </p:cNvSpPr>
          <p:nvPr>
            <p:ph idx="1"/>
          </p:nvPr>
        </p:nvSpPr>
        <p:spPr/>
        <p:txBody>
          <a:bodyPr/>
          <a:lstStyle/>
          <a:p>
            <a:pPr marL="0" indent="0" algn="ctr">
              <a:buNone/>
            </a:pPr>
            <a:r>
              <a:rPr lang="en-US" sz="2800" dirty="0" smtClean="0"/>
              <a:t>A skilled and well resourced adversary who is determined to get into your network will find a way.</a:t>
            </a:r>
          </a:p>
          <a:p>
            <a:endParaRPr lang="en-US" dirty="0"/>
          </a:p>
          <a:p>
            <a:pPr marL="0" indent="0">
              <a:buNone/>
            </a:pPr>
            <a:r>
              <a:rPr lang="en-US" sz="2800" b="1" dirty="0" smtClean="0"/>
              <a:t>You should have two goals:</a:t>
            </a:r>
          </a:p>
          <a:p>
            <a:pPr marL="914400" lvl="1" indent="-457200">
              <a:buFont typeface="+mj-lt"/>
              <a:buAutoNum type="arabicPeriod"/>
            </a:pPr>
            <a:r>
              <a:rPr lang="en-US" sz="2000" dirty="0">
                <a:ea typeface="+mn-ea"/>
                <a:cs typeface="+mn-cs"/>
              </a:rPr>
              <a:t>Make the task of intrusion as difficult as possible on the adversary</a:t>
            </a:r>
          </a:p>
          <a:p>
            <a:pPr lvl="2">
              <a:buFont typeface="Wingdings" panose="05000000000000000000" pitchFamily="2" charset="2"/>
              <a:buChar char="ü"/>
            </a:pPr>
            <a:r>
              <a:rPr lang="en-US" sz="1800" dirty="0"/>
              <a:t>Increases likelihood of detection</a:t>
            </a:r>
          </a:p>
          <a:p>
            <a:pPr lvl="2">
              <a:buFont typeface="Wingdings" panose="05000000000000000000" pitchFamily="2" charset="2"/>
              <a:buChar char="ü"/>
            </a:pPr>
            <a:r>
              <a:rPr lang="en-US" sz="1800" dirty="0"/>
              <a:t>If successful, there should be more clues to help in containment and recovery</a:t>
            </a:r>
          </a:p>
          <a:p>
            <a:pPr lvl="2">
              <a:buFont typeface="Wingdings" panose="05000000000000000000" pitchFamily="2" charset="2"/>
              <a:buChar char="ü"/>
            </a:pPr>
            <a:r>
              <a:rPr lang="en-US" sz="1800" dirty="0"/>
              <a:t>The adversary may give up! (You </a:t>
            </a:r>
            <a:r>
              <a:rPr lang="en-US" sz="1800" dirty="0" smtClean="0"/>
              <a:t>win… for now)</a:t>
            </a:r>
          </a:p>
          <a:p>
            <a:pPr lvl="2"/>
            <a:endParaRPr lang="en-US" sz="1800" dirty="0"/>
          </a:p>
          <a:p>
            <a:pPr marL="914400" lvl="1" indent="-457200">
              <a:buFont typeface="+mj-lt"/>
              <a:buAutoNum type="arabicPeriod"/>
            </a:pPr>
            <a:r>
              <a:rPr lang="en-US" sz="2000" dirty="0" smtClean="0">
                <a:ea typeface="+mn-ea"/>
                <a:cs typeface="+mn-cs"/>
              </a:rPr>
              <a:t>If or when</a:t>
            </a:r>
            <a:r>
              <a:rPr lang="en-US" sz="2000" dirty="0" smtClean="0"/>
              <a:t> </a:t>
            </a:r>
            <a:r>
              <a:rPr lang="en-US" sz="2000" dirty="0">
                <a:ea typeface="+mn-ea"/>
                <a:cs typeface="+mn-cs"/>
              </a:rPr>
              <a:t>the intrusion succeeds, be able to detect and contain</a:t>
            </a:r>
          </a:p>
        </p:txBody>
      </p:sp>
    </p:spTree>
    <p:extLst>
      <p:ext uri="{BB962C8B-B14F-4D97-AF65-F5344CB8AC3E}">
        <p14:creationId xmlns:p14="http://schemas.microsoft.com/office/powerpoint/2010/main" val="1618187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6545" y="233521"/>
            <a:ext cx="8814391" cy="421296"/>
          </a:xfrm>
          <a:prstGeom prst="rect">
            <a:avLst/>
          </a:prstGeom>
        </p:spPr>
        <p:txBody>
          <a:bodyPr/>
          <a:lst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a:lstStyle>
          <a:p>
            <a:r>
              <a:rPr lang="en-US" dirty="0" smtClean="0">
                <a:solidFill>
                  <a:srgbClr val="002060"/>
                </a:solidFill>
                <a:latin typeface="JoannaMT"/>
              </a:rPr>
              <a:t>Cyber Resilience Review – Self Assessment </a:t>
            </a:r>
            <a:r>
              <a:rPr lang="en-US" sz="1800" kern="0" dirty="0" smtClean="0">
                <a:solidFill>
                  <a:prstClr val="black"/>
                </a:solidFill>
              </a:rPr>
              <a:t/>
            </a:r>
            <a:br>
              <a:rPr lang="en-US" sz="1800" kern="0" dirty="0" smtClean="0">
                <a:solidFill>
                  <a:prstClr val="black"/>
                </a:solidFill>
              </a:rPr>
            </a:br>
            <a:r>
              <a:rPr lang="en-US" sz="2800" kern="0" dirty="0" smtClean="0">
                <a:solidFill>
                  <a:prstClr val="black"/>
                </a:solidFill>
              </a:rPr>
              <a:t> </a:t>
            </a:r>
            <a:endParaRPr lang="en-US" sz="1400" kern="0" dirty="0"/>
          </a:p>
        </p:txBody>
      </p:sp>
      <p:sp>
        <p:nvSpPr>
          <p:cNvPr id="3" name="Text Placeholder 3"/>
          <p:cNvSpPr txBox="1">
            <a:spLocks/>
          </p:cNvSpPr>
          <p:nvPr/>
        </p:nvSpPr>
        <p:spPr>
          <a:xfrm>
            <a:off x="228599" y="882869"/>
            <a:ext cx="6781801" cy="4852212"/>
          </a:xfrm>
          <a:prstGeom prst="rect">
            <a:avLst/>
          </a:prstGeom>
        </p:spPr>
        <p:txBody>
          <a:bodyPr/>
          <a:lst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600"/>
              </a:spcBef>
              <a:buClr>
                <a:prstClr val="black">
                  <a:lumMod val="50000"/>
                  <a:lumOff val="50000"/>
                </a:prstClr>
              </a:buClr>
            </a:pPr>
            <a:r>
              <a:rPr lang="en-US" sz="1600" u="sng" kern="0" dirty="0" smtClean="0">
                <a:solidFill>
                  <a:srgbClr val="2D2D8A">
                    <a:lumMod val="75000"/>
                  </a:srgbClr>
                </a:solidFill>
                <a:latin typeface="Cambria" pitchFamily="18" charset="0"/>
                <a:cs typeface="Arial" panose="020B0604020202020204" pitchFamily="34" charset="0"/>
              </a:rPr>
              <a:t>Getting Started</a:t>
            </a:r>
          </a:p>
          <a:p>
            <a:pPr marL="285750" indent="-285750">
              <a:spcBef>
                <a:spcPts val="600"/>
              </a:spcBef>
              <a:buClr>
                <a:prstClr val="black">
                  <a:lumMod val="50000"/>
                  <a:lumOff val="50000"/>
                </a:prstClr>
              </a:buClr>
              <a:buFont typeface="Arial" panose="020B0604020202020204" pitchFamily="34" charset="0"/>
              <a:buChar char="•"/>
            </a:pPr>
            <a:r>
              <a:rPr lang="en-US" sz="1600" kern="0" dirty="0" smtClean="0">
                <a:solidFill>
                  <a:srgbClr val="2D2D8A">
                    <a:lumMod val="75000"/>
                  </a:srgbClr>
                </a:solidFill>
                <a:latin typeface="Cambria" pitchFamily="18" charset="0"/>
              </a:rPr>
              <a:t>Review the </a:t>
            </a:r>
            <a:r>
              <a:rPr lang="en-US" sz="1600" kern="0" dirty="0" smtClean="0">
                <a:solidFill>
                  <a:srgbClr val="2D2D8A">
                    <a:lumMod val="75000"/>
                  </a:srgbClr>
                </a:solidFill>
                <a:latin typeface="Cambria" pitchFamily="18" charset="0"/>
                <a:hlinkClick r:id="rId2"/>
              </a:rPr>
              <a:t>CRR Method Description and User Guide</a:t>
            </a:r>
            <a:endParaRPr lang="en-US" sz="1600" kern="0" dirty="0" smtClean="0">
              <a:solidFill>
                <a:srgbClr val="2D2D8A">
                  <a:lumMod val="75000"/>
                </a:srgbClr>
              </a:solidFill>
              <a:latin typeface="Cambria" pitchFamily="18" charset="0"/>
            </a:endParaRPr>
          </a:p>
          <a:p>
            <a:pPr marL="285750" indent="-285750">
              <a:spcBef>
                <a:spcPts val="600"/>
              </a:spcBef>
              <a:buClr>
                <a:prstClr val="black">
                  <a:lumMod val="50000"/>
                  <a:lumOff val="50000"/>
                </a:prstClr>
              </a:buClr>
              <a:buFont typeface="Arial" panose="020B0604020202020204" pitchFamily="34" charset="0"/>
              <a:buChar char="•"/>
            </a:pPr>
            <a:r>
              <a:rPr lang="en-US" sz="1600" kern="0" dirty="0" smtClean="0">
                <a:solidFill>
                  <a:srgbClr val="2D2D8A">
                    <a:lumMod val="75000"/>
                  </a:srgbClr>
                </a:solidFill>
                <a:latin typeface="Cambria" pitchFamily="18" charset="0"/>
              </a:rPr>
              <a:t>Identify the scope of the CRR Self-Assessment</a:t>
            </a:r>
          </a:p>
          <a:p>
            <a:pPr lvl="1">
              <a:spcBef>
                <a:spcPts val="600"/>
              </a:spcBef>
              <a:buClr>
                <a:prstClr val="black">
                  <a:lumMod val="50000"/>
                  <a:lumOff val="50000"/>
                </a:prstClr>
              </a:buClr>
              <a:buFont typeface="Wingdings" panose="05000000000000000000" pitchFamily="2" charset="2"/>
              <a:buChar char="Ø"/>
            </a:pPr>
            <a:r>
              <a:rPr lang="en-US" sz="1600" kern="0" dirty="0" smtClean="0">
                <a:solidFill>
                  <a:srgbClr val="2D2D8A">
                    <a:lumMod val="75000"/>
                  </a:srgbClr>
                </a:solidFill>
                <a:latin typeface="Cambria" pitchFamily="18" charset="0"/>
                <a:ea typeface="+mn-ea"/>
              </a:rPr>
              <a:t>Identify critical services to the organization and identify which parts of the organization deliver those services</a:t>
            </a:r>
          </a:p>
          <a:p>
            <a:pPr lvl="1">
              <a:spcBef>
                <a:spcPts val="600"/>
              </a:spcBef>
              <a:buClr>
                <a:prstClr val="black">
                  <a:lumMod val="50000"/>
                  <a:lumOff val="50000"/>
                </a:prstClr>
              </a:buClr>
              <a:buFont typeface="Wingdings" panose="05000000000000000000" pitchFamily="2" charset="2"/>
              <a:buChar char="Ø"/>
            </a:pPr>
            <a:r>
              <a:rPr lang="en-US" sz="1600" kern="0" dirty="0" smtClean="0">
                <a:solidFill>
                  <a:srgbClr val="2D2D8A">
                    <a:lumMod val="75000"/>
                  </a:srgbClr>
                </a:solidFill>
                <a:latin typeface="Cambria" pitchFamily="18" charset="0"/>
                <a:ea typeface="+mn-ea"/>
              </a:rPr>
              <a:t>Choose a critical service that will be the focus of the self-assessment</a:t>
            </a:r>
          </a:p>
          <a:p>
            <a:pPr lvl="1">
              <a:spcBef>
                <a:spcPts val="600"/>
              </a:spcBef>
              <a:buClr>
                <a:prstClr val="black">
                  <a:lumMod val="50000"/>
                  <a:lumOff val="50000"/>
                </a:prstClr>
              </a:buClr>
              <a:buFont typeface="Wingdings" panose="05000000000000000000" pitchFamily="2" charset="2"/>
              <a:buChar char="Ø"/>
            </a:pPr>
            <a:r>
              <a:rPr lang="en-US" sz="1600" kern="0" dirty="0" smtClean="0">
                <a:solidFill>
                  <a:srgbClr val="2D2D8A">
                    <a:lumMod val="75000"/>
                  </a:srgbClr>
                </a:solidFill>
                <a:latin typeface="Cambria" pitchFamily="18" charset="0"/>
                <a:ea typeface="+mn-ea"/>
              </a:rPr>
              <a:t>Determine which assets (people, information, technology, and facilities) are required for the delivery of the service</a:t>
            </a:r>
          </a:p>
          <a:p>
            <a:pPr marL="285750" indent="-285750">
              <a:spcBef>
                <a:spcPts val="600"/>
              </a:spcBef>
              <a:buClr>
                <a:prstClr val="black">
                  <a:lumMod val="50000"/>
                  <a:lumOff val="50000"/>
                </a:prstClr>
              </a:buClr>
              <a:buFont typeface="Arial" panose="020B0604020202020204" pitchFamily="34" charset="0"/>
              <a:buChar char="•"/>
            </a:pPr>
            <a:r>
              <a:rPr lang="en-US" sz="1600" kern="0" dirty="0" smtClean="0">
                <a:solidFill>
                  <a:srgbClr val="2D2D8A">
                    <a:lumMod val="75000"/>
                  </a:srgbClr>
                </a:solidFill>
                <a:latin typeface="Cambria" pitchFamily="18" charset="0"/>
              </a:rPr>
              <a:t>Identify key participants in the self-assessment</a:t>
            </a:r>
          </a:p>
          <a:p>
            <a:pPr lvl="1">
              <a:spcBef>
                <a:spcPts val="600"/>
              </a:spcBef>
              <a:buClr>
                <a:prstClr val="black">
                  <a:lumMod val="50000"/>
                  <a:lumOff val="50000"/>
                </a:prstClr>
              </a:buClr>
              <a:buFont typeface="Wingdings" panose="05000000000000000000" pitchFamily="2" charset="2"/>
              <a:buChar char="Ø"/>
            </a:pPr>
            <a:r>
              <a:rPr lang="en-US" sz="1600" kern="0" dirty="0" smtClean="0">
                <a:solidFill>
                  <a:srgbClr val="2D2D8A">
                    <a:lumMod val="75000"/>
                  </a:srgbClr>
                </a:solidFill>
                <a:latin typeface="Cambria" pitchFamily="18" charset="0"/>
                <a:ea typeface="+mn-ea"/>
              </a:rPr>
              <a:t>Managers and senior staff-members responsible for the areas of operations and service being assessed (i.e., CIO, CISO, Director of IT, Director of Ops., </a:t>
            </a:r>
            <a:r>
              <a:rPr lang="en-US" sz="1600" kern="0" dirty="0" err="1" smtClean="0">
                <a:solidFill>
                  <a:srgbClr val="2D2D8A">
                    <a:lumMod val="75000"/>
                  </a:srgbClr>
                </a:solidFill>
                <a:latin typeface="Cambria" pitchFamily="18" charset="0"/>
                <a:ea typeface="+mn-ea"/>
              </a:rPr>
              <a:t>etc</a:t>
            </a:r>
            <a:r>
              <a:rPr lang="en-US" sz="1600" kern="0" dirty="0" smtClean="0">
                <a:solidFill>
                  <a:srgbClr val="2D2D8A">
                    <a:lumMod val="75000"/>
                  </a:srgbClr>
                </a:solidFill>
                <a:latin typeface="Cambria" pitchFamily="18" charset="0"/>
                <a:ea typeface="+mn-ea"/>
              </a:rPr>
              <a:t>)</a:t>
            </a:r>
          </a:p>
          <a:p>
            <a:pPr lvl="1">
              <a:spcBef>
                <a:spcPts val="600"/>
              </a:spcBef>
              <a:buClr>
                <a:prstClr val="black">
                  <a:lumMod val="50000"/>
                  <a:lumOff val="50000"/>
                </a:prstClr>
              </a:buClr>
              <a:buFont typeface="Wingdings" panose="05000000000000000000" pitchFamily="2" charset="2"/>
              <a:buChar char="Ø"/>
            </a:pPr>
            <a:r>
              <a:rPr lang="en-US" sz="1600" kern="0" dirty="0" smtClean="0">
                <a:solidFill>
                  <a:srgbClr val="2D2D8A">
                    <a:lumMod val="75000"/>
                  </a:srgbClr>
                </a:solidFill>
                <a:latin typeface="Cambria" pitchFamily="18" charset="0"/>
                <a:ea typeface="+mn-ea"/>
              </a:rPr>
              <a:t>Other stakeholders that can provide answers that best represent the organization’s capabilities in a given CRR domain (i.e., office managers, senior owners and operators, subject matter experts, policy writers,  etc.)</a:t>
            </a:r>
          </a:p>
          <a:p>
            <a:pPr lvl="1">
              <a:spcBef>
                <a:spcPts val="600"/>
              </a:spcBef>
              <a:buClr>
                <a:prstClr val="black">
                  <a:lumMod val="50000"/>
                  <a:lumOff val="50000"/>
                </a:prstClr>
              </a:buClr>
              <a:buFont typeface="Wingdings" panose="05000000000000000000" pitchFamily="2" charset="2"/>
              <a:buChar char="Ø"/>
            </a:pPr>
            <a:r>
              <a:rPr lang="en-US" sz="1600" kern="0" dirty="0" smtClean="0">
                <a:solidFill>
                  <a:srgbClr val="2D2D8A">
                    <a:lumMod val="75000"/>
                  </a:srgbClr>
                </a:solidFill>
                <a:latin typeface="Cambria" pitchFamily="18" charset="0"/>
                <a:ea typeface="+mn-ea"/>
              </a:rPr>
              <a:t>typically 7-10 participants</a:t>
            </a:r>
          </a:p>
          <a:p>
            <a:pPr marL="285750" indent="-285750">
              <a:spcBef>
                <a:spcPts val="1200"/>
              </a:spcBef>
              <a:buClr>
                <a:prstClr val="black">
                  <a:lumMod val="50000"/>
                  <a:lumOff val="50000"/>
                </a:prstClr>
              </a:buClr>
              <a:buFont typeface="Wingdings" pitchFamily="2" charset="2"/>
              <a:buChar char="Ø"/>
            </a:pPr>
            <a:endParaRPr lang="en-US" sz="1600" kern="0" dirty="0" smtClean="0">
              <a:solidFill>
                <a:srgbClr val="000000"/>
              </a:solidFill>
            </a:endParaRPr>
          </a:p>
          <a:p>
            <a:pPr lvl="1">
              <a:spcBef>
                <a:spcPts val="1200"/>
              </a:spcBef>
              <a:buClr>
                <a:prstClr val="black">
                  <a:lumMod val="50000"/>
                  <a:lumOff val="50000"/>
                </a:prstClr>
              </a:buClr>
              <a:buFont typeface="Wingdings" panose="05000000000000000000" pitchFamily="2" charset="2"/>
              <a:buChar char="Ø"/>
            </a:pPr>
            <a:endParaRPr lang="en-US" kern="0" dirty="0" smtClean="0">
              <a:solidFill>
                <a:srgbClr val="000000"/>
              </a:solidFill>
              <a:ea typeface="+mn-ea"/>
            </a:endParaRPr>
          </a:p>
          <a:p>
            <a:endParaRPr lang="en-US" kern="0" dirty="0" smtClean="0">
              <a:solidFill>
                <a:srgbClr val="000000"/>
              </a:solidFill>
            </a:endParaRPr>
          </a:p>
          <a:p>
            <a:endParaRPr lang="en-US" kern="0" dirty="0">
              <a:solidFill>
                <a:srgbClr val="000000"/>
              </a:solidFill>
            </a:endParaRPr>
          </a:p>
        </p:txBody>
      </p:sp>
      <p:sp>
        <p:nvSpPr>
          <p:cNvPr id="4" name="Slide Number Placeholder 4"/>
          <p:cNvSpPr txBox="1">
            <a:spLocks/>
          </p:cNvSpPr>
          <p:nvPr/>
        </p:nvSpPr>
        <p:spPr>
          <a:xfrm>
            <a:off x="8763000" y="6705600"/>
            <a:ext cx="381000" cy="15240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fld id="{2F7B3F78-D97E-423F-A5EE-56C6A1F4BFCB}" type="slidenum">
              <a:rPr lang="en-US" sz="1800" smtClean="0">
                <a:solidFill>
                  <a:prstClr val="black">
                    <a:tint val="75000"/>
                  </a:prstClr>
                </a:solidFill>
              </a:rPr>
              <a:pPr eaLnBrk="1" hangingPunct="1"/>
              <a:t>20</a:t>
            </a:fld>
            <a:endParaRPr lang="en-US" sz="1800" dirty="0">
              <a:solidFill>
                <a:prstClr val="black">
                  <a:tint val="75000"/>
                </a:prstClr>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5541" y="1371600"/>
            <a:ext cx="2106059"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671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5000"/>
              </a:lnSpc>
              <a:defRPr/>
            </a:pPr>
            <a:r>
              <a:rPr lang="en-US" sz="2800" kern="1200" dirty="0">
                <a:solidFill>
                  <a:srgbClr val="002060"/>
                </a:solidFill>
                <a:latin typeface="JoannaMT"/>
              </a:rPr>
              <a:t>Cyber </a:t>
            </a:r>
            <a:r>
              <a:rPr lang="en-US" sz="2800" kern="1200" dirty="0" smtClean="0">
                <a:solidFill>
                  <a:srgbClr val="002060"/>
                </a:solidFill>
                <a:latin typeface="JoannaMT"/>
              </a:rPr>
              <a:t>Resilience Review </a:t>
            </a:r>
            <a:r>
              <a:rPr lang="en-US" sz="2800" kern="1200" dirty="0">
                <a:solidFill>
                  <a:srgbClr val="002060"/>
                </a:solidFill>
                <a:latin typeface="JoannaMT"/>
              </a:rPr>
              <a:t>and the Framework</a:t>
            </a:r>
          </a:p>
        </p:txBody>
      </p:sp>
      <p:sp>
        <p:nvSpPr>
          <p:cNvPr id="6" name="Rectangle 3"/>
          <p:cNvSpPr>
            <a:spLocks noChangeArrowheads="1"/>
          </p:cNvSpPr>
          <p:nvPr/>
        </p:nvSpPr>
        <p:spPr bwMode="auto">
          <a:xfrm>
            <a:off x="457200" y="1073888"/>
            <a:ext cx="8458200" cy="903315"/>
          </a:xfrm>
          <a:prstGeom prst="rect">
            <a:avLst/>
          </a:prstGeom>
          <a:noFill/>
          <a:ln w="9525">
            <a:noFill/>
            <a:miter lim="800000"/>
            <a:headEnd/>
            <a:tailEnd/>
          </a:ln>
        </p:spPr>
        <p:txBody>
          <a:bodyPr/>
          <a:lstStyle/>
          <a:p>
            <a:pPr eaLnBrk="1" hangingPunct="1">
              <a:spcBef>
                <a:spcPts val="600"/>
              </a:spcBef>
              <a:spcAft>
                <a:spcPts val="600"/>
              </a:spcAft>
              <a:buClr>
                <a:srgbClr val="B0B1B3"/>
              </a:buClr>
              <a:defRPr/>
            </a:pPr>
            <a:r>
              <a:rPr lang="en-US" sz="2200" dirty="0" smtClean="0">
                <a:solidFill>
                  <a:srgbClr val="2D2D8A">
                    <a:lumMod val="75000"/>
                  </a:srgbClr>
                </a:solidFill>
                <a:latin typeface="Cambria" panose="02040503050406030204" pitchFamily="18" charset="0"/>
                <a:ea typeface="+mn-ea"/>
              </a:rPr>
              <a:t>Relationship between DHS’ Cyber Resilience Review and the NIST Cybersecurity Framework  </a:t>
            </a:r>
            <a:r>
              <a:rPr lang="en-US" sz="2200" i="1" dirty="0" smtClean="0">
                <a:solidFill>
                  <a:srgbClr val="2D2D8A">
                    <a:lumMod val="75000"/>
                  </a:srgbClr>
                </a:solidFill>
                <a:latin typeface="Cambria" panose="02040503050406030204" pitchFamily="18" charset="0"/>
                <a:ea typeface="+mn-ea"/>
              </a:rPr>
              <a:t>[CRR </a:t>
            </a:r>
            <a:r>
              <a:rPr lang="en-US" sz="2200" i="1" dirty="0">
                <a:solidFill>
                  <a:srgbClr val="2D2D8A">
                    <a:lumMod val="75000"/>
                  </a:srgbClr>
                </a:solidFill>
                <a:latin typeface="Cambria" panose="02040503050406030204" pitchFamily="18" charset="0"/>
                <a:ea typeface="+mn-ea"/>
              </a:rPr>
              <a:t>to NIST CSF crosswalk </a:t>
            </a:r>
            <a:r>
              <a:rPr lang="en-US" sz="2200" i="1" dirty="0" smtClean="0">
                <a:solidFill>
                  <a:srgbClr val="2D2D8A">
                    <a:lumMod val="75000"/>
                  </a:srgbClr>
                </a:solidFill>
                <a:latin typeface="Cambria" panose="02040503050406030204" pitchFamily="18" charset="0"/>
                <a:ea typeface="+mn-ea"/>
              </a:rPr>
              <a:t>available]</a:t>
            </a:r>
          </a:p>
        </p:txBody>
      </p:sp>
      <p:grpSp>
        <p:nvGrpSpPr>
          <p:cNvPr id="32" name="Group 31"/>
          <p:cNvGrpSpPr/>
          <p:nvPr/>
        </p:nvGrpSpPr>
        <p:grpSpPr>
          <a:xfrm>
            <a:off x="405852" y="1807781"/>
            <a:ext cx="8286265" cy="4183116"/>
            <a:chOff x="405852" y="1807781"/>
            <a:chExt cx="8286265" cy="4183116"/>
          </a:xfrm>
        </p:grpSpPr>
        <p:grpSp>
          <p:nvGrpSpPr>
            <p:cNvPr id="33" name="Group 32"/>
            <p:cNvGrpSpPr/>
            <p:nvPr/>
          </p:nvGrpSpPr>
          <p:grpSpPr>
            <a:xfrm>
              <a:off x="1971202" y="2475652"/>
              <a:ext cx="5020930" cy="2547003"/>
              <a:chOff x="2067442" y="2179674"/>
              <a:chExt cx="4940592" cy="3118884"/>
            </a:xfrm>
          </p:grpSpPr>
          <p:cxnSp>
            <p:nvCxnSpPr>
              <p:cNvPr id="83" name="Straight Connector 82"/>
              <p:cNvCxnSpPr/>
              <p:nvPr/>
            </p:nvCxnSpPr>
            <p:spPr bwMode="auto">
              <a:xfrm>
                <a:off x="2067442" y="2215116"/>
                <a:ext cx="0" cy="3083442"/>
              </a:xfrm>
              <a:prstGeom prst="line">
                <a:avLst/>
              </a:prstGeom>
              <a:noFill/>
              <a:ln w="19050" cap="flat" cmpd="sng" algn="ctr">
                <a:noFill/>
                <a:prstDash val="dash"/>
                <a:round/>
                <a:headEnd type="none" w="med" len="med"/>
                <a:tailEnd type="none" w="med" len="med"/>
              </a:ln>
              <a:effectLst/>
            </p:spPr>
          </p:cxnSp>
          <p:cxnSp>
            <p:nvCxnSpPr>
              <p:cNvPr id="84" name="Straight Connector 83"/>
              <p:cNvCxnSpPr/>
              <p:nvPr/>
            </p:nvCxnSpPr>
            <p:spPr bwMode="auto">
              <a:xfrm>
                <a:off x="3714306" y="2203302"/>
                <a:ext cx="0" cy="3083442"/>
              </a:xfrm>
              <a:prstGeom prst="line">
                <a:avLst/>
              </a:prstGeom>
              <a:noFill/>
              <a:ln w="19050" cap="flat" cmpd="sng" algn="ctr">
                <a:noFill/>
                <a:prstDash val="dash"/>
                <a:round/>
                <a:headEnd type="none" w="med" len="med"/>
                <a:tailEnd type="none" w="med" len="med"/>
              </a:ln>
              <a:effectLst/>
            </p:spPr>
          </p:cxnSp>
          <p:cxnSp>
            <p:nvCxnSpPr>
              <p:cNvPr id="85" name="Straight Connector 84"/>
              <p:cNvCxnSpPr/>
              <p:nvPr/>
            </p:nvCxnSpPr>
            <p:spPr bwMode="auto">
              <a:xfrm>
                <a:off x="5355263" y="2179674"/>
                <a:ext cx="0" cy="3083442"/>
              </a:xfrm>
              <a:prstGeom prst="line">
                <a:avLst/>
              </a:prstGeom>
              <a:noFill/>
              <a:ln w="19050" cap="flat" cmpd="sng" algn="ctr">
                <a:noFill/>
                <a:prstDash val="dash"/>
                <a:round/>
                <a:headEnd type="none" w="med" len="med"/>
                <a:tailEnd type="none" w="med" len="med"/>
              </a:ln>
              <a:effectLst/>
            </p:spPr>
          </p:cxnSp>
          <p:cxnSp>
            <p:nvCxnSpPr>
              <p:cNvPr id="86" name="Straight Connector 85"/>
              <p:cNvCxnSpPr/>
              <p:nvPr/>
            </p:nvCxnSpPr>
            <p:spPr bwMode="auto">
              <a:xfrm>
                <a:off x="7008034" y="2203303"/>
                <a:ext cx="0" cy="3083442"/>
              </a:xfrm>
              <a:prstGeom prst="line">
                <a:avLst/>
              </a:prstGeom>
              <a:noFill/>
              <a:ln w="19050" cap="flat" cmpd="sng" algn="ctr">
                <a:noFill/>
                <a:prstDash val="dash"/>
                <a:round/>
                <a:headEnd type="none" w="med" len="med"/>
                <a:tailEnd type="none" w="med" len="med"/>
              </a:ln>
              <a:effectLst/>
            </p:spPr>
          </p:cxnSp>
        </p:grpSp>
        <p:sp>
          <p:nvSpPr>
            <p:cNvPr id="34" name="Rounded Rectangle 33"/>
            <p:cNvSpPr/>
            <p:nvPr/>
          </p:nvSpPr>
          <p:spPr bwMode="auto">
            <a:xfrm>
              <a:off x="2195668" y="2078077"/>
              <a:ext cx="1275906" cy="3023441"/>
            </a:xfrm>
            <a:prstGeom prst="roundRect">
              <a:avLst/>
            </a:prstGeom>
            <a:gradFill flip="none" rotWithShape="1">
              <a:gsLst>
                <a:gs pos="0">
                  <a:srgbClr val="333333">
                    <a:alpha val="73000"/>
                  </a:srgbClr>
                </a:gs>
                <a:gs pos="74000">
                  <a:srgbClr val="FFFFFF"/>
                </a:gs>
              </a:gsLst>
              <a:lin ang="16200000" scaled="0"/>
              <a:tileRect/>
            </a:gradFill>
            <a:ln w="9525" cap="flat" cmpd="sng" algn="ctr">
              <a:noFill/>
              <a:prstDash val="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3363" indent="-233363" eaLnBrk="1" hangingPunct="1">
                <a:lnSpc>
                  <a:spcPct val="80000"/>
                </a:lnSpc>
                <a:spcBef>
                  <a:spcPct val="20000"/>
                </a:spcBef>
                <a:buFontTx/>
                <a:buChar char="•"/>
              </a:pPr>
              <a:endParaRPr lang="en-US" sz="1800" smtClean="0">
                <a:solidFill>
                  <a:srgbClr val="000000"/>
                </a:solidFill>
                <a:latin typeface="Arial" charset="0"/>
                <a:ea typeface="+mn-ea"/>
              </a:endParaRPr>
            </a:p>
          </p:txBody>
        </p:sp>
        <p:sp>
          <p:nvSpPr>
            <p:cNvPr id="35" name="Rounded Rectangle 34"/>
            <p:cNvSpPr/>
            <p:nvPr/>
          </p:nvSpPr>
          <p:spPr bwMode="auto">
            <a:xfrm>
              <a:off x="579382" y="2078077"/>
              <a:ext cx="1252738" cy="3023442"/>
            </a:xfrm>
            <a:prstGeom prst="roundRect">
              <a:avLst/>
            </a:prstGeom>
            <a:gradFill flip="none" rotWithShape="1">
              <a:gsLst>
                <a:gs pos="0">
                  <a:srgbClr val="A50021"/>
                </a:gs>
                <a:gs pos="49000">
                  <a:srgbClr val="FFFFFF"/>
                </a:gs>
              </a:gsLst>
              <a:lin ang="16200000" scaled="0"/>
              <a:tileRect/>
            </a:gradFill>
            <a:ln w="9525" cap="flat" cmpd="sng" algn="ctr">
              <a:noFill/>
              <a:prstDash val="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3363" indent="-233363" eaLnBrk="1" hangingPunct="1">
                <a:lnSpc>
                  <a:spcPct val="80000"/>
                </a:lnSpc>
                <a:spcBef>
                  <a:spcPct val="20000"/>
                </a:spcBef>
                <a:buFontTx/>
                <a:buChar char="•"/>
              </a:pPr>
              <a:endParaRPr lang="en-US" sz="1800" smtClean="0">
                <a:solidFill>
                  <a:srgbClr val="000000"/>
                </a:solidFill>
                <a:latin typeface="Arial" charset="0"/>
                <a:ea typeface="+mn-ea"/>
              </a:endParaRPr>
            </a:p>
          </p:txBody>
        </p:sp>
        <p:sp>
          <p:nvSpPr>
            <p:cNvPr id="36" name="Rounded Rectangle 35"/>
            <p:cNvSpPr/>
            <p:nvPr/>
          </p:nvSpPr>
          <p:spPr bwMode="auto">
            <a:xfrm>
              <a:off x="5535177" y="2078077"/>
              <a:ext cx="1319766" cy="3019122"/>
            </a:xfrm>
            <a:prstGeom prst="roundRect">
              <a:avLst/>
            </a:prstGeom>
            <a:gradFill flip="none" rotWithShape="1">
              <a:gsLst>
                <a:gs pos="0">
                  <a:srgbClr val="003366"/>
                </a:gs>
                <a:gs pos="65000">
                  <a:srgbClr val="FFFFFF"/>
                </a:gs>
              </a:gsLst>
              <a:lin ang="16200000" scaled="0"/>
              <a:tileRect/>
            </a:gradFill>
            <a:ln w="9525" cap="flat" cmpd="sng" algn="ctr">
              <a:noFill/>
              <a:prstDash val="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3363" indent="-233363" eaLnBrk="1" hangingPunct="1">
                <a:lnSpc>
                  <a:spcPct val="80000"/>
                </a:lnSpc>
                <a:spcBef>
                  <a:spcPct val="20000"/>
                </a:spcBef>
                <a:buFontTx/>
                <a:buChar char="•"/>
              </a:pPr>
              <a:endParaRPr lang="en-US" sz="1800" smtClean="0">
                <a:solidFill>
                  <a:srgbClr val="000000"/>
                </a:solidFill>
                <a:latin typeface="Arial" charset="0"/>
                <a:ea typeface="+mn-ea"/>
              </a:endParaRPr>
            </a:p>
          </p:txBody>
        </p:sp>
        <p:sp>
          <p:nvSpPr>
            <p:cNvPr id="37" name="Rounded Rectangle 36"/>
            <p:cNvSpPr/>
            <p:nvPr/>
          </p:nvSpPr>
          <p:spPr bwMode="auto">
            <a:xfrm>
              <a:off x="7192970" y="2078077"/>
              <a:ext cx="1358603" cy="3015928"/>
            </a:xfrm>
            <a:prstGeom prst="roundRect">
              <a:avLst/>
            </a:prstGeom>
            <a:gradFill flip="none" rotWithShape="1">
              <a:gsLst>
                <a:gs pos="0">
                  <a:srgbClr val="B0B1B3">
                    <a:alpha val="70000"/>
                  </a:srgbClr>
                </a:gs>
                <a:gs pos="74000">
                  <a:srgbClr val="FFFFFF"/>
                </a:gs>
              </a:gsLst>
              <a:lin ang="16200000" scaled="0"/>
              <a:tileRect/>
            </a:gradFill>
            <a:ln w="9525" cap="flat" cmpd="sng" algn="ctr">
              <a:noFill/>
              <a:prstDash val="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3363" indent="-233363" eaLnBrk="1" hangingPunct="1">
                <a:lnSpc>
                  <a:spcPct val="80000"/>
                </a:lnSpc>
                <a:spcBef>
                  <a:spcPct val="20000"/>
                </a:spcBef>
                <a:buFontTx/>
                <a:buChar char="•"/>
              </a:pPr>
              <a:endParaRPr lang="en-US" sz="1800" smtClean="0">
                <a:solidFill>
                  <a:srgbClr val="000000"/>
                </a:solidFill>
                <a:latin typeface="Arial" charset="0"/>
                <a:ea typeface="+mn-ea"/>
              </a:endParaRPr>
            </a:p>
          </p:txBody>
        </p:sp>
        <p:sp>
          <p:nvSpPr>
            <p:cNvPr id="38" name="Rounded Rectangle 37"/>
            <p:cNvSpPr/>
            <p:nvPr/>
          </p:nvSpPr>
          <p:spPr bwMode="auto">
            <a:xfrm>
              <a:off x="3790551" y="2078077"/>
              <a:ext cx="1358605" cy="3015928"/>
            </a:xfrm>
            <a:prstGeom prst="roundRect">
              <a:avLst/>
            </a:prstGeom>
            <a:gradFill flip="none" rotWithShape="1">
              <a:gsLst>
                <a:gs pos="0">
                  <a:srgbClr val="0070B2">
                    <a:alpha val="70000"/>
                  </a:srgbClr>
                </a:gs>
                <a:gs pos="74000">
                  <a:srgbClr val="FFFFFF"/>
                </a:gs>
              </a:gsLst>
              <a:lin ang="16200000" scaled="0"/>
              <a:tileRect/>
            </a:gradFill>
            <a:ln w="9525" cap="flat" cmpd="sng" algn="ctr">
              <a:noFill/>
              <a:prstDash val="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3363" indent="-233363" eaLnBrk="1" hangingPunct="1">
                <a:lnSpc>
                  <a:spcPct val="80000"/>
                </a:lnSpc>
                <a:spcBef>
                  <a:spcPct val="20000"/>
                </a:spcBef>
                <a:buFontTx/>
                <a:buChar char="•"/>
              </a:pPr>
              <a:endParaRPr lang="en-US" sz="1800" smtClean="0">
                <a:solidFill>
                  <a:srgbClr val="000000"/>
                </a:solidFill>
                <a:latin typeface="Arial" charset="0"/>
                <a:ea typeface="+mn-ea"/>
              </a:endParaRPr>
            </a:p>
          </p:txBody>
        </p:sp>
        <p:sp>
          <p:nvSpPr>
            <p:cNvPr id="39" name="Rectangle 38"/>
            <p:cNvSpPr/>
            <p:nvPr/>
          </p:nvSpPr>
          <p:spPr bwMode="auto">
            <a:xfrm>
              <a:off x="457200" y="1807781"/>
              <a:ext cx="8229600" cy="418311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lnSpc>
                  <a:spcPct val="80000"/>
                </a:lnSpc>
                <a:spcBef>
                  <a:spcPct val="20000"/>
                </a:spcBef>
              </a:pPr>
              <a:endParaRPr lang="en-US" sz="1800" dirty="0" smtClean="0">
                <a:solidFill>
                  <a:srgbClr val="000000"/>
                </a:solidFill>
                <a:latin typeface="Arial" charset="0"/>
                <a:ea typeface="+mn-ea"/>
              </a:endParaRPr>
            </a:p>
          </p:txBody>
        </p:sp>
        <p:sp>
          <p:nvSpPr>
            <p:cNvPr id="40" name="Rectangle 39"/>
            <p:cNvSpPr/>
            <p:nvPr/>
          </p:nvSpPr>
          <p:spPr bwMode="auto">
            <a:xfrm>
              <a:off x="405852" y="2085389"/>
              <a:ext cx="1565349" cy="549354"/>
            </a:xfrm>
            <a:prstGeom prst="rect">
              <a:avLst/>
            </a:prstGeom>
            <a:noFill/>
            <a:ln w="9525" cap="flat" cmpd="sng" algn="ctr">
              <a:noFill/>
              <a:prstDash val="solid"/>
              <a:round/>
              <a:headEnd type="none" w="med" len="med"/>
              <a:tailEnd type="none" w="med" len="med"/>
            </a:ln>
            <a:effectLst/>
          </p:spPr>
          <p:txBody>
            <a:bodyPr vert="horz" wrap="square" lIns="92309" tIns="46154" rIns="92309" bIns="46154" numCol="1" rtlCol="0" anchor="t" anchorCtr="0" compatLnSpc="1">
              <a:prstTxWarp prst="textNoShape">
                <a:avLst/>
              </a:prstTxWarp>
            </a:bodyPr>
            <a:lstStyle/>
            <a:p>
              <a:pPr algn="ctr" eaLnBrk="1" hangingPunct="1">
                <a:spcBef>
                  <a:spcPts val="0"/>
                </a:spcBef>
                <a:tabLst>
                  <a:tab pos="292100" algn="l"/>
                  <a:tab pos="571500" algn="l"/>
                </a:tabLst>
              </a:pPr>
              <a:r>
                <a:rPr lang="en-US" sz="1400" b="1" dirty="0" smtClean="0">
                  <a:solidFill>
                    <a:srgbClr val="000000"/>
                  </a:solidFill>
                  <a:latin typeface="Arial" charset="0"/>
                  <a:ea typeface="ＭＳ Ｐゴシック" pitchFamily="1" charset="-128"/>
                </a:rPr>
                <a:t>Identify</a:t>
              </a:r>
            </a:p>
            <a:p>
              <a:pPr algn="ctr" eaLnBrk="1" hangingPunct="1">
                <a:spcBef>
                  <a:spcPts val="0"/>
                </a:spcBef>
                <a:tabLst>
                  <a:tab pos="292100" algn="l"/>
                  <a:tab pos="571500" algn="l"/>
                </a:tabLst>
              </a:pPr>
              <a:r>
                <a:rPr lang="en-US" sz="1400" b="1" dirty="0" smtClean="0">
                  <a:solidFill>
                    <a:srgbClr val="000000"/>
                  </a:solidFill>
                  <a:latin typeface="Arial" charset="0"/>
                  <a:ea typeface="ＭＳ Ｐゴシック" pitchFamily="1" charset="-128"/>
                </a:rPr>
                <a:t>Services</a:t>
              </a:r>
            </a:p>
          </p:txBody>
        </p:sp>
        <p:sp>
          <p:nvSpPr>
            <p:cNvPr id="41" name="TextBox 40"/>
            <p:cNvSpPr txBox="1"/>
            <p:nvPr/>
          </p:nvSpPr>
          <p:spPr>
            <a:xfrm>
              <a:off x="1996217" y="2085389"/>
              <a:ext cx="1648114" cy="523220"/>
            </a:xfrm>
            <a:prstGeom prst="rect">
              <a:avLst/>
            </a:prstGeom>
            <a:noFill/>
            <a:ln>
              <a:noFill/>
            </a:ln>
          </p:spPr>
          <p:txBody>
            <a:bodyPr wrap="square" rtlCol="0">
              <a:spAutoFit/>
            </a:bodyPr>
            <a:lstStyle/>
            <a:p>
              <a:pPr algn="ctr" eaLnBrk="1" hangingPunct="1">
                <a:spcBef>
                  <a:spcPts val="0"/>
                </a:spcBef>
              </a:pPr>
              <a:r>
                <a:rPr lang="en-US" sz="1400" b="1" dirty="0" smtClean="0">
                  <a:solidFill>
                    <a:srgbClr val="000000"/>
                  </a:solidFill>
                  <a:latin typeface="Arial" charset="0"/>
                  <a:ea typeface="+mn-ea"/>
                </a:rPr>
                <a:t>Create Asset Inventory</a:t>
              </a:r>
              <a:endParaRPr lang="en-US" sz="1400" b="1" dirty="0">
                <a:solidFill>
                  <a:srgbClr val="000000"/>
                </a:solidFill>
                <a:latin typeface="Arial" charset="0"/>
                <a:ea typeface="+mn-ea"/>
              </a:endParaRPr>
            </a:p>
          </p:txBody>
        </p:sp>
        <p:sp>
          <p:nvSpPr>
            <p:cNvPr id="42" name="TextBox 41"/>
            <p:cNvSpPr txBox="1"/>
            <p:nvPr/>
          </p:nvSpPr>
          <p:spPr>
            <a:xfrm>
              <a:off x="3672412" y="2085389"/>
              <a:ext cx="1612898" cy="738664"/>
            </a:xfrm>
            <a:prstGeom prst="rect">
              <a:avLst/>
            </a:prstGeom>
            <a:noFill/>
            <a:ln>
              <a:noFill/>
            </a:ln>
          </p:spPr>
          <p:txBody>
            <a:bodyPr wrap="square" rtlCol="0">
              <a:spAutoFit/>
            </a:bodyPr>
            <a:lstStyle/>
            <a:p>
              <a:pPr algn="ctr" eaLnBrk="1" hangingPunct="1">
                <a:spcBef>
                  <a:spcPts val="0"/>
                </a:spcBef>
              </a:pPr>
              <a:r>
                <a:rPr lang="en-US" sz="1400" b="1" dirty="0" smtClean="0">
                  <a:solidFill>
                    <a:srgbClr val="000000"/>
                  </a:solidFill>
                  <a:latin typeface="Arial" charset="0"/>
                  <a:ea typeface="+mn-ea"/>
                </a:rPr>
                <a:t>Protect</a:t>
              </a:r>
            </a:p>
            <a:p>
              <a:pPr algn="ctr" eaLnBrk="1" hangingPunct="1">
                <a:spcBef>
                  <a:spcPts val="0"/>
                </a:spcBef>
              </a:pPr>
              <a:r>
                <a:rPr lang="en-US" sz="1400" b="1" dirty="0" smtClean="0">
                  <a:solidFill>
                    <a:srgbClr val="000000"/>
                  </a:solidFill>
                  <a:latin typeface="Arial" charset="0"/>
                  <a:ea typeface="+mn-ea"/>
                </a:rPr>
                <a:t>&amp; Sustain</a:t>
              </a:r>
            </a:p>
            <a:p>
              <a:pPr algn="ctr" eaLnBrk="1" hangingPunct="1">
                <a:spcBef>
                  <a:spcPts val="0"/>
                </a:spcBef>
              </a:pPr>
              <a:r>
                <a:rPr lang="en-US" sz="1400" b="1" dirty="0" smtClean="0">
                  <a:solidFill>
                    <a:srgbClr val="000000"/>
                  </a:solidFill>
                  <a:latin typeface="Arial" charset="0"/>
                  <a:ea typeface="+mn-ea"/>
                </a:rPr>
                <a:t>Assets</a:t>
              </a:r>
              <a:endParaRPr lang="en-US" sz="1400" b="1" dirty="0">
                <a:solidFill>
                  <a:srgbClr val="000000"/>
                </a:solidFill>
                <a:latin typeface="Arial" charset="0"/>
                <a:ea typeface="+mn-ea"/>
              </a:endParaRPr>
            </a:p>
          </p:txBody>
        </p:sp>
        <p:sp>
          <p:nvSpPr>
            <p:cNvPr id="43" name="TextBox 42"/>
            <p:cNvSpPr txBox="1"/>
            <p:nvPr/>
          </p:nvSpPr>
          <p:spPr>
            <a:xfrm>
              <a:off x="5342388" y="2085389"/>
              <a:ext cx="1633846" cy="523220"/>
            </a:xfrm>
            <a:prstGeom prst="rect">
              <a:avLst/>
            </a:prstGeom>
            <a:noFill/>
            <a:ln>
              <a:noFill/>
            </a:ln>
          </p:spPr>
          <p:txBody>
            <a:bodyPr wrap="square" rtlCol="0">
              <a:spAutoFit/>
            </a:bodyPr>
            <a:lstStyle/>
            <a:p>
              <a:pPr algn="ctr" eaLnBrk="1" hangingPunct="1">
                <a:spcBef>
                  <a:spcPts val="0"/>
                </a:spcBef>
              </a:pPr>
              <a:r>
                <a:rPr lang="en-US" sz="1400" b="1" dirty="0" smtClean="0">
                  <a:solidFill>
                    <a:srgbClr val="000000"/>
                  </a:solidFill>
                  <a:latin typeface="Arial" charset="0"/>
                  <a:ea typeface="+mn-ea"/>
                </a:rPr>
                <a:t>Disruption Management</a:t>
              </a:r>
              <a:endParaRPr lang="en-US" sz="1400" b="1" dirty="0">
                <a:solidFill>
                  <a:srgbClr val="000000"/>
                </a:solidFill>
                <a:latin typeface="Arial" charset="0"/>
                <a:ea typeface="+mn-ea"/>
              </a:endParaRPr>
            </a:p>
          </p:txBody>
        </p:sp>
        <p:sp>
          <p:nvSpPr>
            <p:cNvPr id="44" name="TextBox 43"/>
            <p:cNvSpPr txBox="1"/>
            <p:nvPr/>
          </p:nvSpPr>
          <p:spPr>
            <a:xfrm>
              <a:off x="6994802" y="2085389"/>
              <a:ext cx="1627655" cy="523220"/>
            </a:xfrm>
            <a:prstGeom prst="rect">
              <a:avLst/>
            </a:prstGeom>
            <a:noFill/>
            <a:ln>
              <a:noFill/>
            </a:ln>
          </p:spPr>
          <p:txBody>
            <a:bodyPr wrap="square" rtlCol="0">
              <a:spAutoFit/>
            </a:bodyPr>
            <a:lstStyle/>
            <a:p>
              <a:pPr algn="ctr" eaLnBrk="1" hangingPunct="1"/>
              <a:r>
                <a:rPr lang="en-US" sz="1400" b="1" dirty="0" smtClean="0">
                  <a:solidFill>
                    <a:srgbClr val="000000"/>
                  </a:solidFill>
                  <a:latin typeface="Arial" charset="0"/>
                  <a:ea typeface="+mn-ea"/>
                </a:rPr>
                <a:t>Cyber</a:t>
              </a:r>
            </a:p>
            <a:p>
              <a:pPr algn="ctr" eaLnBrk="1" hangingPunct="1"/>
              <a:r>
                <a:rPr lang="en-US" sz="1400" b="1" dirty="0" smtClean="0">
                  <a:solidFill>
                    <a:srgbClr val="000000"/>
                  </a:solidFill>
                  <a:latin typeface="Arial" charset="0"/>
                  <a:ea typeface="+mn-ea"/>
                </a:rPr>
                <a:t>Exercise</a:t>
              </a:r>
              <a:endParaRPr lang="en-US" sz="1400" b="1" dirty="0">
                <a:solidFill>
                  <a:srgbClr val="000000"/>
                </a:solidFill>
                <a:latin typeface="Arial" charset="0"/>
                <a:ea typeface="+mn-ea"/>
              </a:endParaRPr>
            </a:p>
          </p:txBody>
        </p:sp>
        <p:sp>
          <p:nvSpPr>
            <p:cNvPr id="45" name="TextBox 44"/>
            <p:cNvSpPr txBox="1"/>
            <p:nvPr/>
          </p:nvSpPr>
          <p:spPr>
            <a:xfrm>
              <a:off x="730737" y="2840670"/>
              <a:ext cx="1010093" cy="646331"/>
            </a:xfrm>
            <a:prstGeom prst="rect">
              <a:avLst/>
            </a:prstGeom>
            <a:noFill/>
            <a:ln>
              <a:noFill/>
            </a:ln>
          </p:spPr>
          <p:txBody>
            <a:bodyPr wrap="square" rtlCol="0">
              <a:spAutoFit/>
            </a:bodyPr>
            <a:lstStyle/>
            <a:p>
              <a:pPr eaLnBrk="1" hangingPunct="1"/>
              <a:r>
                <a:rPr lang="en-US" sz="1200" dirty="0" smtClean="0">
                  <a:solidFill>
                    <a:srgbClr val="000000"/>
                  </a:solidFill>
                  <a:latin typeface="Arial" charset="0"/>
                  <a:ea typeface="+mn-ea"/>
                </a:rPr>
                <a:t>Identify and prioritize services</a:t>
              </a:r>
              <a:endParaRPr lang="en-US" sz="1200" dirty="0">
                <a:solidFill>
                  <a:srgbClr val="000000"/>
                </a:solidFill>
                <a:latin typeface="Arial" charset="0"/>
                <a:ea typeface="+mn-ea"/>
              </a:endParaRPr>
            </a:p>
          </p:txBody>
        </p:sp>
        <p:sp>
          <p:nvSpPr>
            <p:cNvPr id="46" name="TextBox 45"/>
            <p:cNvSpPr txBox="1"/>
            <p:nvPr/>
          </p:nvSpPr>
          <p:spPr>
            <a:xfrm>
              <a:off x="2164177" y="2835420"/>
              <a:ext cx="1346851" cy="830997"/>
            </a:xfrm>
            <a:prstGeom prst="rect">
              <a:avLst/>
            </a:prstGeom>
            <a:noFill/>
            <a:ln>
              <a:noFill/>
            </a:ln>
          </p:spPr>
          <p:txBody>
            <a:bodyPr wrap="square" rtlCol="0">
              <a:spAutoFit/>
            </a:bodyPr>
            <a:lstStyle/>
            <a:p>
              <a:pPr eaLnBrk="1" hangingPunct="1"/>
              <a:r>
                <a:rPr lang="en-US" sz="1200" dirty="0" smtClean="0">
                  <a:solidFill>
                    <a:srgbClr val="000000"/>
                  </a:solidFill>
                  <a:latin typeface="Arial" charset="0"/>
                  <a:ea typeface="+mn-ea"/>
                </a:rPr>
                <a:t>Identify assets, align assets to services, and inventory assets</a:t>
              </a:r>
              <a:endParaRPr lang="en-US" sz="1200" dirty="0">
                <a:solidFill>
                  <a:srgbClr val="000000"/>
                </a:solidFill>
                <a:latin typeface="Arial" charset="0"/>
                <a:ea typeface="+mn-ea"/>
              </a:endParaRPr>
            </a:p>
          </p:txBody>
        </p:sp>
        <p:sp>
          <p:nvSpPr>
            <p:cNvPr id="47" name="TextBox 46"/>
            <p:cNvSpPr txBox="1"/>
            <p:nvPr/>
          </p:nvSpPr>
          <p:spPr>
            <a:xfrm>
              <a:off x="3786711" y="2840680"/>
              <a:ext cx="1449452" cy="1200329"/>
            </a:xfrm>
            <a:prstGeom prst="rect">
              <a:avLst/>
            </a:prstGeom>
            <a:noFill/>
            <a:ln>
              <a:noFill/>
            </a:ln>
          </p:spPr>
          <p:txBody>
            <a:bodyPr wrap="square" rtlCol="0">
              <a:spAutoFit/>
            </a:bodyPr>
            <a:lstStyle/>
            <a:p>
              <a:pPr eaLnBrk="1" hangingPunct="1"/>
              <a:r>
                <a:rPr lang="en-US" sz="1200" dirty="0" smtClean="0">
                  <a:solidFill>
                    <a:srgbClr val="000000"/>
                  </a:solidFill>
                  <a:latin typeface="Arial" charset="0"/>
                  <a:ea typeface="+mn-ea"/>
                </a:rPr>
                <a:t>Establish risk management, resilience requirements, control objectives, and controls</a:t>
              </a:r>
              <a:endParaRPr lang="en-US" sz="1200" dirty="0">
                <a:solidFill>
                  <a:srgbClr val="000000"/>
                </a:solidFill>
                <a:latin typeface="Arial" charset="0"/>
                <a:ea typeface="+mn-ea"/>
              </a:endParaRPr>
            </a:p>
          </p:txBody>
        </p:sp>
        <p:sp>
          <p:nvSpPr>
            <p:cNvPr id="48" name="TextBox 47"/>
            <p:cNvSpPr txBox="1"/>
            <p:nvPr/>
          </p:nvSpPr>
          <p:spPr>
            <a:xfrm>
              <a:off x="5690605" y="2845940"/>
              <a:ext cx="1075069" cy="1569660"/>
            </a:xfrm>
            <a:prstGeom prst="rect">
              <a:avLst/>
            </a:prstGeom>
            <a:noFill/>
            <a:ln>
              <a:noFill/>
            </a:ln>
          </p:spPr>
          <p:txBody>
            <a:bodyPr wrap="square" rtlCol="0">
              <a:spAutoFit/>
            </a:bodyPr>
            <a:lstStyle/>
            <a:p>
              <a:pPr eaLnBrk="1" hangingPunct="1"/>
              <a:r>
                <a:rPr lang="en-US" sz="1200" dirty="0">
                  <a:solidFill>
                    <a:srgbClr val="000000"/>
                  </a:solidFill>
                  <a:latin typeface="Arial" charset="0"/>
                  <a:ea typeface="+mn-ea"/>
                </a:rPr>
                <a:t>Establish continuity requirements for </a:t>
              </a:r>
              <a:r>
                <a:rPr lang="en-US" sz="1200" dirty="0" smtClean="0">
                  <a:solidFill>
                    <a:srgbClr val="000000"/>
                  </a:solidFill>
                  <a:latin typeface="Arial" charset="0"/>
                  <a:ea typeface="+mn-ea"/>
                </a:rPr>
                <a:t>assets and develop service continuity plans</a:t>
              </a:r>
              <a:endParaRPr lang="en-US" sz="1200" dirty="0">
                <a:solidFill>
                  <a:srgbClr val="000000"/>
                </a:solidFill>
                <a:latin typeface="Arial" charset="0"/>
                <a:ea typeface="+mn-ea"/>
              </a:endParaRPr>
            </a:p>
          </p:txBody>
        </p:sp>
        <p:sp>
          <p:nvSpPr>
            <p:cNvPr id="49" name="TextBox 48"/>
            <p:cNvSpPr txBox="1"/>
            <p:nvPr/>
          </p:nvSpPr>
          <p:spPr>
            <a:xfrm>
              <a:off x="7163435" y="2861710"/>
              <a:ext cx="1429488" cy="1015663"/>
            </a:xfrm>
            <a:prstGeom prst="rect">
              <a:avLst/>
            </a:prstGeom>
            <a:noFill/>
            <a:ln>
              <a:noFill/>
            </a:ln>
          </p:spPr>
          <p:txBody>
            <a:bodyPr wrap="square" rtlCol="0">
              <a:spAutoFit/>
            </a:bodyPr>
            <a:lstStyle/>
            <a:p>
              <a:pPr eaLnBrk="1" hangingPunct="1"/>
              <a:r>
                <a:rPr lang="en-US" sz="1200" dirty="0" smtClean="0">
                  <a:solidFill>
                    <a:srgbClr val="000000"/>
                  </a:solidFill>
                  <a:latin typeface="Arial" charset="0"/>
                  <a:ea typeface="+mn-ea"/>
                </a:rPr>
                <a:t>Define objectives for cyber exercise, perform exercises, and evaluate results</a:t>
              </a:r>
              <a:endParaRPr lang="en-US" sz="1200" dirty="0">
                <a:solidFill>
                  <a:srgbClr val="000000"/>
                </a:solidFill>
                <a:latin typeface="Arial" charset="0"/>
                <a:ea typeface="+mn-ea"/>
              </a:endParaRPr>
            </a:p>
          </p:txBody>
        </p:sp>
        <p:sp>
          <p:nvSpPr>
            <p:cNvPr id="50" name="TextBox 49"/>
            <p:cNvSpPr txBox="1"/>
            <p:nvPr/>
          </p:nvSpPr>
          <p:spPr>
            <a:xfrm>
              <a:off x="451884" y="5590787"/>
              <a:ext cx="8240233" cy="400110"/>
            </a:xfrm>
            <a:prstGeom prst="rect">
              <a:avLst/>
            </a:prstGeom>
            <a:solidFill>
              <a:schemeClr val="tx1"/>
            </a:solidFill>
            <a:ln>
              <a:noFill/>
            </a:ln>
          </p:spPr>
          <p:txBody>
            <a:bodyPr wrap="square" rtlCol="0">
              <a:spAutoFit/>
            </a:bodyPr>
            <a:lstStyle/>
            <a:p>
              <a:pPr algn="ctr" eaLnBrk="1" hangingPunct="1"/>
              <a:r>
                <a:rPr lang="en-US" sz="2000" b="1" dirty="0" smtClean="0">
                  <a:solidFill>
                    <a:srgbClr val="FFFFFF"/>
                  </a:solidFill>
                  <a:latin typeface="Arial" charset="0"/>
                  <a:ea typeface="+mn-ea"/>
                </a:rPr>
                <a:t>Process Management and Improvement</a:t>
              </a:r>
              <a:endParaRPr lang="en-US" sz="2000" b="1" dirty="0">
                <a:solidFill>
                  <a:srgbClr val="FFFFFF"/>
                </a:solidFill>
                <a:latin typeface="Arial" charset="0"/>
                <a:ea typeface="+mn-ea"/>
              </a:endParaRPr>
            </a:p>
          </p:txBody>
        </p:sp>
        <p:pic>
          <p:nvPicPr>
            <p:cNvPr id="51" name="Picture 50"/>
            <p:cNvPicPr>
              <a:picLocks noChangeAspect="1"/>
            </p:cNvPicPr>
            <p:nvPr/>
          </p:nvPicPr>
          <p:blipFill>
            <a:blip r:embed="rId3" cstate="print"/>
            <a:stretch>
              <a:fillRect/>
            </a:stretch>
          </p:blipFill>
          <p:spPr>
            <a:xfrm>
              <a:off x="1842045" y="2278932"/>
              <a:ext cx="325405" cy="216936"/>
            </a:xfrm>
            <a:prstGeom prst="rect">
              <a:avLst/>
            </a:prstGeom>
            <a:ln>
              <a:noFill/>
            </a:ln>
          </p:spPr>
        </p:pic>
        <p:pic>
          <p:nvPicPr>
            <p:cNvPr id="52" name="Picture 51"/>
            <p:cNvPicPr>
              <a:picLocks noChangeAspect="1"/>
            </p:cNvPicPr>
            <p:nvPr/>
          </p:nvPicPr>
          <p:blipFill>
            <a:blip r:embed="rId3" cstate="print"/>
            <a:stretch>
              <a:fillRect/>
            </a:stretch>
          </p:blipFill>
          <p:spPr>
            <a:xfrm>
              <a:off x="3475889" y="2278932"/>
              <a:ext cx="325405" cy="216936"/>
            </a:xfrm>
            <a:prstGeom prst="rect">
              <a:avLst/>
            </a:prstGeom>
            <a:ln>
              <a:noFill/>
            </a:ln>
          </p:spPr>
        </p:pic>
        <p:pic>
          <p:nvPicPr>
            <p:cNvPr id="53" name="Picture 52"/>
            <p:cNvPicPr>
              <a:picLocks noChangeAspect="1"/>
            </p:cNvPicPr>
            <p:nvPr/>
          </p:nvPicPr>
          <p:blipFill>
            <a:blip r:embed="rId3" cstate="print"/>
            <a:stretch>
              <a:fillRect/>
            </a:stretch>
          </p:blipFill>
          <p:spPr>
            <a:xfrm>
              <a:off x="5216754" y="2278932"/>
              <a:ext cx="325405" cy="216936"/>
            </a:xfrm>
            <a:prstGeom prst="rect">
              <a:avLst/>
            </a:prstGeom>
            <a:ln>
              <a:noFill/>
            </a:ln>
          </p:spPr>
        </p:pic>
        <p:pic>
          <p:nvPicPr>
            <p:cNvPr id="82" name="Picture 81"/>
            <p:cNvPicPr>
              <a:picLocks noChangeAspect="1"/>
            </p:cNvPicPr>
            <p:nvPr/>
          </p:nvPicPr>
          <p:blipFill>
            <a:blip r:embed="rId3" cstate="print"/>
            <a:stretch>
              <a:fillRect/>
            </a:stretch>
          </p:blipFill>
          <p:spPr>
            <a:xfrm>
              <a:off x="6843464" y="2278932"/>
              <a:ext cx="325405" cy="216936"/>
            </a:xfrm>
            <a:prstGeom prst="rect">
              <a:avLst/>
            </a:prstGeom>
            <a:ln>
              <a:noFill/>
            </a:ln>
          </p:spPr>
        </p:pic>
      </p:grpSp>
      <p:pic>
        <p:nvPicPr>
          <p:cNvPr id="87" name="Picture 86" descr="return arrows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5125281"/>
            <a:ext cx="6958584" cy="278892"/>
          </a:xfrm>
          <a:prstGeom prst="rect">
            <a:avLst/>
          </a:prstGeom>
        </p:spPr>
      </p:pic>
      <p:sp>
        <p:nvSpPr>
          <p:cNvPr id="4" name="Rectangle 3"/>
          <p:cNvSpPr/>
          <p:nvPr/>
        </p:nvSpPr>
        <p:spPr>
          <a:xfrm rot="19569624">
            <a:off x="-165176" y="4132892"/>
            <a:ext cx="2646879" cy="923330"/>
          </a:xfrm>
          <a:prstGeom prst="rect">
            <a:avLst/>
          </a:prstGeom>
          <a:noFill/>
        </p:spPr>
        <p:txBody>
          <a:bodyPr wrap="none" lIns="91440" tIns="45720" rIns="91440" bIns="45720">
            <a:spAutoFit/>
          </a:bodyPr>
          <a:lstStyle/>
          <a:p>
            <a:pPr algn="ctr" eaLnBrk="1" hangingPunct="1"/>
            <a:r>
              <a:rPr lang="en-US" sz="5400" b="1" dirty="0" smtClean="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rPr>
              <a:t>Identify</a:t>
            </a:r>
            <a:endParaRPr lang="en-US" sz="5400" b="1" dirty="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endParaRPr>
          </a:p>
        </p:txBody>
      </p:sp>
      <p:sp>
        <p:nvSpPr>
          <p:cNvPr id="54" name="Rectangle 53"/>
          <p:cNvSpPr/>
          <p:nvPr/>
        </p:nvSpPr>
        <p:spPr>
          <a:xfrm rot="19569624">
            <a:off x="1397296" y="4163978"/>
            <a:ext cx="2569935" cy="923330"/>
          </a:xfrm>
          <a:prstGeom prst="rect">
            <a:avLst/>
          </a:prstGeom>
          <a:noFill/>
        </p:spPr>
        <p:txBody>
          <a:bodyPr wrap="none" lIns="91440" tIns="45720" rIns="91440" bIns="45720">
            <a:spAutoFit/>
          </a:bodyPr>
          <a:lstStyle/>
          <a:p>
            <a:pPr algn="ctr" eaLnBrk="1" hangingPunct="1"/>
            <a:r>
              <a:rPr lang="en-US" sz="5400" b="1" dirty="0" smtClean="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rPr>
              <a:t>Protect</a:t>
            </a:r>
            <a:endParaRPr lang="en-US" sz="5400" b="1" dirty="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endParaRPr>
          </a:p>
        </p:txBody>
      </p:sp>
      <p:sp>
        <p:nvSpPr>
          <p:cNvPr id="55" name="Rectangle 54"/>
          <p:cNvSpPr/>
          <p:nvPr/>
        </p:nvSpPr>
        <p:spPr>
          <a:xfrm rot="19569624">
            <a:off x="3352146" y="4067570"/>
            <a:ext cx="2300630" cy="923330"/>
          </a:xfrm>
          <a:prstGeom prst="rect">
            <a:avLst/>
          </a:prstGeom>
          <a:noFill/>
        </p:spPr>
        <p:txBody>
          <a:bodyPr wrap="none" lIns="91440" tIns="45720" rIns="91440" bIns="45720">
            <a:spAutoFit/>
          </a:bodyPr>
          <a:lstStyle/>
          <a:p>
            <a:pPr algn="ctr" eaLnBrk="1" hangingPunct="1"/>
            <a:r>
              <a:rPr lang="en-US" sz="5400" b="1" dirty="0" smtClean="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rPr>
              <a:t>Detect</a:t>
            </a:r>
            <a:endParaRPr lang="en-US" sz="5400" b="1" dirty="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endParaRPr>
          </a:p>
        </p:txBody>
      </p:sp>
      <p:sp>
        <p:nvSpPr>
          <p:cNvPr id="56" name="Rectangle 55"/>
          <p:cNvSpPr/>
          <p:nvPr/>
        </p:nvSpPr>
        <p:spPr>
          <a:xfrm rot="19569624">
            <a:off x="4558650" y="3922233"/>
            <a:ext cx="3147015" cy="923330"/>
          </a:xfrm>
          <a:prstGeom prst="rect">
            <a:avLst/>
          </a:prstGeom>
          <a:noFill/>
        </p:spPr>
        <p:txBody>
          <a:bodyPr wrap="none" lIns="91440" tIns="45720" rIns="91440" bIns="45720">
            <a:spAutoFit/>
          </a:bodyPr>
          <a:lstStyle/>
          <a:p>
            <a:pPr algn="ctr" eaLnBrk="1" hangingPunct="1"/>
            <a:r>
              <a:rPr lang="en-US" sz="5400" b="1" dirty="0" smtClean="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rPr>
              <a:t>Respond</a:t>
            </a:r>
            <a:endParaRPr lang="en-US" sz="5400" b="1" dirty="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endParaRPr>
          </a:p>
        </p:txBody>
      </p:sp>
      <p:sp>
        <p:nvSpPr>
          <p:cNvPr id="57" name="Rectangle 56"/>
          <p:cNvSpPr/>
          <p:nvPr/>
        </p:nvSpPr>
        <p:spPr>
          <a:xfrm rot="19569624">
            <a:off x="6370130" y="4057909"/>
            <a:ext cx="2916183" cy="923330"/>
          </a:xfrm>
          <a:prstGeom prst="rect">
            <a:avLst/>
          </a:prstGeom>
          <a:noFill/>
        </p:spPr>
        <p:txBody>
          <a:bodyPr wrap="none" lIns="91440" tIns="45720" rIns="91440" bIns="45720">
            <a:spAutoFit/>
          </a:bodyPr>
          <a:lstStyle/>
          <a:p>
            <a:pPr algn="ctr" eaLnBrk="1" hangingPunct="1"/>
            <a:r>
              <a:rPr lang="en-US" sz="5400" b="1" dirty="0" smtClean="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rPr>
              <a:t>Recover</a:t>
            </a:r>
            <a:endParaRPr lang="en-US" sz="5400" b="1" dirty="0">
              <a:ln w="18000">
                <a:solidFill>
                  <a:srgbClr val="333399">
                    <a:satMod val="140000"/>
                  </a:srgbClr>
                </a:solidFill>
                <a:prstDash val="solid"/>
                <a:miter lim="800000"/>
              </a:ln>
              <a:solidFill>
                <a:srgbClr val="FFFF00"/>
              </a:solidFill>
              <a:effectLst>
                <a:outerShdw blurRad="25500" dist="23000" dir="7020000" algn="tl">
                  <a:srgbClr val="000000">
                    <a:alpha val="50000"/>
                  </a:srgbClr>
                </a:outerShdw>
              </a:effectLst>
              <a:latin typeface="Arial" charset="0"/>
              <a:ea typeface="+mn-ea"/>
            </a:endParaRPr>
          </a:p>
        </p:txBody>
      </p:sp>
    </p:spTree>
    <p:extLst>
      <p:ext uri="{BB962C8B-B14F-4D97-AF65-F5344CB8AC3E}">
        <p14:creationId xmlns:p14="http://schemas.microsoft.com/office/powerpoint/2010/main" val="86640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4" grpId="0"/>
      <p:bldP spid="55" grpId="0"/>
      <p:bldP spid="56" grpId="0"/>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685800" y="3189702"/>
            <a:ext cx="4267200" cy="746125"/>
          </a:xfrm>
          <a:prstGeom prst="rect">
            <a:avLst/>
          </a:prstGeom>
          <a:noFill/>
          <a:ln w="9525">
            <a:noFill/>
            <a:miter lim="800000"/>
            <a:headEnd/>
            <a:tailEnd/>
          </a:ln>
        </p:spPr>
        <p:txBody>
          <a:bodyPr anchor="b"/>
          <a:lstStyle/>
          <a:p>
            <a:pPr eaLnBrk="1" hangingPunct="1"/>
            <a:r>
              <a:rPr lang="en-US" sz="3400" b="1" dirty="0">
                <a:solidFill>
                  <a:srgbClr val="000063"/>
                </a:solidFill>
                <a:latin typeface="Cambria" pitchFamily="18" charset="0"/>
                <a:ea typeface="+mn-ea"/>
              </a:rPr>
              <a:t>Contact Information</a:t>
            </a:r>
          </a:p>
        </p:txBody>
      </p:sp>
      <p:sp>
        <p:nvSpPr>
          <p:cNvPr id="25604" name="Rectangle 3"/>
          <p:cNvSpPr>
            <a:spLocks noChangeArrowheads="1"/>
          </p:cNvSpPr>
          <p:nvPr/>
        </p:nvSpPr>
        <p:spPr bwMode="auto">
          <a:xfrm>
            <a:off x="700088" y="4062017"/>
            <a:ext cx="7515225" cy="1679575"/>
          </a:xfrm>
          <a:prstGeom prst="rect">
            <a:avLst/>
          </a:prstGeom>
          <a:noFill/>
          <a:ln w="9525">
            <a:noFill/>
            <a:miter lim="800000"/>
            <a:headEnd/>
            <a:tailEnd/>
          </a:ln>
        </p:spPr>
        <p:txBody>
          <a:bodyPr/>
          <a:lstStyle/>
          <a:p>
            <a:pPr eaLnBrk="1" hangingPunct="1">
              <a:lnSpc>
                <a:spcPct val="80000"/>
              </a:lnSpc>
              <a:spcBef>
                <a:spcPct val="60000"/>
              </a:spcBef>
              <a:buClr>
                <a:srgbClr val="B0B1B3"/>
              </a:buClr>
              <a:buFont typeface="Wingdings" pitchFamily="2" charset="2"/>
              <a:buNone/>
            </a:pPr>
            <a:r>
              <a:rPr lang="en-US" sz="1800" b="1" dirty="0" smtClean="0">
                <a:solidFill>
                  <a:srgbClr val="000000"/>
                </a:solidFill>
                <a:latin typeface="Cambria" pitchFamily="18" charset="0"/>
                <a:ea typeface="+mn-ea"/>
              </a:rPr>
              <a:t>To request a facilitated CRR or for general questions contact us at </a:t>
            </a:r>
          </a:p>
          <a:p>
            <a:pPr eaLnBrk="1" hangingPunct="1">
              <a:lnSpc>
                <a:spcPct val="80000"/>
              </a:lnSpc>
              <a:spcBef>
                <a:spcPct val="60000"/>
              </a:spcBef>
              <a:buClr>
                <a:srgbClr val="B0B1B3"/>
              </a:buClr>
              <a:buFont typeface="Wingdings" pitchFamily="2" charset="2"/>
              <a:buNone/>
            </a:pPr>
            <a:r>
              <a:rPr lang="en-US" sz="1800" b="1" dirty="0" smtClean="0">
                <a:solidFill>
                  <a:srgbClr val="000000"/>
                </a:solidFill>
                <a:latin typeface="Cambria" pitchFamily="18" charset="0"/>
                <a:ea typeface="+mn-ea"/>
              </a:rPr>
              <a:t>CSE@hq.dhs.gov</a:t>
            </a:r>
            <a:endParaRPr lang="en-US" sz="1800" b="1" dirty="0">
              <a:solidFill>
                <a:srgbClr val="000000"/>
              </a:solidFill>
              <a:latin typeface="Cambria" pitchFamily="18" charset="0"/>
              <a:ea typeface="+mn-ea"/>
            </a:endParaRPr>
          </a:p>
        </p:txBody>
      </p:sp>
      <p:pic>
        <p:nvPicPr>
          <p:cNvPr id="25605" name="Picture 11" descr="DHS_for_ppt"/>
          <p:cNvPicPr>
            <a:picLocks noChangeAspect="1" noChangeArrowheads="1"/>
          </p:cNvPicPr>
          <p:nvPr/>
        </p:nvPicPr>
        <p:blipFill>
          <a:blip r:embed="rId3" cstate="print"/>
          <a:srcRect/>
          <a:stretch>
            <a:fillRect/>
          </a:stretch>
        </p:blipFill>
        <p:spPr bwMode="auto">
          <a:xfrm>
            <a:off x="1146173" y="942761"/>
            <a:ext cx="7159625" cy="2230438"/>
          </a:xfrm>
          <a:prstGeom prst="rect">
            <a:avLst/>
          </a:prstGeom>
          <a:noFill/>
          <a:ln w="9525">
            <a:noFill/>
            <a:miter lim="800000"/>
            <a:headEnd/>
            <a:tailEnd/>
          </a:ln>
        </p:spPr>
      </p:pic>
    </p:spTree>
    <p:extLst>
      <p:ext uri="{BB962C8B-B14F-4D97-AF65-F5344CB8AC3E}">
        <p14:creationId xmlns:p14="http://schemas.microsoft.com/office/powerpoint/2010/main" val="3599185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Risk Reduction Products</a:t>
            </a:r>
            <a:endParaRPr lang="en-US" dirty="0"/>
          </a:p>
        </p:txBody>
      </p:sp>
      <p:sp>
        <p:nvSpPr>
          <p:cNvPr id="86018" name="Rectangle 5"/>
          <p:cNvSpPr>
            <a:spLocks noGrp="1" noChangeArrowheads="1"/>
          </p:cNvSpPr>
          <p:nvPr>
            <p:ph idx="1"/>
          </p:nvPr>
        </p:nvSpPr>
        <p:spPr>
          <a:xfrm>
            <a:off x="457200" y="1104900"/>
            <a:ext cx="4876800" cy="4450449"/>
          </a:xfrm>
        </p:spPr>
        <p:txBody>
          <a:bodyPr wrap="square">
            <a:spAutoFit/>
          </a:bodyPr>
          <a:lstStyle/>
          <a:p>
            <a:pPr>
              <a:spcBef>
                <a:spcPct val="30000"/>
              </a:spcBef>
              <a:buFont typeface="Wingdings" pitchFamily="2" charset="2"/>
              <a:buNone/>
            </a:pPr>
            <a:r>
              <a:rPr lang="en-US" dirty="0" smtClean="0"/>
              <a:t>Based on industry standards</a:t>
            </a:r>
          </a:p>
          <a:p>
            <a:pPr>
              <a:spcBef>
                <a:spcPct val="30000"/>
              </a:spcBef>
              <a:buFont typeface="Wingdings" pitchFamily="2" charset="2"/>
              <a:buNone/>
            </a:pPr>
            <a:endParaRPr lang="en-US" dirty="0" smtClean="0"/>
          </a:p>
          <a:p>
            <a:pPr>
              <a:spcBef>
                <a:spcPct val="30000"/>
              </a:spcBef>
              <a:buFont typeface="Wingdings" pitchFamily="2" charset="2"/>
              <a:buNone/>
            </a:pPr>
            <a:r>
              <a:rPr lang="en-US" b="1" dirty="0" smtClean="0"/>
              <a:t>Capability:</a:t>
            </a:r>
          </a:p>
          <a:p>
            <a:pPr marL="346075" lvl="1">
              <a:buFont typeface="Wingdings" pitchFamily="2" charset="2"/>
              <a:buChar char="§"/>
            </a:pPr>
            <a:r>
              <a:rPr lang="en-US" dirty="0" smtClean="0">
                <a:ea typeface="ＭＳ Ｐゴシック" pitchFamily="-110" charset="-128"/>
              </a:rPr>
              <a:t>Creates baseline security posture  </a:t>
            </a:r>
          </a:p>
          <a:p>
            <a:pPr marL="346075" lvl="1">
              <a:buFont typeface="Wingdings" pitchFamily="2" charset="2"/>
              <a:buChar char="§"/>
            </a:pPr>
            <a:r>
              <a:rPr lang="en-US" dirty="0" smtClean="0">
                <a:ea typeface="ＭＳ Ｐゴシック" pitchFamily="-110" charset="-128"/>
              </a:rPr>
              <a:t>Provides recommended solutions to improve security posture </a:t>
            </a:r>
          </a:p>
          <a:p>
            <a:pPr marL="346075" lvl="1">
              <a:buFont typeface="Wingdings" pitchFamily="2" charset="2"/>
              <a:buChar char="§"/>
            </a:pPr>
            <a:r>
              <a:rPr lang="en-US" dirty="0" smtClean="0">
                <a:ea typeface="ＭＳ Ｐゴシック" pitchFamily="-110" charset="-128"/>
              </a:rPr>
              <a:t>Standards specific reports </a:t>
            </a:r>
            <a:br>
              <a:rPr lang="en-US" dirty="0" smtClean="0">
                <a:ea typeface="ＭＳ Ｐゴシック" pitchFamily="-110" charset="-128"/>
              </a:rPr>
            </a:br>
            <a:r>
              <a:rPr lang="en-US" dirty="0" smtClean="0">
                <a:ea typeface="ＭＳ Ｐゴシック" pitchFamily="-110" charset="-128"/>
              </a:rPr>
              <a:t>(e.g., NERC CIP, DOD 8500.2, NRC, NEI, NIST SP800-53,  CSF)</a:t>
            </a:r>
          </a:p>
          <a:p>
            <a:pPr marL="346075" lvl="1">
              <a:buFont typeface="Wingdings" pitchFamily="2" charset="2"/>
              <a:buChar char="§"/>
            </a:pPr>
            <a:r>
              <a:rPr lang="en-US" dirty="0" smtClean="0">
                <a:ea typeface="ＭＳ Ｐゴシック" pitchFamily="-110" charset="-128"/>
              </a:rPr>
              <a:t>Repeatable and Measurable results</a:t>
            </a:r>
          </a:p>
          <a:p>
            <a:pPr marL="346075" lvl="1">
              <a:buFont typeface="Wingdings" pitchFamily="2" charset="2"/>
              <a:buChar char="§"/>
            </a:pPr>
            <a:r>
              <a:rPr lang="en-US" dirty="0" smtClean="0">
                <a:ea typeface="ＭＳ Ｐゴシック" pitchFamily="-110" charset="-128"/>
              </a:rPr>
              <a:t>Downloadable from DHS website</a:t>
            </a:r>
          </a:p>
          <a:p>
            <a:pPr marL="60325" lvl="1" indent="0">
              <a:buNone/>
            </a:pPr>
            <a:endParaRPr lang="en-US" dirty="0" smtClean="0">
              <a:ea typeface="ＭＳ Ｐゴシック" pitchFamily="-110" charset="-128"/>
            </a:endParaRPr>
          </a:p>
        </p:txBody>
      </p:sp>
      <p:pic>
        <p:nvPicPr>
          <p:cNvPr id="7" name="Picture 12" descr="CSET 50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43000"/>
            <a:ext cx="3495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5372669"/>
            <a:ext cx="7391400" cy="369332"/>
          </a:xfrm>
          <a:prstGeom prst="rect">
            <a:avLst/>
          </a:prstGeom>
          <a:noFill/>
        </p:spPr>
        <p:txBody>
          <a:bodyPr wrap="square" rtlCol="0">
            <a:spAutoFit/>
          </a:bodyPr>
          <a:lstStyle/>
          <a:p>
            <a:pPr eaLnBrk="1" fontAlgn="auto" hangingPunct="1">
              <a:spcBef>
                <a:spcPts val="0"/>
              </a:spcBef>
              <a:spcAft>
                <a:spcPts val="0"/>
              </a:spcAft>
            </a:pPr>
            <a:r>
              <a:rPr lang="en-US" sz="1800" b="1" i="1" dirty="0" smtClean="0">
                <a:solidFill>
                  <a:srgbClr val="FF0000"/>
                </a:solidFill>
                <a:latin typeface="Arial"/>
                <a:ea typeface="+mn-ea"/>
              </a:rPr>
              <a:t>https://ics-cert.us-cert.gov/Downloading-and-Installing-CSET</a:t>
            </a:r>
            <a:endParaRPr lang="en-US" sz="1800" b="1" i="1" dirty="0">
              <a:solidFill>
                <a:srgbClr val="FF0000"/>
              </a:solidFill>
              <a:latin typeface="Arial"/>
              <a:ea typeface="+mn-ea"/>
            </a:endParaRPr>
          </a:p>
        </p:txBody>
      </p:sp>
    </p:spTree>
    <p:extLst>
      <p:ext uri="{BB962C8B-B14F-4D97-AF65-F5344CB8AC3E}">
        <p14:creationId xmlns:p14="http://schemas.microsoft.com/office/powerpoint/2010/main" val="132327374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cstate="print"/>
          <a:srcRect l="4167" t="22222" r="17500" b="30000"/>
          <a:stretch>
            <a:fillRect/>
          </a:stretch>
        </p:blipFill>
        <p:spPr bwMode="auto">
          <a:xfrm>
            <a:off x="1123507" y="2895600"/>
            <a:ext cx="6996223" cy="3200400"/>
          </a:xfrm>
          <a:prstGeom prst="rect">
            <a:avLst/>
          </a:prstGeom>
          <a:noFill/>
          <a:ln w="9525">
            <a:noFill/>
            <a:miter lim="800000"/>
            <a:headEnd/>
            <a:tailEnd/>
          </a:ln>
        </p:spPr>
      </p:pic>
      <p:sp>
        <p:nvSpPr>
          <p:cNvPr id="3" name="Rectangle 2"/>
          <p:cNvSpPr>
            <a:spLocks noGrp="1" noChangeArrowheads="1"/>
          </p:cNvSpPr>
          <p:nvPr>
            <p:ph type="title" idx="4294967295"/>
          </p:nvPr>
        </p:nvSpPr>
        <p:spPr>
          <a:xfrm>
            <a:off x="312738" y="76200"/>
            <a:ext cx="8488362" cy="584776"/>
          </a:xfrm>
        </p:spPr>
        <p:txBody>
          <a:bodyPr>
            <a:spAutoFit/>
          </a:bodyPr>
          <a:lstStyle/>
          <a:p>
            <a:pPr eaLnBrk="1" hangingPunct="1">
              <a:defRPr/>
            </a:pPr>
            <a:r>
              <a:rPr lang="en-US" dirty="0" smtClean="0">
                <a:ea typeface="+mn-ea"/>
                <a:cs typeface="+mn-cs"/>
              </a:rPr>
              <a:t>Design Architecture Reviews</a:t>
            </a:r>
            <a:endParaRPr lang="en-US" kern="1200" dirty="0" smtClean="0">
              <a:ea typeface="+mn-ea"/>
              <a:cs typeface="+mn-cs"/>
            </a:endParaRPr>
          </a:p>
        </p:txBody>
      </p:sp>
      <p:sp>
        <p:nvSpPr>
          <p:cNvPr id="5" name="TextBox 4"/>
          <p:cNvSpPr txBox="1"/>
          <p:nvPr/>
        </p:nvSpPr>
        <p:spPr>
          <a:xfrm>
            <a:off x="685800" y="1143000"/>
            <a:ext cx="7924800" cy="1785104"/>
          </a:xfrm>
          <a:prstGeom prst="rect">
            <a:avLst/>
          </a:prstGeom>
          <a:noFill/>
        </p:spPr>
        <p:txBody>
          <a:bodyPr wrap="square" rtlCol="0">
            <a:spAutoFit/>
          </a:bodyPr>
          <a:lstStyle/>
          <a:p>
            <a:pPr eaLnBrk="1" fontAlgn="auto" hangingPunct="1">
              <a:spcBef>
                <a:spcPts val="0"/>
              </a:spcBef>
              <a:spcAft>
                <a:spcPts val="0"/>
              </a:spcAft>
            </a:pPr>
            <a:r>
              <a:rPr lang="en-US" sz="2200" dirty="0" smtClean="0">
                <a:solidFill>
                  <a:srgbClr val="000000"/>
                </a:solidFill>
                <a:latin typeface="Arial"/>
                <a:ea typeface="+mn-ea"/>
              </a:rPr>
              <a:t>“Deep-dive” Network Architecture Review and Analysis</a:t>
            </a:r>
          </a:p>
          <a:p>
            <a:pPr lvl="1" eaLnBrk="1" fontAlgn="auto" hangingPunct="1">
              <a:spcBef>
                <a:spcPts val="0"/>
              </a:spcBef>
              <a:spcAft>
                <a:spcPts val="0"/>
              </a:spcAft>
              <a:buFont typeface="Arial" pitchFamily="34" charset="0"/>
              <a:buChar char="•"/>
            </a:pPr>
            <a:r>
              <a:rPr lang="en-US" sz="2200" dirty="0" smtClean="0">
                <a:solidFill>
                  <a:srgbClr val="000000"/>
                </a:solidFill>
                <a:latin typeface="Arial"/>
                <a:ea typeface="+mn-ea"/>
              </a:rPr>
              <a:t>  Review of all egress and ingress</a:t>
            </a:r>
          </a:p>
          <a:p>
            <a:pPr lvl="1" eaLnBrk="1" fontAlgn="auto" hangingPunct="1">
              <a:spcBef>
                <a:spcPts val="0"/>
              </a:spcBef>
              <a:spcAft>
                <a:spcPts val="0"/>
              </a:spcAft>
              <a:buFont typeface="Arial" pitchFamily="34" charset="0"/>
              <a:buChar char="•"/>
            </a:pPr>
            <a:r>
              <a:rPr lang="en-US" sz="2200" dirty="0" smtClean="0">
                <a:solidFill>
                  <a:srgbClr val="000000"/>
                </a:solidFill>
                <a:latin typeface="Arial"/>
                <a:ea typeface="+mn-ea"/>
              </a:rPr>
              <a:t>  Network perimeter defenses</a:t>
            </a:r>
          </a:p>
          <a:p>
            <a:pPr lvl="1" eaLnBrk="1" fontAlgn="auto" hangingPunct="1">
              <a:spcBef>
                <a:spcPts val="0"/>
              </a:spcBef>
              <a:spcAft>
                <a:spcPts val="0"/>
              </a:spcAft>
              <a:buFont typeface="Arial" pitchFamily="34" charset="0"/>
              <a:buChar char="•"/>
            </a:pPr>
            <a:r>
              <a:rPr lang="en-US" sz="2200" dirty="0" smtClean="0">
                <a:solidFill>
                  <a:srgbClr val="000000"/>
                </a:solidFill>
                <a:latin typeface="Arial"/>
                <a:ea typeface="+mn-ea"/>
              </a:rPr>
              <a:t>  Data flow and information sharing</a:t>
            </a:r>
          </a:p>
          <a:p>
            <a:pPr lvl="1" eaLnBrk="1" fontAlgn="auto" hangingPunct="1">
              <a:spcBef>
                <a:spcPts val="0"/>
              </a:spcBef>
              <a:spcAft>
                <a:spcPts val="0"/>
              </a:spcAft>
              <a:buFont typeface="Arial" pitchFamily="34" charset="0"/>
              <a:buChar char="•"/>
            </a:pPr>
            <a:r>
              <a:rPr lang="en-US" sz="2200" dirty="0" smtClean="0">
                <a:solidFill>
                  <a:srgbClr val="000000"/>
                </a:solidFill>
                <a:latin typeface="Arial"/>
                <a:ea typeface="+mn-ea"/>
              </a:rPr>
              <a:t>  Proper communication channels</a:t>
            </a:r>
            <a:endParaRPr lang="en-US" sz="2200" dirty="0">
              <a:solidFill>
                <a:srgbClr val="000000"/>
              </a:solidFill>
              <a:latin typeface="Arial"/>
              <a:ea typeface="+mn-ea"/>
            </a:endParaRPr>
          </a:p>
        </p:txBody>
      </p:sp>
    </p:spTree>
    <p:extLst>
      <p:ext uri="{BB962C8B-B14F-4D97-AF65-F5344CB8AC3E}">
        <p14:creationId xmlns:p14="http://schemas.microsoft.com/office/powerpoint/2010/main" val="95475453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A22FE40-399E-4AC9-9F63-DE4E156E7BA5}" type="slidenum">
              <a:rPr lang="en-US" smtClean="0">
                <a:solidFill>
                  <a:srgbClr val="FFFFFF"/>
                </a:solidFill>
              </a:rPr>
              <a:pPr/>
              <a:t>5</a:t>
            </a:fld>
            <a:endParaRPr lang="en-US" dirty="0">
              <a:solidFill>
                <a:srgbClr val="FFFFFF"/>
              </a:solidFill>
            </a:endParaRPr>
          </a:p>
        </p:txBody>
      </p:sp>
      <p:sp>
        <p:nvSpPr>
          <p:cNvPr id="3" name="Rectangle 2"/>
          <p:cNvSpPr txBox="1">
            <a:spLocks noChangeArrowheads="1"/>
          </p:cNvSpPr>
          <p:nvPr/>
        </p:nvSpPr>
        <p:spPr>
          <a:xfrm>
            <a:off x="312738" y="76200"/>
            <a:ext cx="8488362" cy="584776"/>
          </a:xfrm>
          <a:prstGeom prst="rect">
            <a:avLst/>
          </a:prstGeom>
          <a:noFill/>
          <a:ln w="9525">
            <a:noFill/>
            <a:miter lim="800000"/>
          </a:ln>
          <a:effectLst/>
        </p:spPr>
        <p:txBody>
          <a:bodyPr vert="horz" wrap="square" lIns="91440" tIns="45720" rIns="91440" bIns="45720" numCol="1" anchor="t" anchorCtr="0" compatLnSpc="1">
            <a:prstTxWarp prst="textNoShape">
              <a:avLst/>
            </a:prstTxWarp>
            <a:spAutoFit/>
          </a:bodyPr>
          <a:lstStyle/>
          <a:p>
            <a:pPr eaLnBrk="1" hangingPunct="1">
              <a:defRPr/>
            </a:pPr>
            <a:r>
              <a:rPr lang="en-US" sz="3200" b="1" dirty="0" smtClean="0">
                <a:solidFill>
                  <a:srgbClr val="000063"/>
                </a:solidFill>
                <a:latin typeface="Arial"/>
                <a:ea typeface="+mn-ea"/>
              </a:rPr>
              <a:t>Design Architecture Review Checklist</a:t>
            </a:r>
          </a:p>
        </p:txBody>
      </p:sp>
      <p:graphicFrame>
        <p:nvGraphicFramePr>
          <p:cNvPr id="4" name="Table 3"/>
          <p:cNvGraphicFramePr>
            <a:graphicFrameLocks noGrp="1"/>
          </p:cNvGraphicFramePr>
          <p:nvPr/>
        </p:nvGraphicFramePr>
        <p:xfrm>
          <a:off x="1752600" y="1371600"/>
          <a:ext cx="2209800" cy="3855720"/>
        </p:xfrm>
        <a:graphic>
          <a:graphicData uri="http://schemas.openxmlformats.org/drawingml/2006/table">
            <a:tbl>
              <a:tblPr/>
              <a:tblGrid>
                <a:gridCol w="2209800"/>
              </a:tblGrid>
              <a:tr h="1154520">
                <a:tc>
                  <a:txBody>
                    <a:bodyPr/>
                    <a:lstStyle/>
                    <a:p>
                      <a:pPr marL="217170" marR="0" indent="-217170">
                        <a:spcBef>
                          <a:spcPts val="0"/>
                        </a:spcBef>
                        <a:spcAft>
                          <a:spcPts val="0"/>
                        </a:spcAft>
                        <a:buFont typeface="Wingdings" pitchFamily="2" charset="2"/>
                        <a:buChar char="q"/>
                      </a:pPr>
                      <a:r>
                        <a:rPr lang="en-US" sz="1100" dirty="0" smtClean="0">
                          <a:latin typeface="Times New Roman"/>
                          <a:ea typeface="Times New Roman"/>
                        </a:rPr>
                        <a:t>Network </a:t>
                      </a:r>
                      <a:r>
                        <a:rPr lang="en-US" sz="1100" dirty="0">
                          <a:latin typeface="Times New Roman"/>
                          <a:ea typeface="Times New Roman"/>
                        </a:rPr>
                        <a:t>Diagram Review</a:t>
                      </a:r>
                    </a:p>
                    <a:p>
                      <a:pPr marL="217170" marR="0" indent="-217170">
                        <a:spcBef>
                          <a:spcPts val="0"/>
                        </a:spcBef>
                        <a:spcAft>
                          <a:spcPts val="0"/>
                        </a:spcAft>
                        <a:buFont typeface="Wingdings" pitchFamily="2" charset="2"/>
                        <a:buChar char="q"/>
                      </a:pPr>
                      <a:r>
                        <a:rPr lang="en-US" sz="1100" dirty="0" smtClean="0">
                          <a:latin typeface="Times New Roman"/>
                          <a:ea typeface="Times New Roman"/>
                        </a:rPr>
                        <a:t>Zoning </a:t>
                      </a:r>
                      <a:r>
                        <a:rPr lang="en-US" sz="1100" dirty="0">
                          <a:latin typeface="Times New Roman"/>
                          <a:ea typeface="Times New Roman"/>
                        </a:rPr>
                        <a:t>– Logical &amp; Physical</a:t>
                      </a:r>
                    </a:p>
                    <a:p>
                      <a:pPr marL="674370" marR="0" indent="-217170">
                        <a:spcBef>
                          <a:spcPts val="0"/>
                        </a:spcBef>
                        <a:spcAft>
                          <a:spcPts val="0"/>
                        </a:spcAft>
                        <a:buFont typeface="Wingdings" pitchFamily="2" charset="2"/>
                        <a:buChar char="q"/>
                      </a:pPr>
                      <a:r>
                        <a:rPr lang="en-US" sz="1100" dirty="0" smtClean="0">
                          <a:latin typeface="Times New Roman"/>
                          <a:ea typeface="Times New Roman"/>
                        </a:rPr>
                        <a:t>Switches/Routers</a:t>
                      </a:r>
                      <a:endParaRPr lang="en-US" sz="1100" dirty="0">
                        <a:latin typeface="Times New Roman"/>
                        <a:ea typeface="Times New Roman"/>
                      </a:endParaRPr>
                    </a:p>
                    <a:p>
                      <a:pPr marL="891540" marR="0" indent="-217170">
                        <a:spcBef>
                          <a:spcPts val="0"/>
                        </a:spcBef>
                        <a:spcAft>
                          <a:spcPts val="0"/>
                        </a:spcAft>
                        <a:buFont typeface="Wingdings" pitchFamily="2" charset="2"/>
                        <a:buChar char="q"/>
                      </a:pPr>
                      <a:r>
                        <a:rPr lang="en-US" sz="1100" dirty="0" smtClean="0">
                          <a:latin typeface="Times New Roman"/>
                          <a:ea typeface="Times New Roman"/>
                        </a:rPr>
                        <a:t>ACLs</a:t>
                      </a:r>
                      <a:endParaRPr lang="en-US" sz="1100" dirty="0">
                        <a:latin typeface="Times New Roman"/>
                        <a:ea typeface="Times New Roman"/>
                      </a:endParaRPr>
                    </a:p>
                    <a:p>
                      <a:pPr marL="891540" marR="0" indent="-217170">
                        <a:spcBef>
                          <a:spcPts val="0"/>
                        </a:spcBef>
                        <a:spcAft>
                          <a:spcPts val="0"/>
                        </a:spcAft>
                        <a:buFont typeface="Wingdings" pitchFamily="2" charset="2"/>
                        <a:buChar char="q"/>
                      </a:pPr>
                      <a:r>
                        <a:rPr lang="en-US" sz="1100" dirty="0" smtClean="0">
                          <a:latin typeface="Times New Roman"/>
                          <a:ea typeface="Times New Roman"/>
                        </a:rPr>
                        <a:t>VLANs  </a:t>
                      </a:r>
                      <a:endParaRPr lang="en-US" sz="1100" dirty="0">
                        <a:latin typeface="Times New Roman"/>
                        <a:ea typeface="Times New Roman"/>
                      </a:endParaRPr>
                    </a:p>
                    <a:p>
                      <a:pPr marL="891540" marR="0" indent="-217170">
                        <a:spcBef>
                          <a:spcPts val="0"/>
                        </a:spcBef>
                        <a:spcAft>
                          <a:spcPts val="0"/>
                        </a:spcAft>
                        <a:buFont typeface="Wingdings" pitchFamily="2" charset="2"/>
                        <a:buChar char="q"/>
                      </a:pPr>
                      <a:r>
                        <a:rPr lang="en-US" sz="1100" dirty="0" smtClean="0">
                          <a:latin typeface="Times New Roman"/>
                          <a:ea typeface="Times New Roman"/>
                        </a:rPr>
                        <a:t>Sub </a:t>
                      </a:r>
                      <a:r>
                        <a:rPr lang="en-US" sz="1100" dirty="0">
                          <a:latin typeface="Times New Roman"/>
                          <a:ea typeface="Times New Roman"/>
                        </a:rPr>
                        <a:t>netting</a:t>
                      </a:r>
                    </a:p>
                    <a:p>
                      <a:pPr marL="891540" marR="0" indent="-217170">
                        <a:spcBef>
                          <a:spcPts val="0"/>
                        </a:spcBef>
                        <a:spcAft>
                          <a:spcPts val="0"/>
                        </a:spcAft>
                        <a:buFont typeface="Wingdings" pitchFamily="2" charset="2"/>
                        <a:buChar char="q"/>
                      </a:pPr>
                      <a:r>
                        <a:rPr lang="en-US" sz="1100" dirty="0" smtClean="0">
                          <a:latin typeface="Times New Roman"/>
                          <a:ea typeface="Times New Roman"/>
                        </a:rPr>
                        <a:t>Port </a:t>
                      </a:r>
                      <a:r>
                        <a:rPr lang="en-US" sz="1100" dirty="0">
                          <a:latin typeface="Times New Roman"/>
                          <a:ea typeface="Times New Roman"/>
                        </a:rPr>
                        <a:t>Security</a:t>
                      </a:r>
                    </a:p>
                    <a:p>
                      <a:pPr marL="674370" marR="0" indent="-217170">
                        <a:spcBef>
                          <a:spcPts val="0"/>
                        </a:spcBef>
                        <a:spcAft>
                          <a:spcPts val="0"/>
                        </a:spcAft>
                        <a:buFont typeface="Wingdings" pitchFamily="2" charset="2"/>
                        <a:buChar char="q"/>
                      </a:pPr>
                      <a:r>
                        <a:rPr lang="en-US" sz="1100" dirty="0" smtClean="0">
                          <a:latin typeface="Times New Roman"/>
                          <a:ea typeface="Times New Roman"/>
                        </a:rPr>
                        <a:t>DMZs</a:t>
                      </a:r>
                      <a:endParaRPr lang="en-US" sz="1100" dirty="0">
                        <a:latin typeface="Times New Roman"/>
                        <a:ea typeface="Times New Roman"/>
                      </a:endParaRPr>
                    </a:p>
                    <a:p>
                      <a:pPr marL="891540" marR="0" indent="-217170">
                        <a:spcBef>
                          <a:spcPts val="0"/>
                        </a:spcBef>
                        <a:spcAft>
                          <a:spcPts val="0"/>
                        </a:spcAft>
                        <a:buFont typeface="Wingdings" pitchFamily="2" charset="2"/>
                        <a:buChar char="q"/>
                      </a:pPr>
                      <a:r>
                        <a:rPr lang="en-US" sz="1100" dirty="0" smtClean="0">
                          <a:latin typeface="Times New Roman"/>
                          <a:ea typeface="Times New Roman"/>
                        </a:rPr>
                        <a:t>Signature </a:t>
                      </a:r>
                      <a:r>
                        <a:rPr lang="en-US" sz="1100" dirty="0">
                          <a:latin typeface="Times New Roman"/>
                          <a:ea typeface="Times New Roman"/>
                        </a:rPr>
                        <a:t>Analysis</a:t>
                      </a:r>
                    </a:p>
                  </a:txBody>
                  <a:tcPr marL="38873" marR="388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7961">
                <a:tc>
                  <a:txBody>
                    <a:bodyPr/>
                    <a:lstStyle/>
                    <a:p>
                      <a:pPr marL="217170" marR="0" indent="-217170">
                        <a:spcBef>
                          <a:spcPts val="0"/>
                        </a:spcBef>
                        <a:spcAft>
                          <a:spcPts val="0"/>
                        </a:spcAft>
                        <a:buFont typeface="Wingdings" pitchFamily="2" charset="2"/>
                        <a:buChar char="q"/>
                      </a:pPr>
                      <a:r>
                        <a:rPr lang="en-US" sz="1100" dirty="0" smtClean="0">
                          <a:latin typeface="Times New Roman"/>
                          <a:ea typeface="Times New Roman"/>
                        </a:rPr>
                        <a:t>Hardware</a:t>
                      </a:r>
                      <a:endParaRPr lang="en-US" sz="1100" dirty="0">
                        <a:latin typeface="Times New Roman"/>
                        <a:ea typeface="Times New Roman"/>
                      </a:endParaRPr>
                    </a:p>
                    <a:p>
                      <a:pPr marL="651510" marR="0" indent="-217170">
                        <a:spcBef>
                          <a:spcPts val="0"/>
                        </a:spcBef>
                        <a:spcAft>
                          <a:spcPts val="0"/>
                        </a:spcAft>
                        <a:buFont typeface="Wingdings" pitchFamily="2" charset="2"/>
                        <a:buChar char="q"/>
                      </a:pPr>
                      <a:r>
                        <a:rPr lang="en-US" sz="1100" dirty="0" smtClean="0">
                          <a:latin typeface="Times New Roman"/>
                          <a:ea typeface="Times New Roman"/>
                        </a:rPr>
                        <a:t>Data </a:t>
                      </a:r>
                      <a:r>
                        <a:rPr lang="en-US" sz="1100" dirty="0">
                          <a:latin typeface="Times New Roman"/>
                          <a:ea typeface="Times New Roman"/>
                        </a:rPr>
                        <a:t>Diode</a:t>
                      </a:r>
                    </a:p>
                    <a:p>
                      <a:pPr marL="651510" marR="0" indent="-217170">
                        <a:spcBef>
                          <a:spcPts val="0"/>
                        </a:spcBef>
                        <a:spcAft>
                          <a:spcPts val="0"/>
                        </a:spcAft>
                        <a:buFont typeface="Wingdings" pitchFamily="2" charset="2"/>
                        <a:buChar char="q"/>
                      </a:pPr>
                      <a:r>
                        <a:rPr lang="en-US" sz="1100" dirty="0" smtClean="0">
                          <a:latin typeface="Times New Roman"/>
                          <a:ea typeface="Times New Roman"/>
                        </a:rPr>
                        <a:t>IDS/IPS</a:t>
                      </a:r>
                      <a:endParaRPr lang="en-US" sz="1100" dirty="0">
                        <a:latin typeface="Times New Roman"/>
                        <a:ea typeface="Times New Roman"/>
                      </a:endParaRPr>
                    </a:p>
                    <a:p>
                      <a:pPr marL="651510" marR="0" indent="-217170">
                        <a:spcBef>
                          <a:spcPts val="0"/>
                        </a:spcBef>
                        <a:spcAft>
                          <a:spcPts val="0"/>
                        </a:spcAft>
                        <a:buFont typeface="Wingdings" pitchFamily="2" charset="2"/>
                        <a:buChar char="q"/>
                      </a:pPr>
                      <a:r>
                        <a:rPr lang="en-US" sz="1100" dirty="0" smtClean="0">
                          <a:latin typeface="Times New Roman"/>
                          <a:ea typeface="Times New Roman"/>
                        </a:rPr>
                        <a:t>Firewalls</a:t>
                      </a:r>
                      <a:endParaRPr lang="en-US" sz="1100" dirty="0">
                        <a:latin typeface="Times New Roman"/>
                        <a:ea typeface="Times New Roman"/>
                      </a:endParaRPr>
                    </a:p>
                    <a:p>
                      <a:pPr marL="868680" marR="0" indent="-217170">
                        <a:spcBef>
                          <a:spcPts val="0"/>
                        </a:spcBef>
                        <a:spcAft>
                          <a:spcPts val="0"/>
                        </a:spcAft>
                        <a:buFont typeface="Wingdings" pitchFamily="2" charset="2"/>
                        <a:buChar char="q"/>
                      </a:pPr>
                      <a:r>
                        <a:rPr lang="en-US" sz="1100" dirty="0" smtClean="0">
                          <a:latin typeface="Times New Roman"/>
                          <a:ea typeface="Times New Roman"/>
                        </a:rPr>
                        <a:t>Packet </a:t>
                      </a:r>
                      <a:r>
                        <a:rPr lang="en-US" sz="1100" dirty="0">
                          <a:latin typeface="Times New Roman"/>
                          <a:ea typeface="Times New Roman"/>
                        </a:rPr>
                        <a:t>filtering</a:t>
                      </a:r>
                    </a:p>
                    <a:p>
                      <a:pPr marL="868680" marR="0" indent="-217170">
                        <a:spcBef>
                          <a:spcPts val="0"/>
                        </a:spcBef>
                        <a:spcAft>
                          <a:spcPts val="0"/>
                        </a:spcAft>
                        <a:buFont typeface="Wingdings" pitchFamily="2" charset="2"/>
                        <a:buChar char="q"/>
                      </a:pPr>
                      <a:r>
                        <a:rPr lang="en-US" sz="1100" dirty="0" smtClean="0">
                          <a:latin typeface="Times New Roman"/>
                          <a:ea typeface="Times New Roman"/>
                        </a:rPr>
                        <a:t>Rules </a:t>
                      </a:r>
                      <a:r>
                        <a:rPr lang="en-US" sz="1100" dirty="0">
                          <a:latin typeface="Times New Roman"/>
                          <a:ea typeface="Times New Roman"/>
                        </a:rPr>
                        <a:t>– Configuration</a:t>
                      </a:r>
                    </a:p>
                    <a:p>
                      <a:pPr marL="217170" marR="0" indent="-217170">
                        <a:spcBef>
                          <a:spcPts val="0"/>
                        </a:spcBef>
                        <a:spcAft>
                          <a:spcPts val="0"/>
                        </a:spcAft>
                        <a:buFont typeface="Wingdings" pitchFamily="2" charset="2"/>
                        <a:buChar char="q"/>
                      </a:pPr>
                      <a:r>
                        <a:rPr lang="en-US" sz="1100" dirty="0" smtClean="0">
                          <a:latin typeface="Times New Roman"/>
                          <a:ea typeface="Times New Roman"/>
                        </a:rPr>
                        <a:t>Hardware </a:t>
                      </a:r>
                      <a:r>
                        <a:rPr lang="en-US" sz="1100" dirty="0">
                          <a:latin typeface="Times New Roman"/>
                          <a:ea typeface="Times New Roman"/>
                        </a:rPr>
                        <a:t>Known Vulnerabilities</a:t>
                      </a:r>
                    </a:p>
                  </a:txBody>
                  <a:tcPr marL="38873" marR="388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679">
                <a:tc>
                  <a:txBody>
                    <a:bodyPr/>
                    <a:lstStyle/>
                    <a:p>
                      <a:pPr marL="217170" marR="0" indent="-217170">
                        <a:spcBef>
                          <a:spcPts val="0"/>
                        </a:spcBef>
                        <a:spcAft>
                          <a:spcPts val="0"/>
                        </a:spcAft>
                        <a:buFont typeface="Wingdings" pitchFamily="2" charset="2"/>
                        <a:buChar char="q"/>
                      </a:pPr>
                      <a:r>
                        <a:rPr lang="en-US" sz="1100" dirty="0" smtClean="0">
                          <a:latin typeface="Times New Roman"/>
                          <a:ea typeface="Times New Roman"/>
                        </a:rPr>
                        <a:t>Software</a:t>
                      </a:r>
                      <a:endParaRPr lang="en-US" sz="1100" dirty="0">
                        <a:latin typeface="Times New Roman"/>
                        <a:ea typeface="Times New Roman"/>
                      </a:endParaRPr>
                    </a:p>
                    <a:p>
                      <a:pPr marL="651510" marR="0" indent="-217170">
                        <a:spcBef>
                          <a:spcPts val="0"/>
                        </a:spcBef>
                        <a:spcAft>
                          <a:spcPts val="0"/>
                        </a:spcAft>
                        <a:buFont typeface="Wingdings" pitchFamily="2" charset="2"/>
                        <a:buChar char="q"/>
                      </a:pPr>
                      <a:r>
                        <a:rPr lang="en-US" sz="1100" dirty="0" smtClean="0">
                          <a:latin typeface="Times New Roman"/>
                          <a:ea typeface="Times New Roman"/>
                        </a:rPr>
                        <a:t>Configuration </a:t>
                      </a:r>
                      <a:r>
                        <a:rPr lang="en-US" sz="1100" dirty="0">
                          <a:latin typeface="Times New Roman"/>
                          <a:ea typeface="Times New Roman"/>
                        </a:rPr>
                        <a:t>file </a:t>
                      </a:r>
                    </a:p>
                    <a:p>
                      <a:pPr marL="651510" marR="0" indent="-217170">
                        <a:spcBef>
                          <a:spcPts val="0"/>
                        </a:spcBef>
                        <a:spcAft>
                          <a:spcPts val="0"/>
                        </a:spcAft>
                        <a:buFont typeface="Wingdings" pitchFamily="2" charset="2"/>
                        <a:buChar char="q"/>
                      </a:pPr>
                      <a:r>
                        <a:rPr lang="en-US" sz="1100" dirty="0" smtClean="0">
                          <a:latin typeface="Times New Roman"/>
                          <a:ea typeface="Times New Roman"/>
                        </a:rPr>
                        <a:t>Whitelisting/Blacklisting</a:t>
                      </a:r>
                      <a:endParaRPr lang="en-US" sz="1100" dirty="0">
                        <a:latin typeface="Times New Roman"/>
                        <a:ea typeface="Times New Roman"/>
                      </a:endParaRPr>
                    </a:p>
                    <a:p>
                      <a:pPr marL="651510" marR="0" indent="-217170">
                        <a:spcBef>
                          <a:spcPts val="0"/>
                        </a:spcBef>
                        <a:spcAft>
                          <a:spcPts val="0"/>
                        </a:spcAft>
                        <a:buFont typeface="Wingdings" pitchFamily="2" charset="2"/>
                        <a:buChar char="q"/>
                      </a:pPr>
                      <a:r>
                        <a:rPr lang="en-US" sz="1100" dirty="0" smtClean="0">
                          <a:latin typeface="Times New Roman"/>
                          <a:ea typeface="Times New Roman"/>
                        </a:rPr>
                        <a:t>Host </a:t>
                      </a:r>
                      <a:r>
                        <a:rPr lang="en-US" sz="1100" dirty="0">
                          <a:latin typeface="Times New Roman"/>
                          <a:ea typeface="Times New Roman"/>
                        </a:rPr>
                        <a:t>Based Firewalls</a:t>
                      </a:r>
                    </a:p>
                    <a:p>
                      <a:pPr marL="868680" marR="0" indent="-217170">
                        <a:spcBef>
                          <a:spcPts val="0"/>
                        </a:spcBef>
                        <a:spcAft>
                          <a:spcPts val="0"/>
                        </a:spcAft>
                        <a:buFont typeface="Wingdings" pitchFamily="2" charset="2"/>
                        <a:buChar char="q"/>
                      </a:pPr>
                      <a:r>
                        <a:rPr lang="en-US" sz="1100" dirty="0" smtClean="0">
                          <a:latin typeface="Times New Roman"/>
                          <a:ea typeface="Times New Roman"/>
                        </a:rPr>
                        <a:t>Packet </a:t>
                      </a:r>
                      <a:r>
                        <a:rPr lang="en-US" sz="1100" dirty="0">
                          <a:latin typeface="Times New Roman"/>
                          <a:ea typeface="Times New Roman"/>
                        </a:rPr>
                        <a:t>filtering</a:t>
                      </a:r>
                    </a:p>
                    <a:p>
                      <a:pPr marL="217170" marR="0" indent="-217170">
                        <a:spcBef>
                          <a:spcPts val="0"/>
                        </a:spcBef>
                        <a:spcAft>
                          <a:spcPts val="0"/>
                        </a:spcAft>
                        <a:buFont typeface="Wingdings" pitchFamily="2" charset="2"/>
                        <a:buChar char="q"/>
                      </a:pPr>
                      <a:r>
                        <a:rPr lang="en-US" sz="1100" dirty="0" smtClean="0">
                          <a:latin typeface="Times New Roman"/>
                          <a:ea typeface="Times New Roman"/>
                        </a:rPr>
                        <a:t> </a:t>
                      </a:r>
                      <a:r>
                        <a:rPr lang="en-US" sz="1100" dirty="0">
                          <a:latin typeface="Times New Roman"/>
                          <a:ea typeface="Times New Roman"/>
                        </a:rPr>
                        <a:t>Software and Firm Known Vulnerabilities</a:t>
                      </a:r>
                    </a:p>
                  </a:txBody>
                  <a:tcPr marL="38873" marR="388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4038600" y="1371600"/>
          <a:ext cx="2286000" cy="4191000"/>
        </p:xfrm>
        <a:graphic>
          <a:graphicData uri="http://schemas.openxmlformats.org/drawingml/2006/table">
            <a:tbl>
              <a:tblPr/>
              <a:tblGrid>
                <a:gridCol w="2286000"/>
              </a:tblGrid>
              <a:tr h="513120">
                <a:tc>
                  <a:txBody>
                    <a:bodyPr/>
                    <a:lstStyle/>
                    <a:p>
                      <a:pPr marL="217170" marR="0" indent="-217170">
                        <a:spcBef>
                          <a:spcPts val="0"/>
                        </a:spcBef>
                        <a:spcAft>
                          <a:spcPts val="0"/>
                        </a:spcAft>
                        <a:buFont typeface="Wingdings" pitchFamily="2" charset="2"/>
                        <a:buChar char="q"/>
                      </a:pPr>
                      <a:r>
                        <a:rPr lang="en-US" sz="1100" dirty="0" smtClean="0">
                          <a:latin typeface="Times New Roman"/>
                          <a:ea typeface="Times New Roman"/>
                        </a:rPr>
                        <a:t>Monitoring</a:t>
                      </a:r>
                      <a:endParaRPr lang="en-US" sz="1100" dirty="0">
                        <a:latin typeface="Times New Roman"/>
                        <a:ea typeface="Times New Roman"/>
                      </a:endParaRPr>
                    </a:p>
                    <a:p>
                      <a:pPr marL="651510" marR="0" indent="-217170">
                        <a:spcBef>
                          <a:spcPts val="0"/>
                        </a:spcBef>
                        <a:spcAft>
                          <a:spcPts val="0"/>
                        </a:spcAft>
                        <a:buFont typeface="Wingdings" pitchFamily="2" charset="2"/>
                        <a:buChar char="q"/>
                      </a:pPr>
                      <a:r>
                        <a:rPr lang="en-US" sz="1100" dirty="0" smtClean="0">
                          <a:latin typeface="Times New Roman"/>
                          <a:ea typeface="Times New Roman"/>
                        </a:rPr>
                        <a:t>Log’s </a:t>
                      </a:r>
                      <a:r>
                        <a:rPr lang="en-US" sz="1100" dirty="0">
                          <a:latin typeface="Times New Roman"/>
                          <a:ea typeface="Times New Roman"/>
                        </a:rPr>
                        <a:t>– Central log servers</a:t>
                      </a:r>
                    </a:p>
                    <a:p>
                      <a:pPr marL="651510" marR="0" indent="-217170">
                        <a:spcBef>
                          <a:spcPts val="0"/>
                        </a:spcBef>
                        <a:spcAft>
                          <a:spcPts val="0"/>
                        </a:spcAft>
                        <a:buFont typeface="Wingdings" pitchFamily="2" charset="2"/>
                        <a:buChar char="q"/>
                      </a:pPr>
                      <a:r>
                        <a:rPr lang="en-US" sz="1100" dirty="0" smtClean="0">
                          <a:latin typeface="Times New Roman"/>
                          <a:ea typeface="Times New Roman"/>
                        </a:rPr>
                        <a:t>IDS/IPS </a:t>
                      </a:r>
                      <a:r>
                        <a:rPr lang="en-US" sz="1100" dirty="0">
                          <a:latin typeface="Times New Roman"/>
                          <a:ea typeface="Times New Roman"/>
                        </a:rPr>
                        <a:t>– alerts</a:t>
                      </a:r>
                    </a:p>
                    <a:p>
                      <a:pPr marL="651510" marR="0" indent="-217170">
                        <a:spcBef>
                          <a:spcPts val="0"/>
                        </a:spcBef>
                        <a:spcAft>
                          <a:spcPts val="0"/>
                        </a:spcAft>
                        <a:buFont typeface="Wingdings" pitchFamily="2" charset="2"/>
                        <a:buChar char="q"/>
                      </a:pPr>
                      <a:r>
                        <a:rPr lang="en-US" sz="1100" dirty="0" smtClean="0">
                          <a:latin typeface="Times New Roman"/>
                          <a:ea typeface="Times New Roman"/>
                        </a:rPr>
                        <a:t>Anti-Virus</a:t>
                      </a:r>
                      <a:endParaRPr lang="en-US" sz="1100" dirty="0">
                        <a:latin typeface="Times New Roman"/>
                        <a:ea typeface="Times New Roman"/>
                      </a:endParaRPr>
                    </a:p>
                  </a:txBody>
                  <a:tcPr marL="38873" marR="38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400">
                <a:tc>
                  <a:txBody>
                    <a:bodyPr/>
                    <a:lstStyle/>
                    <a:p>
                      <a:pPr marL="217170" marR="0" indent="-217170">
                        <a:spcBef>
                          <a:spcPts val="0"/>
                        </a:spcBef>
                        <a:spcAft>
                          <a:spcPts val="0"/>
                        </a:spcAft>
                        <a:buFont typeface="Wingdings" pitchFamily="2" charset="2"/>
                        <a:buChar char="q"/>
                      </a:pPr>
                      <a:r>
                        <a:rPr lang="en-US" sz="1100" dirty="0" smtClean="0">
                          <a:latin typeface="Times New Roman"/>
                          <a:ea typeface="Times New Roman"/>
                        </a:rPr>
                        <a:t>Remote </a:t>
                      </a:r>
                      <a:r>
                        <a:rPr lang="en-US" sz="1100" dirty="0">
                          <a:latin typeface="Times New Roman"/>
                          <a:ea typeface="Times New Roman"/>
                        </a:rPr>
                        <a:t>Access  </a:t>
                      </a:r>
                    </a:p>
                    <a:p>
                      <a:pPr marL="651510" marR="0" indent="-217170">
                        <a:spcBef>
                          <a:spcPts val="0"/>
                        </a:spcBef>
                        <a:spcAft>
                          <a:spcPts val="0"/>
                        </a:spcAft>
                        <a:buFont typeface="Wingdings" pitchFamily="2" charset="2"/>
                        <a:buChar char="q"/>
                      </a:pPr>
                      <a:r>
                        <a:rPr lang="en-US" sz="1100" dirty="0" smtClean="0">
                          <a:latin typeface="Times New Roman"/>
                          <a:ea typeface="Times New Roman"/>
                        </a:rPr>
                        <a:t>How</a:t>
                      </a:r>
                      <a:r>
                        <a:rPr lang="en-US" sz="1100" dirty="0">
                          <a:latin typeface="Times New Roman"/>
                          <a:ea typeface="Times New Roman"/>
                        </a:rPr>
                        <a:t>, what, where, when, Policies</a:t>
                      </a:r>
                    </a:p>
                    <a:p>
                      <a:pPr marL="651510" marR="0" indent="-217170">
                        <a:spcBef>
                          <a:spcPts val="0"/>
                        </a:spcBef>
                        <a:spcAft>
                          <a:spcPts val="0"/>
                        </a:spcAft>
                        <a:buFont typeface="Wingdings" pitchFamily="2" charset="2"/>
                        <a:buChar char="q"/>
                      </a:pPr>
                      <a:r>
                        <a:rPr lang="en-US" sz="1100" dirty="0" smtClean="0">
                          <a:latin typeface="Times New Roman"/>
                          <a:ea typeface="Times New Roman"/>
                        </a:rPr>
                        <a:t>3</a:t>
                      </a:r>
                      <a:r>
                        <a:rPr lang="en-US" sz="1100" baseline="30000" dirty="0" smtClean="0">
                          <a:latin typeface="Times New Roman"/>
                          <a:ea typeface="Times New Roman"/>
                        </a:rPr>
                        <a:t>rd</a:t>
                      </a:r>
                      <a:r>
                        <a:rPr lang="en-US" sz="1100" dirty="0" smtClean="0">
                          <a:latin typeface="Times New Roman"/>
                          <a:ea typeface="Times New Roman"/>
                        </a:rPr>
                        <a:t> </a:t>
                      </a:r>
                      <a:r>
                        <a:rPr lang="en-US" sz="1100" dirty="0">
                          <a:latin typeface="Times New Roman"/>
                          <a:ea typeface="Times New Roman"/>
                        </a:rPr>
                        <a:t>Party access (vendors, contractors)</a:t>
                      </a:r>
                    </a:p>
                    <a:p>
                      <a:pPr marL="651510" marR="0" indent="-217170">
                        <a:spcBef>
                          <a:spcPts val="0"/>
                        </a:spcBef>
                        <a:spcAft>
                          <a:spcPts val="0"/>
                        </a:spcAft>
                        <a:buFont typeface="Wingdings" pitchFamily="2" charset="2"/>
                        <a:buChar char="q"/>
                      </a:pPr>
                      <a:r>
                        <a:rPr lang="en-US" sz="1100" dirty="0" smtClean="0">
                          <a:latin typeface="Times New Roman"/>
                          <a:ea typeface="Times New Roman"/>
                        </a:rPr>
                        <a:t>Maintenance </a:t>
                      </a:r>
                      <a:r>
                        <a:rPr lang="en-US" sz="1100" dirty="0">
                          <a:latin typeface="Times New Roman"/>
                          <a:ea typeface="Times New Roman"/>
                        </a:rPr>
                        <a:t>and support</a:t>
                      </a:r>
                    </a:p>
                    <a:p>
                      <a:pPr marL="651510" marR="0" indent="-217170">
                        <a:spcBef>
                          <a:spcPts val="0"/>
                        </a:spcBef>
                        <a:spcAft>
                          <a:spcPts val="0"/>
                        </a:spcAft>
                        <a:buFont typeface="Wingdings" pitchFamily="2" charset="2"/>
                        <a:buChar char="q"/>
                      </a:pPr>
                      <a:r>
                        <a:rPr lang="en-US" sz="1100" dirty="0" smtClean="0">
                          <a:latin typeface="Times New Roman"/>
                          <a:ea typeface="Times New Roman"/>
                        </a:rPr>
                        <a:t>Network </a:t>
                      </a:r>
                      <a:r>
                        <a:rPr lang="en-US" sz="1100" dirty="0">
                          <a:latin typeface="Times New Roman"/>
                          <a:ea typeface="Times New Roman"/>
                        </a:rPr>
                        <a:t>Perimeter</a:t>
                      </a:r>
                    </a:p>
                  </a:txBody>
                  <a:tcPr marL="38873" marR="388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279">
                <a:tc>
                  <a:txBody>
                    <a:bodyPr/>
                    <a:lstStyle/>
                    <a:p>
                      <a:pPr marL="217170" marR="0" indent="-217170">
                        <a:spcBef>
                          <a:spcPts val="0"/>
                        </a:spcBef>
                        <a:spcAft>
                          <a:spcPts val="1200"/>
                        </a:spcAft>
                        <a:buFont typeface="Wingdings" pitchFamily="2" charset="2"/>
                        <a:buChar char="q"/>
                      </a:pPr>
                      <a:r>
                        <a:rPr lang="en-US" sz="1100" dirty="0" smtClean="0">
                          <a:latin typeface="Times New Roman"/>
                          <a:ea typeface="Times New Roman"/>
                        </a:rPr>
                        <a:t>Media </a:t>
                      </a:r>
                      <a:r>
                        <a:rPr lang="en-US" sz="1100" dirty="0">
                          <a:latin typeface="Times New Roman"/>
                          <a:ea typeface="Times New Roman"/>
                        </a:rPr>
                        <a:t>Protections/Policies</a:t>
                      </a:r>
                    </a:p>
                  </a:txBody>
                  <a:tcPr marL="38873" marR="388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7961">
                <a:tc>
                  <a:txBody>
                    <a:bodyPr/>
                    <a:lstStyle/>
                    <a:p>
                      <a:pPr marL="217170" marR="0" indent="-217170">
                        <a:spcBef>
                          <a:spcPts val="0"/>
                        </a:spcBef>
                        <a:spcAft>
                          <a:spcPts val="0"/>
                        </a:spcAft>
                        <a:buFont typeface="Wingdings" pitchFamily="2" charset="2"/>
                        <a:buChar char="q"/>
                      </a:pPr>
                      <a:r>
                        <a:rPr lang="en-US" sz="1100" dirty="0" smtClean="0">
                          <a:latin typeface="Times New Roman"/>
                          <a:ea typeface="Times New Roman"/>
                        </a:rPr>
                        <a:t>Policies </a:t>
                      </a:r>
                      <a:r>
                        <a:rPr lang="en-US" sz="1100" dirty="0">
                          <a:latin typeface="Times New Roman"/>
                          <a:ea typeface="Times New Roman"/>
                        </a:rPr>
                        <a:t>&amp; Procedures</a:t>
                      </a:r>
                    </a:p>
                    <a:p>
                      <a:pPr marL="651510" marR="0" indent="-217170">
                        <a:spcBef>
                          <a:spcPts val="0"/>
                        </a:spcBef>
                        <a:spcAft>
                          <a:spcPts val="0"/>
                        </a:spcAft>
                        <a:buFont typeface="Wingdings" pitchFamily="2" charset="2"/>
                        <a:buChar char="q"/>
                      </a:pPr>
                      <a:r>
                        <a:rPr lang="en-US" sz="1100" dirty="0" smtClean="0">
                          <a:latin typeface="Times New Roman"/>
                          <a:ea typeface="Times New Roman"/>
                        </a:rPr>
                        <a:t>Staffing</a:t>
                      </a:r>
                      <a:endParaRPr lang="en-US" sz="1100" dirty="0">
                        <a:latin typeface="Times New Roman"/>
                        <a:ea typeface="Times New Roman"/>
                      </a:endParaRPr>
                    </a:p>
                    <a:p>
                      <a:pPr marL="868680" marR="0" indent="-217170">
                        <a:spcBef>
                          <a:spcPts val="0"/>
                        </a:spcBef>
                        <a:spcAft>
                          <a:spcPts val="0"/>
                        </a:spcAft>
                        <a:buFont typeface="Wingdings" pitchFamily="2" charset="2"/>
                        <a:buChar char="q"/>
                      </a:pPr>
                      <a:r>
                        <a:rPr lang="en-US" sz="1100" dirty="0" smtClean="0">
                          <a:latin typeface="Times New Roman"/>
                          <a:ea typeface="Times New Roman"/>
                        </a:rPr>
                        <a:t>Rules </a:t>
                      </a:r>
                      <a:r>
                        <a:rPr lang="en-US" sz="1100" dirty="0">
                          <a:latin typeface="Times New Roman"/>
                          <a:ea typeface="Times New Roman"/>
                        </a:rPr>
                        <a:t>and Responsibilities</a:t>
                      </a:r>
                    </a:p>
                    <a:p>
                      <a:pPr marL="868680" marR="0" indent="-217170">
                        <a:spcBef>
                          <a:spcPts val="0"/>
                        </a:spcBef>
                        <a:spcAft>
                          <a:spcPts val="0"/>
                        </a:spcAft>
                        <a:buFont typeface="Wingdings" pitchFamily="2" charset="2"/>
                        <a:buChar char="q"/>
                      </a:pPr>
                      <a:r>
                        <a:rPr lang="en-US" sz="1100" dirty="0" smtClean="0">
                          <a:latin typeface="Times New Roman"/>
                          <a:ea typeface="Times New Roman"/>
                        </a:rPr>
                        <a:t>Background </a:t>
                      </a:r>
                      <a:r>
                        <a:rPr lang="en-US" sz="1100" dirty="0">
                          <a:latin typeface="Times New Roman"/>
                          <a:ea typeface="Times New Roman"/>
                        </a:rPr>
                        <a:t>Checks</a:t>
                      </a:r>
                    </a:p>
                    <a:p>
                      <a:pPr marL="651510" marR="0" indent="-217170">
                        <a:spcBef>
                          <a:spcPts val="0"/>
                        </a:spcBef>
                        <a:spcAft>
                          <a:spcPts val="0"/>
                        </a:spcAft>
                        <a:buFont typeface="Wingdings" pitchFamily="2" charset="2"/>
                        <a:buChar char="q"/>
                      </a:pPr>
                      <a:r>
                        <a:rPr lang="en-US" sz="1100" dirty="0" smtClean="0">
                          <a:latin typeface="Times New Roman"/>
                          <a:ea typeface="Times New Roman"/>
                        </a:rPr>
                        <a:t>Self </a:t>
                      </a:r>
                      <a:r>
                        <a:rPr lang="en-US" sz="1100" dirty="0">
                          <a:latin typeface="Times New Roman"/>
                          <a:ea typeface="Times New Roman"/>
                        </a:rPr>
                        <a:t>Audits, cybersecurity testing</a:t>
                      </a:r>
                    </a:p>
                    <a:p>
                      <a:pPr marL="651510" marR="0" indent="-217170">
                        <a:spcBef>
                          <a:spcPts val="0"/>
                        </a:spcBef>
                        <a:spcAft>
                          <a:spcPts val="0"/>
                        </a:spcAft>
                        <a:buFont typeface="Wingdings" pitchFamily="2" charset="2"/>
                        <a:buChar char="q"/>
                      </a:pPr>
                      <a:r>
                        <a:rPr lang="en-US" sz="1100" dirty="0" smtClean="0">
                          <a:latin typeface="Times New Roman"/>
                          <a:ea typeface="Times New Roman"/>
                        </a:rPr>
                        <a:t>Configuration </a:t>
                      </a:r>
                      <a:r>
                        <a:rPr lang="en-US" sz="1100" dirty="0">
                          <a:latin typeface="Times New Roman"/>
                          <a:ea typeface="Times New Roman"/>
                        </a:rPr>
                        <a:t>Management (Patch &amp; Updates)</a:t>
                      </a:r>
                    </a:p>
                    <a:p>
                      <a:pPr marL="868680" marR="0" indent="-217170">
                        <a:spcBef>
                          <a:spcPts val="0"/>
                        </a:spcBef>
                        <a:spcAft>
                          <a:spcPts val="0"/>
                        </a:spcAft>
                        <a:buFont typeface="Wingdings" pitchFamily="2" charset="2"/>
                        <a:buChar char="q"/>
                      </a:pPr>
                      <a:r>
                        <a:rPr lang="en-US" sz="1100" dirty="0" smtClean="0">
                          <a:latin typeface="Times New Roman"/>
                          <a:ea typeface="Times New Roman"/>
                        </a:rPr>
                        <a:t>Backup </a:t>
                      </a:r>
                      <a:r>
                        <a:rPr lang="en-US" sz="1100" dirty="0">
                          <a:latin typeface="Times New Roman"/>
                          <a:ea typeface="Times New Roman"/>
                        </a:rPr>
                        <a:t>Policies</a:t>
                      </a:r>
                    </a:p>
                  </a:txBody>
                  <a:tcPr marL="38873" marR="388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559">
                <a:tc>
                  <a:txBody>
                    <a:bodyPr/>
                    <a:lstStyle/>
                    <a:p>
                      <a:pPr marL="217170" marR="0" indent="-217170">
                        <a:spcBef>
                          <a:spcPts val="0"/>
                        </a:spcBef>
                        <a:spcAft>
                          <a:spcPts val="0"/>
                        </a:spcAft>
                        <a:buFont typeface="Wingdings" pitchFamily="2" charset="2"/>
                        <a:buChar char="q"/>
                      </a:pPr>
                      <a:r>
                        <a:rPr lang="en-US" sz="1100" dirty="0">
                          <a:latin typeface="Times New Roman"/>
                          <a:ea typeface="Times New Roman"/>
                        </a:rPr>
                        <a:t> Physical Protection – Inspections (walk down perimeter defenses)</a:t>
                      </a:r>
                    </a:p>
                    <a:p>
                      <a:pPr marL="434340" marR="0" indent="-217170">
                        <a:spcBef>
                          <a:spcPts val="0"/>
                        </a:spcBef>
                        <a:spcAft>
                          <a:spcPts val="0"/>
                        </a:spcAft>
                        <a:buFont typeface="Wingdings" pitchFamily="2" charset="2"/>
                        <a:buChar char="q"/>
                      </a:pPr>
                      <a:r>
                        <a:rPr lang="en-US" sz="1100" dirty="0">
                          <a:latin typeface="Times New Roman"/>
                          <a:ea typeface="Times New Roman"/>
                        </a:rPr>
                        <a:t> Location of Equipment</a:t>
                      </a:r>
                    </a:p>
                  </a:txBody>
                  <a:tcPr marL="38873" marR="388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6708213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4294967295"/>
          </p:nvPr>
        </p:nvSpPr>
        <p:spPr>
          <a:xfrm>
            <a:off x="76200" y="1981200"/>
            <a:ext cx="3810000" cy="4343400"/>
          </a:xfrm>
        </p:spPr>
        <p:txBody>
          <a:bodyPr wrap="square">
            <a:spAutoFit/>
          </a:bodyPr>
          <a:lstStyle/>
          <a:p>
            <a:pPr marL="457200" lvl="1" indent="0">
              <a:buClr>
                <a:srgbClr val="C0C0C0"/>
              </a:buClr>
              <a:buNone/>
            </a:pPr>
            <a:r>
              <a:rPr lang="en-US" sz="2000" b="1" dirty="0" smtClean="0">
                <a:ea typeface="ＭＳ Ｐゴシック"/>
              </a:rPr>
              <a:t>NAVV Benefits:</a:t>
            </a:r>
          </a:p>
          <a:p>
            <a:pPr lvl="1">
              <a:buClr>
                <a:srgbClr val="C0C0C0"/>
              </a:buClr>
              <a:buFont typeface="Arial"/>
              <a:buChar char="•"/>
            </a:pPr>
            <a:r>
              <a:rPr lang="en-US" sz="2000" b="1" dirty="0" smtClean="0">
                <a:ea typeface="ＭＳ Ｐゴシック"/>
              </a:rPr>
              <a:t>TCP Header Data Network Capture</a:t>
            </a:r>
          </a:p>
          <a:p>
            <a:pPr lvl="1">
              <a:buClr>
                <a:srgbClr val="C0C0C0"/>
              </a:buClr>
              <a:buFont typeface="Arial"/>
              <a:buChar char="•"/>
            </a:pPr>
            <a:r>
              <a:rPr lang="en-US" sz="2000" b="1" dirty="0" smtClean="0">
                <a:ea typeface="ＭＳ Ｐゴシック"/>
              </a:rPr>
              <a:t>Point-to-Point Communication Verifications</a:t>
            </a:r>
          </a:p>
          <a:p>
            <a:pPr lvl="1">
              <a:buClr>
                <a:srgbClr val="C0C0C0"/>
              </a:buClr>
              <a:buFont typeface="Arial"/>
              <a:buChar char="•"/>
            </a:pPr>
            <a:r>
              <a:rPr lang="en-US" sz="2000" b="1" dirty="0" smtClean="0">
                <a:ea typeface="ＭＳ Ｐゴシック"/>
              </a:rPr>
              <a:t>Data Flow Validation</a:t>
            </a:r>
          </a:p>
          <a:p>
            <a:pPr lvl="1">
              <a:buClr>
                <a:srgbClr val="C0C0C0"/>
              </a:buClr>
              <a:buFont typeface="Arial"/>
              <a:buChar char="•"/>
            </a:pPr>
            <a:r>
              <a:rPr lang="en-US" sz="2000" b="1" dirty="0" smtClean="0">
                <a:ea typeface="ＭＳ Ｐゴシック"/>
              </a:rPr>
              <a:t>Network Perimeter Protection</a:t>
            </a:r>
          </a:p>
          <a:p>
            <a:pPr lvl="1">
              <a:buClr>
                <a:srgbClr val="C0C0C0"/>
              </a:buClr>
              <a:buFont typeface="Arial"/>
              <a:buChar char="•"/>
            </a:pPr>
            <a:endParaRPr lang="en-US" sz="2000" b="1" dirty="0" smtClean="0">
              <a:ea typeface="ＭＳ Ｐゴシック"/>
            </a:endParaRPr>
          </a:p>
          <a:p>
            <a:pPr lvl="1">
              <a:buClr>
                <a:srgbClr val="C0C0C0"/>
              </a:buClr>
              <a:buFont typeface="Arial"/>
              <a:buChar char="•"/>
            </a:pPr>
            <a:endParaRPr lang="en-US" sz="2000" b="1" dirty="0" smtClean="0">
              <a:ea typeface="ＭＳ Ｐゴシック"/>
            </a:endParaRPr>
          </a:p>
          <a:p>
            <a:pPr lvl="1">
              <a:buClr>
                <a:srgbClr val="C0C0C0"/>
              </a:buClr>
              <a:buFont typeface="Arial"/>
              <a:buChar char="•"/>
            </a:pPr>
            <a:endParaRPr lang="en-US" sz="2000" b="1" dirty="0" smtClean="0">
              <a:ea typeface="ＭＳ Ｐゴシック"/>
            </a:endParaRPr>
          </a:p>
        </p:txBody>
      </p:sp>
      <p:sp>
        <p:nvSpPr>
          <p:cNvPr id="56323" name="Rectangle 2"/>
          <p:cNvSpPr>
            <a:spLocks noChangeArrowheads="1"/>
          </p:cNvSpPr>
          <p:nvPr/>
        </p:nvSpPr>
        <p:spPr bwMode="auto">
          <a:xfrm>
            <a:off x="0" y="76200"/>
            <a:ext cx="9144000" cy="1050925"/>
          </a:xfrm>
          <a:prstGeom prst="rect">
            <a:avLst/>
          </a:prstGeom>
          <a:noFill/>
          <a:ln w="9525">
            <a:noFill/>
            <a:miter lim="800000"/>
            <a:headEnd/>
            <a:tailEnd/>
          </a:ln>
        </p:spPr>
        <p:txBody>
          <a:bodyPr/>
          <a:lstStyle/>
          <a:p>
            <a:pPr algn="ctr" eaLnBrk="1" fontAlgn="auto" hangingPunct="1">
              <a:lnSpc>
                <a:spcPct val="85000"/>
              </a:lnSpc>
              <a:spcBef>
                <a:spcPts val="0"/>
              </a:spcBef>
              <a:spcAft>
                <a:spcPts val="0"/>
              </a:spcAft>
              <a:buClr>
                <a:srgbClr val="B0B1B3"/>
              </a:buClr>
              <a:buFont typeface="Wingdings" pitchFamily="2" charset="2"/>
              <a:buNone/>
              <a:defRPr/>
            </a:pPr>
            <a:r>
              <a:rPr lang="en-US" sz="3200" b="1" dirty="0" smtClean="0">
                <a:solidFill>
                  <a:srgbClr val="000066"/>
                </a:solidFill>
                <a:effectLst>
                  <a:outerShdw blurRad="38100" dist="38100" dir="2700000" algn="tl">
                    <a:srgbClr val="C0C0C0"/>
                  </a:outerShdw>
                </a:effectLst>
                <a:latin typeface="Arial"/>
                <a:ea typeface="+mn-ea"/>
              </a:rPr>
              <a:t>Network Analysis</a:t>
            </a:r>
          </a:p>
          <a:p>
            <a:pPr eaLnBrk="1" fontAlgn="auto" hangingPunct="1">
              <a:lnSpc>
                <a:spcPct val="85000"/>
              </a:lnSpc>
              <a:spcBef>
                <a:spcPts val="0"/>
              </a:spcBef>
              <a:spcAft>
                <a:spcPts val="0"/>
              </a:spcAft>
              <a:buClr>
                <a:srgbClr val="B0B1B3"/>
              </a:buClr>
              <a:buFont typeface="Wingdings" pitchFamily="2" charset="2"/>
              <a:buNone/>
              <a:defRPr/>
            </a:pPr>
            <a:endParaRPr lang="en-US" sz="4200" b="1" dirty="0" smtClean="0">
              <a:solidFill>
                <a:srgbClr val="000066"/>
              </a:solidFill>
              <a:effectLst>
                <a:outerShdw blurRad="38100" dist="38100" dir="2700000" algn="tl">
                  <a:srgbClr val="C0C0C0"/>
                </a:outerShdw>
              </a:effectLst>
              <a:latin typeface="Arial"/>
              <a:ea typeface="+mn-ea"/>
            </a:endParaRPr>
          </a:p>
          <a:p>
            <a:pPr algn="ctr" eaLnBrk="1" fontAlgn="auto" hangingPunct="1">
              <a:lnSpc>
                <a:spcPct val="85000"/>
              </a:lnSpc>
              <a:spcBef>
                <a:spcPts val="0"/>
              </a:spcBef>
              <a:spcAft>
                <a:spcPts val="0"/>
              </a:spcAft>
              <a:buClr>
                <a:srgbClr val="B0B1B3"/>
              </a:buClr>
              <a:buFont typeface="Wingdings" pitchFamily="2" charset="2"/>
              <a:buNone/>
              <a:defRPr/>
            </a:pPr>
            <a:r>
              <a:rPr lang="en-US" sz="2800" b="1" dirty="0" smtClean="0">
                <a:solidFill>
                  <a:srgbClr val="000066"/>
                </a:solidFill>
                <a:effectLst>
                  <a:outerShdw blurRad="38100" dist="38100" dir="2700000" algn="tl">
                    <a:srgbClr val="C0C0C0"/>
                  </a:outerShdw>
                </a:effectLst>
                <a:latin typeface="Arial"/>
                <a:ea typeface="+mn-ea"/>
              </a:rPr>
              <a:t>Network Architecture Verification &amp; Validation</a:t>
            </a:r>
          </a:p>
          <a:p>
            <a:pPr algn="ctr" eaLnBrk="1" fontAlgn="auto" hangingPunct="1">
              <a:lnSpc>
                <a:spcPct val="85000"/>
              </a:lnSpc>
              <a:spcBef>
                <a:spcPts val="0"/>
              </a:spcBef>
              <a:spcAft>
                <a:spcPts val="0"/>
              </a:spcAft>
              <a:buClr>
                <a:srgbClr val="B0B1B3"/>
              </a:buClr>
              <a:buFont typeface="Wingdings" pitchFamily="2" charset="2"/>
              <a:buNone/>
              <a:defRPr/>
            </a:pPr>
            <a:r>
              <a:rPr lang="en-US" sz="2800" b="1" dirty="0" smtClean="0">
                <a:solidFill>
                  <a:srgbClr val="000066"/>
                </a:solidFill>
                <a:effectLst>
                  <a:outerShdw blurRad="38100" dist="38100" dir="2700000" algn="tl">
                    <a:srgbClr val="C0C0C0"/>
                  </a:outerShdw>
                </a:effectLst>
                <a:latin typeface="Arial"/>
                <a:ea typeface="+mn-ea"/>
              </a:rPr>
              <a:t>(NAVV) </a:t>
            </a:r>
            <a:endParaRPr lang="en-US" sz="2800" b="1" dirty="0">
              <a:solidFill>
                <a:srgbClr val="000066"/>
              </a:solidFill>
              <a:effectLst>
                <a:outerShdw blurRad="38100" dist="38100" dir="2700000" algn="tl">
                  <a:srgbClr val="C0C0C0"/>
                </a:outerShdw>
              </a:effectLst>
              <a:latin typeface="Arial"/>
              <a:ea typeface="+mn-ea"/>
            </a:endParaRPr>
          </a:p>
        </p:txBody>
      </p:sp>
      <p:pic>
        <p:nvPicPr>
          <p:cNvPr id="7" name="Picture 6" descr="Network Trafic.png"/>
          <p:cNvPicPr>
            <a:picLocks noChangeAspect="1"/>
          </p:cNvPicPr>
          <p:nvPr/>
        </p:nvPicPr>
        <p:blipFill>
          <a:blip r:embed="rId3" cstate="print"/>
          <a:stretch>
            <a:fillRect/>
          </a:stretch>
        </p:blipFill>
        <p:spPr>
          <a:xfrm>
            <a:off x="3581400" y="1962150"/>
            <a:ext cx="5410200" cy="4057650"/>
          </a:xfrm>
          <a:prstGeom prst="rect">
            <a:avLst/>
          </a:prstGeom>
        </p:spPr>
      </p:pic>
    </p:spTree>
    <p:extLst>
      <p:ext uri="{BB962C8B-B14F-4D97-AF65-F5344CB8AC3E}">
        <p14:creationId xmlns:p14="http://schemas.microsoft.com/office/powerpoint/2010/main" val="387839067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715962"/>
          </a:xfrm>
        </p:spPr>
        <p:txBody>
          <a:bodyPr/>
          <a:lstStyle/>
          <a:p>
            <a:r>
              <a:rPr lang="en-US" dirty="0" smtClean="0"/>
              <a:t>Data Protected through DHS PCII</a:t>
            </a:r>
            <a:endParaRPr lang="en-US" dirty="0"/>
          </a:p>
        </p:txBody>
      </p:sp>
      <p:sp>
        <p:nvSpPr>
          <p:cNvPr id="3" name="Slide Number Placeholder 2"/>
          <p:cNvSpPr>
            <a:spLocks noGrp="1"/>
          </p:cNvSpPr>
          <p:nvPr>
            <p:ph type="sldNum" sz="quarter" idx="10"/>
          </p:nvPr>
        </p:nvSpPr>
        <p:spPr/>
        <p:txBody>
          <a:bodyPr/>
          <a:lstStyle/>
          <a:p>
            <a:fld id="{F193B3E1-B60A-40A0-B174-1E0B83761632}" type="slidenum">
              <a:rPr lang="en-US" smtClean="0">
                <a:solidFill>
                  <a:srgbClr val="000000"/>
                </a:solidFill>
              </a:rPr>
              <a:pPr/>
              <a:t>7</a:t>
            </a:fld>
            <a:endParaRPr lang="en-US" dirty="0">
              <a:solidFill>
                <a:srgbClr val="000000"/>
              </a:solidFill>
            </a:endParaRPr>
          </a:p>
        </p:txBody>
      </p:sp>
      <p:sp>
        <p:nvSpPr>
          <p:cNvPr id="4" name="Rectangle 3"/>
          <p:cNvSpPr/>
          <p:nvPr/>
        </p:nvSpPr>
        <p:spPr>
          <a:xfrm>
            <a:off x="1219200" y="1524000"/>
            <a:ext cx="6934200" cy="2677656"/>
          </a:xfrm>
          <a:prstGeom prst="rect">
            <a:avLst/>
          </a:prstGeom>
          <a:ln>
            <a:solidFill>
              <a:schemeClr val="accent1"/>
            </a:solidFill>
          </a:ln>
          <a:effectLst>
            <a:innerShdw blurRad="63500" dist="50800" dir="18900000">
              <a:prstClr val="black">
                <a:alpha val="50000"/>
              </a:prstClr>
            </a:innerShdw>
          </a:effectLst>
        </p:spPr>
        <p:txBody>
          <a:bodyPr wrap="square">
            <a:spAutoFit/>
          </a:bodyPr>
          <a:lstStyle/>
          <a:p>
            <a:pPr eaLnBrk="1" fontAlgn="auto" hangingPunct="1">
              <a:spcBef>
                <a:spcPts val="0"/>
              </a:spcBef>
              <a:spcAft>
                <a:spcPts val="0"/>
              </a:spcAft>
            </a:pPr>
            <a:r>
              <a:rPr lang="en-US" dirty="0" smtClean="0">
                <a:solidFill>
                  <a:srgbClr val="000000"/>
                </a:solidFill>
                <a:latin typeface="Arial"/>
                <a:ea typeface="+mn-ea"/>
              </a:rPr>
              <a:t>The Protected Critical Infrastructure Information (PCII) Program, part of the Department of Homeland Security (DHS) National Protection and Programs Directorate, is an information-protection program created to enhance information sharing between the private sector and the government. </a:t>
            </a:r>
            <a:endParaRPr lang="en-US" dirty="0">
              <a:solidFill>
                <a:srgbClr val="000000"/>
              </a:solidFill>
              <a:latin typeface="Arial"/>
              <a:ea typeface="+mn-ea"/>
            </a:endParaRPr>
          </a:p>
        </p:txBody>
      </p:sp>
      <p:graphicFrame>
        <p:nvGraphicFramePr>
          <p:cNvPr id="1026" name="Object 2"/>
          <p:cNvGraphicFramePr>
            <a:graphicFrameLocks noChangeAspect="1"/>
          </p:cNvGraphicFramePr>
          <p:nvPr/>
        </p:nvGraphicFramePr>
        <p:xfrm>
          <a:off x="2819400" y="4572000"/>
          <a:ext cx="3709987" cy="1190625"/>
        </p:xfrm>
        <a:graphic>
          <a:graphicData uri="http://schemas.openxmlformats.org/presentationml/2006/ole">
            <mc:AlternateContent xmlns:mc="http://schemas.openxmlformats.org/markup-compatibility/2006">
              <mc:Choice xmlns:v="urn:schemas-microsoft-com:vml" Requires="v">
                <p:oleObj spid="_x0000_s1028" name="Visio" r:id="rId4" imgW="4942703" imgH="1586961" progId="Visio.Drawing.11">
                  <p:embed/>
                </p:oleObj>
              </mc:Choice>
              <mc:Fallback>
                <p:oleObj name="Visio" r:id="rId4" imgW="4942703" imgH="158696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572000"/>
                        <a:ext cx="3709987"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425315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ChangeArrowheads="1"/>
          </p:cNvSpPr>
          <p:nvPr/>
        </p:nvSpPr>
        <p:spPr bwMode="auto">
          <a:xfrm>
            <a:off x="0" y="152400"/>
            <a:ext cx="9144000" cy="838200"/>
          </a:xfrm>
          <a:prstGeom prst="rect">
            <a:avLst/>
          </a:prstGeom>
          <a:noFill/>
          <a:ln w="9525">
            <a:noFill/>
            <a:miter lim="800000"/>
            <a:headEnd/>
            <a:tailEnd/>
          </a:ln>
        </p:spPr>
        <p:txBody>
          <a:bodyPr/>
          <a:lstStyle/>
          <a:p>
            <a:pPr eaLnBrk="1" fontAlgn="auto" hangingPunct="1">
              <a:lnSpc>
                <a:spcPct val="85000"/>
              </a:lnSpc>
              <a:spcBef>
                <a:spcPts val="0"/>
              </a:spcBef>
              <a:spcAft>
                <a:spcPts val="0"/>
              </a:spcAft>
              <a:buClr>
                <a:srgbClr val="B0B1B3"/>
              </a:buClr>
              <a:buFont typeface="Wingdings" pitchFamily="2" charset="2"/>
              <a:buNone/>
              <a:defRPr/>
            </a:pPr>
            <a:r>
              <a:rPr lang="en-US" sz="2800" b="1" dirty="0" smtClean="0">
                <a:solidFill>
                  <a:srgbClr val="000066"/>
                </a:solidFill>
                <a:effectLst>
                  <a:outerShdw blurRad="38100" dist="38100" dir="2700000" algn="tl">
                    <a:srgbClr val="C0C0C0"/>
                  </a:outerShdw>
                </a:effectLst>
                <a:latin typeface="Arial"/>
                <a:ea typeface="+mn-ea"/>
              </a:rPr>
              <a:t>Cumulative Onsite Assessments – (Thru 6/30/14)</a:t>
            </a:r>
          </a:p>
          <a:p>
            <a:pPr eaLnBrk="1" fontAlgn="auto" hangingPunct="1">
              <a:lnSpc>
                <a:spcPct val="85000"/>
              </a:lnSpc>
              <a:spcBef>
                <a:spcPts val="0"/>
              </a:spcBef>
              <a:spcAft>
                <a:spcPts val="0"/>
              </a:spcAft>
              <a:buClr>
                <a:srgbClr val="B0B1B3"/>
              </a:buClr>
              <a:buFont typeface="Wingdings" pitchFamily="2" charset="2"/>
              <a:buNone/>
              <a:defRPr/>
            </a:pPr>
            <a:endParaRPr lang="en-US" sz="4200" b="1" dirty="0" smtClean="0">
              <a:solidFill>
                <a:srgbClr val="000066"/>
              </a:solidFill>
              <a:effectLst>
                <a:outerShdw blurRad="38100" dist="38100" dir="2700000" algn="tl">
                  <a:srgbClr val="C0C0C0"/>
                </a:outerShdw>
              </a:effectLst>
              <a:latin typeface="Arial"/>
              <a:ea typeface="+mn-ea"/>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066800"/>
            <a:ext cx="7010400" cy="502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19365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ChangeArrowheads="1"/>
          </p:cNvSpPr>
          <p:nvPr/>
        </p:nvSpPr>
        <p:spPr bwMode="auto">
          <a:xfrm>
            <a:off x="0" y="107246"/>
            <a:ext cx="9144000" cy="838200"/>
          </a:xfrm>
          <a:prstGeom prst="rect">
            <a:avLst/>
          </a:prstGeom>
          <a:noFill/>
          <a:ln w="9525">
            <a:noFill/>
            <a:miter lim="800000"/>
            <a:headEnd/>
            <a:tailEnd/>
          </a:ln>
        </p:spPr>
        <p:txBody>
          <a:bodyPr/>
          <a:lstStyle/>
          <a:p>
            <a:pPr eaLnBrk="1" fontAlgn="auto" hangingPunct="1">
              <a:lnSpc>
                <a:spcPct val="85000"/>
              </a:lnSpc>
              <a:spcBef>
                <a:spcPts val="0"/>
              </a:spcBef>
              <a:spcAft>
                <a:spcPts val="0"/>
              </a:spcAft>
              <a:buClr>
                <a:srgbClr val="B0B1B3"/>
              </a:buClr>
              <a:buFont typeface="Wingdings" pitchFamily="2" charset="2"/>
              <a:buNone/>
              <a:defRPr/>
            </a:pPr>
            <a:r>
              <a:rPr lang="en-US" sz="2800" b="1" dirty="0" smtClean="0">
                <a:solidFill>
                  <a:srgbClr val="000066"/>
                </a:solidFill>
                <a:effectLst>
                  <a:outerShdw blurRad="38100" dist="38100" dir="2700000" algn="tl">
                    <a:srgbClr val="C0C0C0"/>
                  </a:outerShdw>
                </a:effectLst>
                <a:latin typeface="Arial"/>
                <a:ea typeface="+mn-ea"/>
              </a:rPr>
              <a:t>Cumulative Onsite Assessments – (Thru 6/30/14)</a:t>
            </a:r>
          </a:p>
          <a:p>
            <a:pPr eaLnBrk="1" fontAlgn="auto" hangingPunct="1">
              <a:lnSpc>
                <a:spcPct val="85000"/>
              </a:lnSpc>
              <a:spcBef>
                <a:spcPts val="0"/>
              </a:spcBef>
              <a:spcAft>
                <a:spcPts val="0"/>
              </a:spcAft>
              <a:buClr>
                <a:srgbClr val="B0B1B3"/>
              </a:buClr>
              <a:buFont typeface="Wingdings" pitchFamily="2" charset="2"/>
              <a:buNone/>
              <a:defRPr/>
            </a:pPr>
            <a:endParaRPr lang="en-US" sz="4200" b="1" dirty="0" smtClean="0">
              <a:solidFill>
                <a:srgbClr val="000066"/>
              </a:solidFill>
              <a:effectLst>
                <a:outerShdw blurRad="38100" dist="38100" dir="2700000" algn="tl">
                  <a:srgbClr val="C0C0C0"/>
                </a:outerShdw>
              </a:effectLst>
              <a:latin typeface="Arial"/>
              <a:ea typeface="+mn-ea"/>
            </a:endParaRPr>
          </a:p>
        </p:txBody>
      </p:sp>
      <p:graphicFrame>
        <p:nvGraphicFramePr>
          <p:cNvPr id="2" name="Table 1"/>
          <p:cNvGraphicFramePr>
            <a:graphicFrameLocks noGrp="1"/>
          </p:cNvGraphicFramePr>
          <p:nvPr>
            <p:extLst>
              <p:ext uri="{D42A27DB-BD31-4B8C-83A1-F6EECF244321}">
                <p14:modId xmlns:p14="http://schemas.microsoft.com/office/powerpoint/2010/main" val="1660724947"/>
              </p:ext>
            </p:extLst>
          </p:nvPr>
        </p:nvGraphicFramePr>
        <p:xfrm>
          <a:off x="381000" y="1143000"/>
          <a:ext cx="8381999" cy="4495795"/>
        </p:xfrm>
        <a:graphic>
          <a:graphicData uri="http://schemas.openxmlformats.org/drawingml/2006/table">
            <a:tbl>
              <a:tblPr firstRow="1" firstCol="1" bandRow="1">
                <a:tableStyleId>{21E4AEA4-8DFA-4A89-87EB-49C32662AFE0}</a:tableStyleId>
              </a:tblPr>
              <a:tblGrid>
                <a:gridCol w="2582264"/>
                <a:gridCol w="745680"/>
                <a:gridCol w="828534"/>
                <a:gridCol w="828534"/>
                <a:gridCol w="828534"/>
                <a:gridCol w="828534"/>
                <a:gridCol w="745680"/>
                <a:gridCol w="994239"/>
              </a:tblGrid>
              <a:tr h="235494">
                <a:tc rowSpan="2">
                  <a:txBody>
                    <a:bodyPr/>
                    <a:lstStyle/>
                    <a:p>
                      <a:pPr marL="0" marR="0" algn="ctr">
                        <a:lnSpc>
                          <a:spcPct val="115000"/>
                        </a:lnSpc>
                        <a:spcBef>
                          <a:spcPts val="0"/>
                        </a:spcBef>
                        <a:spcAft>
                          <a:spcPts val="0"/>
                        </a:spcAft>
                      </a:pPr>
                      <a:r>
                        <a:rPr lang="en-US" sz="1100" dirty="0">
                          <a:effectLst/>
                        </a:rPr>
                        <a:t>Sector</a:t>
                      </a:r>
                      <a:endParaRPr lang="en-US" sz="1100" dirty="0">
                        <a:effectLst/>
                        <a:latin typeface="Times New Roman"/>
                        <a:ea typeface="SimSun"/>
                      </a:endParaRPr>
                    </a:p>
                  </a:txBody>
                  <a:tcPr marL="68580" marR="68580" marT="0" marB="0" anchor="ctr"/>
                </a:tc>
                <a:tc gridSpan="6">
                  <a:txBody>
                    <a:bodyPr/>
                    <a:lstStyle/>
                    <a:p>
                      <a:pPr marL="0" marR="0" algn="ctr">
                        <a:lnSpc>
                          <a:spcPct val="115000"/>
                        </a:lnSpc>
                        <a:spcBef>
                          <a:spcPts val="0"/>
                        </a:spcBef>
                        <a:spcAft>
                          <a:spcPts val="0"/>
                        </a:spcAft>
                      </a:pPr>
                      <a:r>
                        <a:rPr lang="en-US" sz="1100">
                          <a:effectLst/>
                        </a:rPr>
                        <a:t>Fiscal (FY)Year Assessments</a:t>
                      </a:r>
                      <a:endParaRPr lang="en-US" sz="1100">
                        <a:effectLst/>
                        <a:latin typeface="Times New Roman"/>
                        <a:ea typeface="SimSu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100">
                          <a:effectLst/>
                        </a:rPr>
                        <a:t>Totals by Sector</a:t>
                      </a:r>
                      <a:endParaRPr lang="en-US" sz="1100">
                        <a:effectLst/>
                        <a:latin typeface="Times New Roman"/>
                        <a:ea typeface="SimSun"/>
                      </a:endParaRPr>
                    </a:p>
                  </a:txBody>
                  <a:tcPr marL="68580" marR="68580" marT="0" marB="0" anchor="ctr"/>
                </a:tc>
              </a:tr>
              <a:tr h="235494">
                <a:tc vMerge="1">
                  <a:txBody>
                    <a:bodyPr/>
                    <a:lstStyle/>
                    <a:p>
                      <a:endParaRPr lang="en-US"/>
                    </a:p>
                  </a:txBody>
                  <a:tcPr/>
                </a:tc>
                <a:tc>
                  <a:txBody>
                    <a:bodyPr/>
                    <a:lstStyle/>
                    <a:p>
                      <a:pPr marL="0" marR="0" algn="ctr">
                        <a:lnSpc>
                          <a:spcPct val="115000"/>
                        </a:lnSpc>
                        <a:spcBef>
                          <a:spcPts val="0"/>
                        </a:spcBef>
                        <a:spcAft>
                          <a:spcPts val="0"/>
                        </a:spcAft>
                      </a:pPr>
                      <a:r>
                        <a:rPr lang="en-US" sz="1100">
                          <a:effectLst/>
                        </a:rPr>
                        <a:t>2009</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2010</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2011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2012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2013</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2014</a:t>
                      </a:r>
                      <a:endParaRPr lang="en-US" sz="1100">
                        <a:effectLst/>
                        <a:latin typeface="Times New Roman"/>
                        <a:ea typeface="SimSun"/>
                      </a:endParaRPr>
                    </a:p>
                  </a:txBody>
                  <a:tcPr marL="68580" marR="68580" marT="0" marB="0" anchor="ctr"/>
                </a:tc>
                <a:tc vMerge="1">
                  <a:txBody>
                    <a:bodyPr/>
                    <a:lstStyle/>
                    <a:p>
                      <a:endParaRPr lang="en-US"/>
                    </a:p>
                  </a:txBody>
                  <a:tcPr/>
                </a:tc>
              </a:tr>
              <a:tr h="235494">
                <a:tc>
                  <a:txBody>
                    <a:bodyPr/>
                    <a:lstStyle/>
                    <a:p>
                      <a:pPr marL="0" marR="0">
                        <a:lnSpc>
                          <a:spcPct val="115000"/>
                        </a:lnSpc>
                        <a:spcBef>
                          <a:spcPts val="0"/>
                        </a:spcBef>
                        <a:spcAft>
                          <a:spcPts val="0"/>
                        </a:spcAft>
                      </a:pPr>
                      <a:r>
                        <a:rPr lang="en-US" sz="1100">
                          <a:effectLst/>
                        </a:rPr>
                        <a:t>Agriculture &amp; Food </a:t>
                      </a:r>
                      <a:endParaRPr lang="en-US" sz="1100">
                        <a:effectLst/>
                        <a:latin typeface="Times New Roman"/>
                        <a:ea typeface="SimSun"/>
                      </a:endParaRPr>
                    </a:p>
                  </a:txBody>
                  <a:tcPr marL="68580" marR="68580" marT="0" marB="0" anchor="ctr"/>
                </a:tc>
                <a:tc>
                  <a:txBody>
                    <a:bodyPr/>
                    <a:lstStyle/>
                    <a:p>
                      <a:endParaRPr lang="en-US" sz="1000">
                        <a:effectLst/>
                        <a:latin typeface="Calibri"/>
                      </a:endParaRPr>
                    </a:p>
                  </a:txBody>
                  <a:tcPr marL="68580" marR="68580" marT="0" marB="0" anchor="ctr"/>
                </a:tc>
                <a:tc>
                  <a:txBody>
                    <a:bodyPr/>
                    <a:lstStyle/>
                    <a:p>
                      <a:pPr marL="0" marR="0" algn="ctr">
                        <a:lnSpc>
                          <a:spcPct val="115000"/>
                        </a:lnSpc>
                        <a:spcBef>
                          <a:spcPts val="0"/>
                        </a:spcBef>
                        <a:spcAft>
                          <a:spcPts val="0"/>
                        </a:spcAft>
                      </a:pPr>
                      <a:r>
                        <a:rPr lang="en-US" sz="1100">
                          <a:effectLst/>
                        </a:rPr>
                        <a:t>0</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5</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5</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Banking &amp; Finance </a:t>
                      </a:r>
                      <a:endParaRPr lang="en-US" sz="1100">
                        <a:effectLst/>
                        <a:latin typeface="Times New Roman"/>
                        <a:ea typeface="SimSun"/>
                      </a:endParaRPr>
                    </a:p>
                  </a:txBody>
                  <a:tcPr marL="68580" marR="68580" marT="0" marB="0" anchor="ctr"/>
                </a:tc>
                <a:tc>
                  <a:txBody>
                    <a:bodyPr/>
                    <a:lstStyle/>
                    <a:p>
                      <a:endParaRPr lang="en-US" sz="1000">
                        <a:effectLst/>
                        <a:latin typeface="Calibri"/>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6</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9</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Chemical </a:t>
                      </a:r>
                      <a:endParaRPr lang="en-US" sz="1100">
                        <a:effectLst/>
                        <a:latin typeface="Times New Roman"/>
                        <a:ea typeface="SimSun"/>
                      </a:endParaRPr>
                    </a:p>
                  </a:txBody>
                  <a:tcPr marL="68580" marR="68580" marT="0" marB="0" anchor="ctr"/>
                </a:tc>
                <a:tc>
                  <a:txBody>
                    <a:bodyPr/>
                    <a:lstStyle/>
                    <a:p>
                      <a:endParaRPr lang="en-US" sz="1000">
                        <a:effectLst/>
                        <a:latin typeface="Calibri"/>
                      </a:endParaRPr>
                    </a:p>
                  </a:txBody>
                  <a:tcPr marL="68580" marR="68580" marT="0" marB="0" anchor="ctr"/>
                </a:tc>
                <a:tc>
                  <a:txBody>
                    <a:bodyPr/>
                    <a:lstStyle/>
                    <a:p>
                      <a:pPr marL="0" marR="0" algn="ctr">
                        <a:lnSpc>
                          <a:spcPct val="115000"/>
                        </a:lnSpc>
                        <a:spcBef>
                          <a:spcPts val="0"/>
                        </a:spcBef>
                        <a:spcAft>
                          <a:spcPts val="0"/>
                        </a:spcAft>
                      </a:pPr>
                      <a:r>
                        <a:rPr lang="en-US" sz="1100">
                          <a:effectLst/>
                        </a:rPr>
                        <a:t>3</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4</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Commercial Facilities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11</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Communications </a:t>
                      </a:r>
                      <a:endParaRPr lang="en-US" sz="1100">
                        <a:effectLst/>
                        <a:latin typeface="Times New Roman"/>
                        <a:ea typeface="SimSun"/>
                      </a:endParaRPr>
                    </a:p>
                  </a:txBody>
                  <a:tcPr marL="68580" marR="68580" marT="0" marB="0" anchor="ctr"/>
                </a:tc>
                <a:tc>
                  <a:txBody>
                    <a:bodyPr/>
                    <a:lstStyle/>
                    <a:p>
                      <a:endParaRPr lang="en-US" sz="1000">
                        <a:effectLst/>
                        <a:latin typeface="Calibri"/>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4</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Critical Manufacturing </a:t>
                      </a:r>
                      <a:endParaRPr lang="en-US" sz="1100">
                        <a:effectLst/>
                        <a:latin typeface="Times New Roman"/>
                        <a:ea typeface="SimSun"/>
                      </a:endParaRPr>
                    </a:p>
                  </a:txBody>
                  <a:tcPr marL="68580" marR="68580" marT="0" marB="0" anchor="ctr"/>
                </a:tc>
                <a:tc>
                  <a:txBody>
                    <a:bodyPr/>
                    <a:lstStyle/>
                    <a:p>
                      <a:endParaRPr lang="en-US" sz="1000">
                        <a:effectLst/>
                        <a:latin typeface="Calibri"/>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4</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7</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Dams </a:t>
                      </a:r>
                      <a:endParaRPr lang="en-US" sz="1100">
                        <a:effectLst/>
                        <a:latin typeface="Times New Roman"/>
                        <a:ea typeface="SimSun"/>
                      </a:endParaRPr>
                    </a:p>
                  </a:txBody>
                  <a:tcPr marL="68580" marR="68580" marT="0" marB="0" anchor="ctr"/>
                </a:tc>
                <a:tc>
                  <a:txBody>
                    <a:bodyPr/>
                    <a:lstStyle/>
                    <a:p>
                      <a:endParaRPr lang="en-US" sz="1000">
                        <a:effectLst/>
                        <a:latin typeface="Calibri"/>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Defense Industrial Base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15</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Emergency Services </a:t>
                      </a:r>
                      <a:endParaRPr lang="en-US" sz="1100">
                        <a:effectLst/>
                        <a:latin typeface="Times New Roman"/>
                        <a:ea typeface="SimSun"/>
                      </a:endParaRPr>
                    </a:p>
                  </a:txBody>
                  <a:tcPr marL="68580" marR="68580" marT="0" marB="0" anchor="ctr"/>
                </a:tc>
                <a:tc>
                  <a:txBody>
                    <a:bodyPr/>
                    <a:lstStyle/>
                    <a:p>
                      <a:endParaRPr lang="en-US" sz="1000">
                        <a:effectLst/>
                        <a:latin typeface="Calibri"/>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5</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7</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Energy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10</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7</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19</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14</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64</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Government Facilities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6</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7</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4</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22</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Healthcare &amp; Public Health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5</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7</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5</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19</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Information Technology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dirty="0">
                          <a:effectLst/>
                        </a:rPr>
                        <a:t>1</a:t>
                      </a:r>
                      <a:endParaRPr lang="en-US" sz="1100" dirty="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3</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3</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9</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Nuclear Reactors, Materials &amp; Waste</a:t>
                      </a:r>
                      <a:endParaRPr lang="en-US" sz="1100">
                        <a:effectLst/>
                        <a:latin typeface="Times New Roman"/>
                        <a:ea typeface="SimSun"/>
                      </a:endParaRPr>
                    </a:p>
                  </a:txBody>
                  <a:tcPr marL="68580" marR="68580" marT="0" marB="0" anchor="ctr"/>
                </a:tc>
                <a:tc>
                  <a:txBody>
                    <a:bodyPr/>
                    <a:lstStyle/>
                    <a:p>
                      <a:endParaRPr lang="en-US" sz="1000">
                        <a:effectLst/>
                        <a:latin typeface="Calibri"/>
                      </a:endParaRPr>
                    </a:p>
                  </a:txBody>
                  <a:tcPr marL="68580" marR="68580"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7</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3</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19</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a:effectLst/>
                        </a:rPr>
                        <a:t>Transportation Systems </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5</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9</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13</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10</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10</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100">
                          <a:effectLst/>
                        </a:rPr>
                        <a:t>49</a:t>
                      </a:r>
                      <a:endParaRPr lang="en-US" sz="1100">
                        <a:effectLst/>
                        <a:latin typeface="Times New Roman"/>
                        <a:ea typeface="SimSun"/>
                      </a:endParaRPr>
                    </a:p>
                  </a:txBody>
                  <a:tcPr marL="68580" marR="68580" marT="0" marB="0" anchor="ctr"/>
                </a:tc>
              </a:tr>
              <a:tr h="235494">
                <a:tc>
                  <a:txBody>
                    <a:bodyPr/>
                    <a:lstStyle/>
                    <a:p>
                      <a:pPr marL="0" marR="0">
                        <a:lnSpc>
                          <a:spcPct val="115000"/>
                        </a:lnSpc>
                        <a:spcBef>
                          <a:spcPts val="0"/>
                        </a:spcBef>
                        <a:spcAft>
                          <a:spcPts val="0"/>
                        </a:spcAft>
                      </a:pPr>
                      <a:r>
                        <a:rPr lang="en-US" sz="1100" dirty="0">
                          <a:solidFill>
                            <a:sysClr val="windowText" lastClr="000000"/>
                          </a:solidFill>
                          <a:effectLst/>
                        </a:rPr>
                        <a:t>Water </a:t>
                      </a:r>
                      <a:endParaRPr lang="en-US" sz="1100" dirty="0">
                        <a:solidFill>
                          <a:sysClr val="windowText" lastClr="000000"/>
                        </a:solidFill>
                        <a:effectLst/>
                        <a:latin typeface="Times New Roman"/>
                        <a:ea typeface="SimSun"/>
                      </a:endParaRPr>
                    </a:p>
                  </a:txBody>
                  <a:tcPr marL="68580" marR="68580" marT="0" marB="0" anchor="ctr">
                    <a:solidFill>
                      <a:srgbClr val="FFFF00"/>
                    </a:solidFill>
                  </a:tcPr>
                </a:tc>
                <a:tc>
                  <a:txBody>
                    <a:bodyPr/>
                    <a:lstStyle/>
                    <a:p>
                      <a:pPr marL="0" marR="0" algn="ctr">
                        <a:lnSpc>
                          <a:spcPct val="115000"/>
                        </a:lnSpc>
                        <a:spcBef>
                          <a:spcPts val="0"/>
                        </a:spcBef>
                        <a:spcAft>
                          <a:spcPts val="0"/>
                        </a:spcAft>
                      </a:pPr>
                      <a:r>
                        <a:rPr lang="en-US" sz="1100" dirty="0">
                          <a:effectLst/>
                        </a:rPr>
                        <a:t>10</a:t>
                      </a:r>
                      <a:endParaRPr lang="en-US" sz="1100" dirty="0">
                        <a:effectLst/>
                        <a:latin typeface="Times New Roman"/>
                        <a:ea typeface="SimSun"/>
                      </a:endParaRPr>
                    </a:p>
                  </a:txBody>
                  <a:tcPr marL="68580" marR="68580" marT="0" marB="0" anchor="ctr">
                    <a:solidFill>
                      <a:srgbClr val="FFFF00"/>
                    </a:solidFill>
                  </a:tcPr>
                </a:tc>
                <a:tc>
                  <a:txBody>
                    <a:bodyPr/>
                    <a:lstStyle/>
                    <a:p>
                      <a:pPr marL="0" marR="0" algn="ctr">
                        <a:lnSpc>
                          <a:spcPct val="115000"/>
                        </a:lnSpc>
                        <a:spcBef>
                          <a:spcPts val="0"/>
                        </a:spcBef>
                        <a:spcAft>
                          <a:spcPts val="0"/>
                        </a:spcAft>
                      </a:pPr>
                      <a:r>
                        <a:rPr lang="en-US" sz="1100" dirty="0">
                          <a:effectLst/>
                        </a:rPr>
                        <a:t>20</a:t>
                      </a:r>
                      <a:endParaRPr lang="en-US" sz="1100" dirty="0">
                        <a:effectLst/>
                        <a:latin typeface="Times New Roman"/>
                        <a:ea typeface="SimSun"/>
                      </a:endParaRPr>
                    </a:p>
                  </a:txBody>
                  <a:tcPr marL="68580" marR="68580" marT="0" marB="0" anchor="ctr">
                    <a:solidFill>
                      <a:srgbClr val="FFFF00"/>
                    </a:solidFill>
                  </a:tcPr>
                </a:tc>
                <a:tc>
                  <a:txBody>
                    <a:bodyPr/>
                    <a:lstStyle/>
                    <a:p>
                      <a:pPr marL="0" marR="0" algn="ctr">
                        <a:lnSpc>
                          <a:spcPct val="115000"/>
                        </a:lnSpc>
                        <a:spcBef>
                          <a:spcPts val="0"/>
                        </a:spcBef>
                        <a:spcAft>
                          <a:spcPts val="0"/>
                        </a:spcAft>
                      </a:pPr>
                      <a:r>
                        <a:rPr lang="en-US" sz="1100" dirty="0">
                          <a:effectLst/>
                        </a:rPr>
                        <a:t>21</a:t>
                      </a:r>
                      <a:endParaRPr lang="en-US" sz="1100" dirty="0">
                        <a:effectLst/>
                        <a:latin typeface="Times New Roman"/>
                        <a:ea typeface="SimSun"/>
                      </a:endParaRPr>
                    </a:p>
                  </a:txBody>
                  <a:tcPr marL="68580" marR="68580" marT="0" marB="0" anchor="ctr">
                    <a:solidFill>
                      <a:srgbClr val="FFFF00"/>
                    </a:solidFill>
                  </a:tcPr>
                </a:tc>
                <a:tc>
                  <a:txBody>
                    <a:bodyPr/>
                    <a:lstStyle/>
                    <a:p>
                      <a:pPr marL="0" marR="0" algn="ctr">
                        <a:lnSpc>
                          <a:spcPct val="115000"/>
                        </a:lnSpc>
                        <a:spcBef>
                          <a:spcPts val="0"/>
                        </a:spcBef>
                        <a:spcAft>
                          <a:spcPts val="0"/>
                        </a:spcAft>
                      </a:pPr>
                      <a:r>
                        <a:rPr lang="en-US" sz="1100" dirty="0">
                          <a:effectLst/>
                        </a:rPr>
                        <a:t>27</a:t>
                      </a:r>
                      <a:endParaRPr lang="en-US" sz="1100" dirty="0">
                        <a:effectLst/>
                        <a:latin typeface="Times New Roman"/>
                        <a:ea typeface="SimSun"/>
                      </a:endParaRPr>
                    </a:p>
                  </a:txBody>
                  <a:tcPr marL="68580" marR="68580" marT="0" marB="0" anchor="ctr">
                    <a:solidFill>
                      <a:srgbClr val="FFFF00"/>
                    </a:solidFill>
                  </a:tcPr>
                </a:tc>
                <a:tc>
                  <a:txBody>
                    <a:bodyPr/>
                    <a:lstStyle/>
                    <a:p>
                      <a:pPr marL="0" marR="0" algn="ctr">
                        <a:lnSpc>
                          <a:spcPct val="115000"/>
                        </a:lnSpc>
                        <a:spcBef>
                          <a:spcPts val="0"/>
                        </a:spcBef>
                        <a:spcAft>
                          <a:spcPts val="0"/>
                        </a:spcAft>
                      </a:pPr>
                      <a:r>
                        <a:rPr lang="en-US" sz="1100" dirty="0">
                          <a:effectLst/>
                        </a:rPr>
                        <a:t>23</a:t>
                      </a:r>
                      <a:endParaRPr lang="en-US" sz="1100" dirty="0">
                        <a:effectLst/>
                        <a:latin typeface="Times New Roman"/>
                        <a:ea typeface="SimSun"/>
                      </a:endParaRPr>
                    </a:p>
                  </a:txBody>
                  <a:tcPr marL="68580" marR="68580" marT="0" marB="0" anchor="ctr">
                    <a:solidFill>
                      <a:srgbClr val="FFFF00"/>
                    </a:solidFill>
                  </a:tcPr>
                </a:tc>
                <a:tc>
                  <a:txBody>
                    <a:bodyPr/>
                    <a:lstStyle/>
                    <a:p>
                      <a:pPr marL="0" marR="0" algn="ctr">
                        <a:lnSpc>
                          <a:spcPct val="115000"/>
                        </a:lnSpc>
                        <a:spcBef>
                          <a:spcPts val="0"/>
                        </a:spcBef>
                        <a:spcAft>
                          <a:spcPts val="0"/>
                        </a:spcAft>
                      </a:pPr>
                      <a:r>
                        <a:rPr lang="en-US" sz="1100" dirty="0">
                          <a:effectLst/>
                        </a:rPr>
                        <a:t>27</a:t>
                      </a:r>
                      <a:endParaRPr lang="en-US" sz="1100" dirty="0">
                        <a:effectLst/>
                        <a:latin typeface="Times New Roman"/>
                        <a:ea typeface="SimSun"/>
                      </a:endParaRPr>
                    </a:p>
                  </a:txBody>
                  <a:tcPr marL="68580" marR="68580" marT="0" marB="0" anchor="ctr">
                    <a:solidFill>
                      <a:srgbClr val="FFFF00"/>
                    </a:solidFill>
                  </a:tcPr>
                </a:tc>
                <a:tc>
                  <a:txBody>
                    <a:bodyPr/>
                    <a:lstStyle/>
                    <a:p>
                      <a:pPr marL="0" marR="0" algn="ctr">
                        <a:lnSpc>
                          <a:spcPct val="115000"/>
                        </a:lnSpc>
                        <a:spcBef>
                          <a:spcPts val="0"/>
                        </a:spcBef>
                        <a:spcAft>
                          <a:spcPts val="0"/>
                        </a:spcAft>
                      </a:pPr>
                      <a:r>
                        <a:rPr lang="en-US" sz="1100" dirty="0">
                          <a:effectLst/>
                        </a:rPr>
                        <a:t>128</a:t>
                      </a:r>
                      <a:endParaRPr lang="en-US" sz="1100" dirty="0">
                        <a:effectLst/>
                        <a:latin typeface="Times New Roman"/>
                        <a:ea typeface="SimSun"/>
                      </a:endParaRPr>
                    </a:p>
                  </a:txBody>
                  <a:tcPr marL="68580" marR="68580" marT="0" marB="0" anchor="ctr">
                    <a:solidFill>
                      <a:srgbClr val="FFFF00"/>
                    </a:solidFill>
                  </a:tcPr>
                </a:tc>
              </a:tr>
              <a:tr h="256903">
                <a:tc>
                  <a:txBody>
                    <a:bodyPr/>
                    <a:lstStyle/>
                    <a:p>
                      <a:pPr marL="0" marR="0" algn="ctr">
                        <a:lnSpc>
                          <a:spcPct val="115000"/>
                        </a:lnSpc>
                        <a:spcBef>
                          <a:spcPts val="0"/>
                        </a:spcBef>
                        <a:spcAft>
                          <a:spcPts val="0"/>
                        </a:spcAft>
                      </a:pPr>
                      <a:r>
                        <a:rPr lang="en-US" sz="1200">
                          <a:effectLst/>
                        </a:rPr>
                        <a:t>Total by Year / Cumulative</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200">
                          <a:effectLst/>
                        </a:rPr>
                        <a:t>20</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200">
                          <a:effectLst/>
                        </a:rPr>
                        <a:t>57</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200">
                          <a:effectLst/>
                        </a:rPr>
                        <a:t>81</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200">
                          <a:effectLst/>
                        </a:rPr>
                        <a:t>89</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200">
                          <a:effectLst/>
                        </a:rPr>
                        <a:t>72</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200">
                          <a:effectLst/>
                        </a:rPr>
                        <a:t>58</a:t>
                      </a:r>
                      <a:endParaRPr lang="en-US" sz="1100">
                        <a:effectLst/>
                        <a:latin typeface="Times New Roman"/>
                        <a:ea typeface="SimSun"/>
                      </a:endParaRPr>
                    </a:p>
                  </a:txBody>
                  <a:tcPr marL="68580" marR="68580" marT="0" marB="0" anchor="ctr"/>
                </a:tc>
                <a:tc>
                  <a:txBody>
                    <a:bodyPr/>
                    <a:lstStyle/>
                    <a:p>
                      <a:pPr marL="0" marR="0" algn="ctr">
                        <a:lnSpc>
                          <a:spcPct val="115000"/>
                        </a:lnSpc>
                        <a:spcBef>
                          <a:spcPts val="0"/>
                        </a:spcBef>
                        <a:spcAft>
                          <a:spcPts val="0"/>
                        </a:spcAft>
                      </a:pPr>
                      <a:r>
                        <a:rPr lang="en-US" sz="1200" dirty="0">
                          <a:effectLst/>
                        </a:rPr>
                        <a:t>377</a:t>
                      </a:r>
                      <a:endParaRPr lang="en-US" sz="1100" dirty="0">
                        <a:effectLst/>
                        <a:latin typeface="Times New Roman"/>
                        <a:ea typeface="SimSun"/>
                      </a:endParaRPr>
                    </a:p>
                  </a:txBody>
                  <a:tcPr marL="68580" marR="68580" marT="0" marB="0" anchor="ctr"/>
                </a:tc>
              </a:tr>
            </a:tbl>
          </a:graphicData>
        </a:graphic>
      </p:graphicFrame>
    </p:spTree>
    <p:extLst>
      <p:ext uri="{BB962C8B-B14F-4D97-AF65-F5344CB8AC3E}">
        <p14:creationId xmlns:p14="http://schemas.microsoft.com/office/powerpoint/2010/main" val="196225950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DHS (blue border)">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HS (blue border)">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HS (blue border)">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HS (blue border)">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HS (blue border)">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HS (blue border)">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HS (blue border)">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HS (blue border)">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HS (blue border)">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Theme.thmx</Template>
  <TotalTime>14885</TotalTime>
  <Words>2054</Words>
  <Application>Microsoft Office PowerPoint</Application>
  <PresentationFormat>On-screen Show (4:3)</PresentationFormat>
  <Paragraphs>440</Paragraphs>
  <Slides>22</Slides>
  <Notes>19</Notes>
  <HiddenSlides>0</HiddenSlides>
  <MMClips>0</MMClips>
  <ScaleCrop>false</ScaleCrop>
  <HeadingPairs>
    <vt:vector size="8" baseType="variant">
      <vt:variant>
        <vt:lpstr>Fonts Used</vt:lpstr>
      </vt:variant>
      <vt:variant>
        <vt:i4>16</vt:i4>
      </vt:variant>
      <vt:variant>
        <vt:lpstr>Theme</vt:lpstr>
      </vt:variant>
      <vt:variant>
        <vt:i4>23</vt:i4>
      </vt:variant>
      <vt:variant>
        <vt:lpstr>Embedded OLE Servers</vt:lpstr>
      </vt:variant>
      <vt:variant>
        <vt:i4>1</vt:i4>
      </vt:variant>
      <vt:variant>
        <vt:lpstr>Slide Titles</vt:lpstr>
      </vt:variant>
      <vt:variant>
        <vt:i4>22</vt:i4>
      </vt:variant>
    </vt:vector>
  </HeadingPairs>
  <TitlesOfParts>
    <vt:vector size="62" baseType="lpstr">
      <vt:lpstr>ＭＳ Ｐゴシック</vt:lpstr>
      <vt:lpstr>SimSun</vt:lpstr>
      <vt:lpstr>Arial</vt:lpstr>
      <vt:lpstr>Arial Black</vt:lpstr>
      <vt:lpstr>Book Antiqua</vt:lpstr>
      <vt:lpstr>Calibri</vt:lpstr>
      <vt:lpstr>Cambria</vt:lpstr>
      <vt:lpstr>DejaVu Sans</vt:lpstr>
      <vt:lpstr>FZSongTi</vt:lpstr>
      <vt:lpstr>Gill Sans</vt:lpstr>
      <vt:lpstr>JEIHB J+ Franklin Gothic</vt:lpstr>
      <vt:lpstr>JoannaMT</vt:lpstr>
      <vt:lpstr>Lucida Sans</vt:lpstr>
      <vt:lpstr>Times</vt:lpstr>
      <vt:lpstr>Times New Roman</vt:lpstr>
      <vt:lpstr>Wingdings</vt:lpstr>
      <vt:lpstr>Custom Design</vt:lpstr>
      <vt:lpstr>DHS (blue border)</vt:lpstr>
      <vt:lpstr>1_DHS (blue border)</vt:lpstr>
      <vt:lpstr>2_DHS (blue border)</vt:lpstr>
      <vt:lpstr>3_DHS (blue border)</vt:lpstr>
      <vt:lpstr>4_DHS (blue border)</vt:lpstr>
      <vt:lpstr>5_DHS (blue border)</vt:lpstr>
      <vt:lpstr>6_DHS (blue border)</vt:lpstr>
      <vt:lpstr>7_DHS (blue border)</vt:lpstr>
      <vt:lpstr>8_DHS (blue border)</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Visio</vt:lpstr>
      <vt:lpstr>Water ISAC  ICS-CERT Assessment Offerings</vt:lpstr>
      <vt:lpstr>Where there is a wire, there is a way</vt:lpstr>
      <vt:lpstr>Risk Reduction Products</vt:lpstr>
      <vt:lpstr>Design Architecture Reviews</vt:lpstr>
      <vt:lpstr>PowerPoint Presentation</vt:lpstr>
      <vt:lpstr>PowerPoint Presentation</vt:lpstr>
      <vt:lpstr>Data Protected through DHS PCII</vt:lpstr>
      <vt:lpstr>PowerPoint Presentation</vt:lpstr>
      <vt:lpstr>PowerPoint Presentation</vt:lpstr>
      <vt:lpstr>Cyber Resilience Review: capability maturity evaluation method for critical infrastructure </vt:lpstr>
      <vt:lpstr>PowerPoint Presentation</vt:lpstr>
      <vt:lpstr>Overview  </vt:lpstr>
      <vt:lpstr>PowerPoint Presentation</vt:lpstr>
      <vt:lpstr>PowerPoint Presentation</vt:lpstr>
      <vt:lpstr>Ten Domains of Cybersecurity Capability </vt:lpstr>
      <vt:lpstr>PowerPoint Presentation</vt:lpstr>
      <vt:lpstr>Cyber Resilience Review by the Numbers</vt:lpstr>
      <vt:lpstr>PowerPoint Presentation</vt:lpstr>
      <vt:lpstr>CRR Self-Assessment Kit </vt:lpstr>
      <vt:lpstr>PowerPoint Presentation</vt:lpstr>
      <vt:lpstr>Cyber Resilience Review and the Framework</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Ragain</dc:creator>
  <cp:lastModifiedBy>Microsoft account</cp:lastModifiedBy>
  <cp:revision>288</cp:revision>
  <cp:lastPrinted>2013-06-11T13:40:02Z</cp:lastPrinted>
  <dcterms:created xsi:type="dcterms:W3CDTF">2012-08-20T10:53:43Z</dcterms:created>
  <dcterms:modified xsi:type="dcterms:W3CDTF">2014-08-20T19:46:06Z</dcterms:modified>
</cp:coreProperties>
</file>