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3953" r:id="rId2"/>
  </p:sldMasterIdLst>
  <p:notesMasterIdLst>
    <p:notesMasterId r:id="rId35"/>
  </p:notesMasterIdLst>
  <p:handoutMasterIdLst>
    <p:handoutMasterId r:id="rId36"/>
  </p:handoutMasterIdLst>
  <p:sldIdLst>
    <p:sldId id="257" r:id="rId3"/>
    <p:sldId id="309" r:id="rId4"/>
    <p:sldId id="310" r:id="rId5"/>
    <p:sldId id="311" r:id="rId6"/>
    <p:sldId id="286" r:id="rId7"/>
    <p:sldId id="261" r:id="rId8"/>
    <p:sldId id="277" r:id="rId9"/>
    <p:sldId id="263" r:id="rId10"/>
    <p:sldId id="315" r:id="rId11"/>
    <p:sldId id="278" r:id="rId12"/>
    <p:sldId id="324" r:id="rId13"/>
    <p:sldId id="325" r:id="rId14"/>
    <p:sldId id="328" r:id="rId15"/>
    <p:sldId id="326" r:id="rId16"/>
    <p:sldId id="279" r:id="rId17"/>
    <p:sldId id="280" r:id="rId18"/>
    <p:sldId id="281" r:id="rId19"/>
    <p:sldId id="283" r:id="rId20"/>
    <p:sldId id="303" r:id="rId21"/>
    <p:sldId id="284" r:id="rId22"/>
    <p:sldId id="285" r:id="rId23"/>
    <p:sldId id="307" r:id="rId24"/>
    <p:sldId id="288" r:id="rId25"/>
    <p:sldId id="290" r:id="rId26"/>
    <p:sldId id="305" r:id="rId27"/>
    <p:sldId id="291" r:id="rId28"/>
    <p:sldId id="323" r:id="rId29"/>
    <p:sldId id="320" r:id="rId30"/>
    <p:sldId id="319" r:id="rId31"/>
    <p:sldId id="318" r:id="rId32"/>
    <p:sldId id="327" r:id="rId33"/>
    <p:sldId id="299" r:id="rId34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388938" indent="6826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777875" indent="13652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168400" indent="203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557338" indent="27146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.Pitchers" initials="R" lastIdx="0" clrIdx="0"/>
  <p:cmAuthor id="1" name="Internet" initials="I" lastIdx="7" clrIdx="1"/>
  <p:cmAuthor id="2" name="Rumsby, Paul" initials="RP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0"/>
    <a:srgbClr val="00908D"/>
    <a:srgbClr val="009A96"/>
    <a:srgbClr val="00A6A2"/>
    <a:srgbClr val="99CC00"/>
    <a:srgbClr val="007A76"/>
    <a:srgbClr val="FFFFFF"/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91064" autoAdjust="0"/>
  </p:normalViewPr>
  <p:slideViewPr>
    <p:cSldViewPr snapToGrid="0" showGuides="1">
      <p:cViewPr>
        <p:scale>
          <a:sx n="75" d="100"/>
          <a:sy n="75" d="100"/>
        </p:scale>
        <p:origin x="-1614" y="-198"/>
      </p:cViewPr>
      <p:guideLst>
        <p:guide orient="horz" pos="1007"/>
        <p:guide pos="1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9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945D753-1A2C-497F-B7CC-660A19063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7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88A8279-1595-4730-8626-79E9940636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6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89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78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8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73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91C124-68F7-4AFC-BE2B-50663C81C26D}" type="slidenum">
              <a:rPr lang="en-GB" sz="1200" smtClean="0">
                <a:latin typeface="Times New Roman" pitchFamily="18" charset="0"/>
              </a:rPr>
              <a:pPr eaLnBrk="1" hangingPunct="1"/>
              <a:t>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Contractors should be encouraged to present the outputs of UKWIR projects to external audiences, for example at conferences and seminars. </a:t>
            </a:r>
          </a:p>
          <a:p>
            <a:r>
              <a:rPr lang="en-GB" smtClean="0"/>
              <a:t>When they do so, UKWIR’s role in the work they describe must be acknowledged. </a:t>
            </a:r>
          </a:p>
          <a:p>
            <a:r>
              <a:rPr lang="en-GB" smtClean="0"/>
              <a:t>The information on this slide is provided to assist the presenter to give a brief description of UKWIR and may be used selectively, as is appropriate to the event.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903D1B3-A070-4C2C-8933-6D86035FB018}" type="slidenum">
              <a:rPr lang="en-GB" sz="1200" smtClean="0">
                <a:latin typeface="Times New Roman" pitchFamily="18" charset="0"/>
              </a:rPr>
              <a:pPr eaLnBrk="1" hangingPunct="1"/>
              <a:t>6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249C4-9CAD-4260-B697-1FE855125043}" type="slidenum">
              <a:rPr lang="en-GB" sz="1200" smtClean="0">
                <a:latin typeface="Times New Roman" pitchFamily="18" charset="0"/>
              </a:rPr>
              <a:pPr eaLnBrk="1" hangingPunct="1"/>
              <a:t>7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4B6B860-0792-43D6-84A1-173BC9566F1F}" type="slidenum">
              <a:rPr lang="en-GB" sz="1200" smtClean="0">
                <a:latin typeface="Times New Roman" pitchFamily="18" charset="0"/>
              </a:rPr>
              <a:pPr eaLnBrk="1" hangingPunct="1"/>
              <a:t>8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A8279-1595-4730-8626-79E9940636C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0" descr="sidebar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240" y="3576"/>
              <a:ext cx="197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5400" b="1">
                  <a:solidFill>
                    <a:srgbClr val="FFFFFF"/>
                  </a:solidFill>
                  <a:latin typeface="Verdana" pitchFamily="34" charset="0"/>
                </a:rPr>
                <a:t>UK</a:t>
              </a:r>
              <a:r>
                <a:rPr lang="en-GB" b="1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GB" sz="5400" b="1">
                  <a:solidFill>
                    <a:srgbClr val="13A799"/>
                  </a:solidFill>
                  <a:latin typeface="Verdana" pitchFamily="34" charset="0"/>
                </a:rPr>
                <a:t>WIR</a:t>
              </a:r>
            </a:p>
          </p:txBody>
        </p:sp>
        <p:pic>
          <p:nvPicPr>
            <p:cNvPr id="7" name="Picture 26" descr="stamp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98" b="25816"/>
            <a:stretch>
              <a:fillRect/>
            </a:stretch>
          </p:blipFill>
          <p:spPr bwMode="auto">
            <a:xfrm>
              <a:off x="3627" y="2365"/>
              <a:ext cx="2133" cy="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429000"/>
            <a:ext cx="6019800" cy="1752600"/>
          </a:xfrm>
        </p:spPr>
        <p:txBody>
          <a:bodyPr/>
          <a:lstStyle>
            <a:lvl1pPr marL="0" indent="0">
              <a:buFont typeface="Batang" pitchFamily="18" charset="-127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3766-3958-4574-8315-49F36F11A1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6520F-BD83-414F-AAD2-8D9F68DEECA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20675"/>
            <a:ext cx="17907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225" y="320675"/>
            <a:ext cx="5222875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6D8F-8428-45AD-9B41-01C05D1968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4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25" y="320675"/>
            <a:ext cx="71659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1628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6690-8A2B-40B1-951C-2E82EE7E62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5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25" y="320675"/>
            <a:ext cx="71659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334000" y="1981200"/>
            <a:ext cx="35052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2D34-961B-453A-AF26-B38FC8CBB1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25" y="320675"/>
            <a:ext cx="71659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76400" y="1981200"/>
            <a:ext cx="35052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14A5-6179-43A1-82EA-AA78EDA9C8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0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25" y="320675"/>
            <a:ext cx="71659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1981200"/>
            <a:ext cx="35052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13EA-DAF4-40D4-ADA1-A7765D6481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7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3225" y="320675"/>
            <a:ext cx="7165975" cy="577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48D8-0869-4E9A-B55A-E86DD3AB9F1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C2D39-C847-4A7B-BDC6-898CB8B6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4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2013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pic>
        <p:nvPicPr>
          <p:cNvPr id="9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13" y="3548063"/>
            <a:ext cx="8220174" cy="993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0" tIns="45720" rIns="91440" bIns="45720" anchor="t"/>
          <a:lstStyle>
            <a:lvl1pPr algn="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457200" y="4597400"/>
            <a:ext cx="8177213" cy="1277938"/>
            <a:chOff x="288" y="1220"/>
            <a:chExt cx="5151" cy="805"/>
          </a:xfrm>
        </p:grpSpPr>
        <p:pic>
          <p:nvPicPr>
            <p:cNvPr id="11" name="Picture 21" descr="Ladybird on green shoo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1220"/>
              <a:ext cx="805" cy="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2" descr="Landfill dump y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1220"/>
              <a:ext cx="805" cy="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" y="1277"/>
              <a:ext cx="689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77"/>
              <a:ext cx="69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3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1277"/>
              <a:ext cx="69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26"/>
          <p:cNvGrpSpPr>
            <a:grpSpLocks/>
          </p:cNvGrpSpPr>
          <p:nvPr userDrawn="1"/>
        </p:nvGrpSpPr>
        <p:grpSpPr bwMode="auto">
          <a:xfrm>
            <a:off x="457200" y="4597400"/>
            <a:ext cx="8177213" cy="1277938"/>
            <a:chOff x="288" y="1220"/>
            <a:chExt cx="5151" cy="805"/>
          </a:xfrm>
        </p:grpSpPr>
        <p:pic>
          <p:nvPicPr>
            <p:cNvPr id="18" name="Picture 21" descr="Ladybird on green shoo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1220"/>
              <a:ext cx="805" cy="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2" descr="Landfill dump y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1220"/>
              <a:ext cx="805" cy="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" y="1277"/>
              <a:ext cx="689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77"/>
              <a:ext cx="69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3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1277"/>
              <a:ext cx="69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1928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2013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sp>
        <p:nvSpPr>
          <p:cNvPr id="19" name="Content Placeholder 18"/>
          <p:cNvSpPr>
            <a:spLocks noGrp="1" noChangeAspect="1"/>
          </p:cNvSpPr>
          <p:nvPr>
            <p:ph sz="quarter" idx="10"/>
          </p:nvPr>
        </p:nvSpPr>
        <p:spPr>
          <a:xfrm>
            <a:off x="1838226" y="1866900"/>
            <a:ext cx="6664325" cy="4364038"/>
          </a:xfrm>
          <a:prstGeom prst="rect">
            <a:avLst/>
          </a:prstGeom>
        </p:spPr>
        <p:txBody>
          <a:bodyPr/>
          <a:lstStyle>
            <a:lvl1pPr>
              <a:buSzPct val="140000"/>
              <a:defRPr sz="2400"/>
            </a:lvl1pPr>
            <a:lvl2pPr>
              <a:buSzPct val="140000"/>
              <a:defRPr sz="2000"/>
            </a:lvl2pPr>
            <a:lvl3pPr>
              <a:buSzPct val="140000"/>
              <a:defRPr sz="1800"/>
            </a:lvl3pPr>
            <a:lvl4pPr>
              <a:buSzPct val="140000"/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38" y="342900"/>
            <a:ext cx="5090475" cy="1074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18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7"/>
          <p:cNvGrpSpPr>
            <a:grpSpLocks/>
          </p:cNvGrpSpPr>
          <p:nvPr userDrawn="1"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26" name="Picture 25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478476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2A281-E066-4EC1-A2D5-79A7087225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7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2013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1838325" y="1873250"/>
            <a:ext cx="3186260" cy="456257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 noChangeAspect="1"/>
          </p:cNvSpPr>
          <p:nvPr>
            <p:ph sz="half" idx="10"/>
          </p:nvPr>
        </p:nvSpPr>
        <p:spPr>
          <a:xfrm>
            <a:off x="5445647" y="1873250"/>
            <a:ext cx="3186260" cy="456257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3038" y="342900"/>
            <a:ext cx="5090475" cy="1074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19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7"/>
          <p:cNvGrpSpPr>
            <a:grpSpLocks/>
          </p:cNvGrpSpPr>
          <p:nvPr userDrawn="1"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26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381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2013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38" y="342900"/>
            <a:ext cx="5128181" cy="1074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17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27"/>
          <p:cNvGrpSpPr>
            <a:grpSpLocks/>
          </p:cNvGrpSpPr>
          <p:nvPr userDrawn="1"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24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9066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2013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8325" y="1873250"/>
            <a:ext cx="6674178" cy="4557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38" y="342899"/>
            <a:ext cx="5195888" cy="1071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17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27"/>
          <p:cNvGrpSpPr>
            <a:grpSpLocks/>
          </p:cNvGrpSpPr>
          <p:nvPr userDrawn="1"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24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0839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2013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pic>
        <p:nvPicPr>
          <p:cNvPr id="3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78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2011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pic>
        <p:nvPicPr>
          <p:cNvPr id="9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13" y="3548063"/>
            <a:ext cx="8220174" cy="993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0" tIns="45720" rIns="91440" bIns="45720" anchor="t"/>
          <a:lstStyle>
            <a:lvl1pPr algn="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grpSp>
        <p:nvGrpSpPr>
          <p:cNvPr id="10" name="Group 26"/>
          <p:cNvGrpSpPr>
            <a:grpSpLocks/>
          </p:cNvGrpSpPr>
          <p:nvPr userDrawn="1"/>
        </p:nvGrpSpPr>
        <p:grpSpPr bwMode="auto">
          <a:xfrm>
            <a:off x="457200" y="4597400"/>
            <a:ext cx="8177213" cy="1277938"/>
            <a:chOff x="288" y="1220"/>
            <a:chExt cx="5151" cy="805"/>
          </a:xfrm>
        </p:grpSpPr>
        <p:pic>
          <p:nvPicPr>
            <p:cNvPr id="11" name="Picture 21" descr="Ladybird on green shoo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1220"/>
              <a:ext cx="805" cy="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2" descr="Landfill dump y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1220"/>
              <a:ext cx="805" cy="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" y="1277"/>
              <a:ext cx="689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77"/>
              <a:ext cx="69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3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1277"/>
              <a:ext cx="69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9915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2011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512" y="342900"/>
            <a:ext cx="5600701" cy="1074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875934" y="1816100"/>
            <a:ext cx="6117996" cy="4075112"/>
          </a:xfrm>
          <a:prstGeom prst="rect">
            <a:avLst/>
          </a:prstGeom>
        </p:spPr>
        <p:txBody>
          <a:bodyPr/>
          <a:lstStyle>
            <a:lvl1pPr>
              <a:buSzPct val="140000"/>
              <a:defRPr sz="2000"/>
            </a:lvl1pPr>
            <a:lvl2pPr>
              <a:buSzPct val="140000"/>
              <a:defRPr sz="1800"/>
            </a:lvl2pPr>
            <a:lvl3pPr>
              <a:buSzPct val="140000"/>
              <a:defRPr sz="1600"/>
            </a:lvl3pPr>
            <a:lvl4pPr>
              <a:buSzPct val="140000"/>
              <a:defRPr sz="1400"/>
            </a:lvl4pPr>
            <a:lvl5pPr>
              <a:buSzPct val="14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18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67065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2011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080" y="1828799"/>
            <a:ext cx="3186260" cy="456257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5431409" y="1828799"/>
            <a:ext cx="3186260" cy="456257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2" y="342900"/>
            <a:ext cx="5600701" cy="1074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19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650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2011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2" y="342900"/>
            <a:ext cx="5600701" cy="1074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2" name="Group 27"/>
          <p:cNvGrpSpPr>
            <a:grpSpLocks/>
          </p:cNvGrpSpPr>
          <p:nvPr userDrawn="1"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17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546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2011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3642" y="1857079"/>
            <a:ext cx="6674178" cy="4557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2" y="342900"/>
            <a:ext cx="5600701" cy="1074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2" name="Group 27"/>
          <p:cNvGrpSpPr>
            <a:grpSpLocks/>
          </p:cNvGrpSpPr>
          <p:nvPr userDrawn="1"/>
        </p:nvGrpSpPr>
        <p:grpSpPr bwMode="auto">
          <a:xfrm>
            <a:off x="309563" y="342900"/>
            <a:ext cx="1204912" cy="6142038"/>
            <a:chOff x="1032" y="216"/>
            <a:chExt cx="759" cy="3869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032" y="968"/>
              <a:ext cx="759" cy="2365"/>
              <a:chOff x="1032" y="968"/>
              <a:chExt cx="759" cy="2365"/>
            </a:xfrm>
          </p:grpSpPr>
          <p:pic>
            <p:nvPicPr>
              <p:cNvPr id="17" name="Picture 17" descr="Ladybird on green shoo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968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8" descr="Landfill dump y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2574"/>
                <a:ext cx="759" cy="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9" descr="Rainbow (water droplet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22"/>
              <a:ext cx="655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WRc build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16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1" descr="Footprint water droplets on leaf surfac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428"/>
              <a:ext cx="657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778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80"/>
          <p:cNvSpPr txBox="1">
            <a:spLocks noChangeArrowheads="1"/>
          </p:cNvSpPr>
          <p:nvPr/>
        </p:nvSpPr>
        <p:spPr bwMode="auto">
          <a:xfrm>
            <a:off x="6842125" y="6489700"/>
            <a:ext cx="18827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r">
              <a:defRPr/>
            </a:pPr>
            <a:r>
              <a:rPr lang="en-GB" sz="800" dirty="0">
                <a:latin typeface="+mn-lt"/>
              </a:rPr>
              <a:t>© </a:t>
            </a:r>
            <a:r>
              <a:rPr lang="en-GB" sz="800" dirty="0" err="1">
                <a:latin typeface="+mn-lt"/>
              </a:rPr>
              <a:t>WRc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err="1">
                <a:latin typeface="+mn-lt"/>
              </a:rPr>
              <a:t>plc</a:t>
            </a:r>
            <a:r>
              <a:rPr lang="en-GB" sz="800" dirty="0">
                <a:latin typeface="+mn-lt"/>
              </a:rPr>
              <a:t> </a:t>
            </a:r>
            <a:r>
              <a:rPr lang="en-GB" sz="800" dirty="0" smtClean="0">
                <a:latin typeface="+mn-lt"/>
                <a:cs typeface="Times New Roman" pitchFamily="18" charset="0"/>
              </a:rPr>
              <a:t>2011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  <p:pic>
        <p:nvPicPr>
          <p:cNvPr id="3" name="Picture 13" descr="WRc-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71463"/>
            <a:ext cx="1668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8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129A3-D55C-4089-9B37-01F62C8858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9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70F4-6A27-4C81-BB08-28301A6114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2AD1-3F99-4AF1-9B11-C6587C0238A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9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056F-83F3-4644-8903-56C0FEB7300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8150-1E88-4D17-91EA-8844BB2CCE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2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03C5-680F-43DF-8AF4-83ACF90946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DB006-37F9-43DF-B25D-903F623765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9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73225" y="320675"/>
            <a:ext cx="71659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F282E88D-3CF7-4C3F-A3E7-9F5A7396D450}" type="slidenum">
              <a:rPr lang="en-GB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31" name="Group 3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2" name="Picture 32" descr="sidebar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77"/>
            <a:stretch>
              <a:fillRect/>
            </a:stretch>
          </p:blipFill>
          <p:spPr bwMode="auto">
            <a:xfrm>
              <a:off x="0" y="0"/>
              <a:ext cx="447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0" y="3888"/>
              <a:ext cx="11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6000">
              <a:spAutoFit/>
            </a:bodyPr>
            <a:lstStyle/>
            <a:p>
              <a:pPr>
                <a:defRPr/>
              </a:pPr>
              <a:r>
                <a:rPr lang="en-GB" sz="2800" b="1">
                  <a:solidFill>
                    <a:srgbClr val="FFFFFF"/>
                  </a:solidFill>
                  <a:latin typeface="Verdana" pitchFamily="34" charset="0"/>
                </a:rPr>
                <a:t>UK</a:t>
              </a:r>
              <a:r>
                <a:rPr lang="en-GB" sz="1000" b="1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GB" sz="900" b="1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GB" sz="2800" b="1">
                  <a:solidFill>
                    <a:srgbClr val="13A799"/>
                  </a:solidFill>
                  <a:latin typeface="Verdana" pitchFamily="34" charset="0"/>
                </a:rPr>
                <a:t>WIR</a:t>
              </a:r>
            </a:p>
          </p:txBody>
        </p:sp>
        <p:pic>
          <p:nvPicPr>
            <p:cNvPr id="2" name="Picture 26" descr="stamp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98" b="25816"/>
            <a:stretch>
              <a:fillRect/>
            </a:stretch>
          </p:blipFill>
          <p:spPr bwMode="auto">
            <a:xfrm>
              <a:off x="3627" y="2365"/>
              <a:ext cx="2133" cy="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81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13A7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3A799"/>
        </a:buClr>
        <a:buSzPct val="65000"/>
        <a:buFont typeface="Batang" pitchFamily="18" charset="-127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3A799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3A79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3A799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3A799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3A799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3A799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3A799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3A799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4000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25000"/>
        <a:buChar char="•"/>
        <a:defRPr sz="2400">
          <a:solidFill>
            <a:schemeClr val="tx1"/>
          </a:solidFill>
          <a:latin typeface="+mn-lt"/>
        </a:defRPr>
      </a:lvl2pPr>
      <a:lvl3pPr marL="973138" indent="-193675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40000"/>
        <a:buChar char="•"/>
        <a:defRPr sz="2000">
          <a:solidFill>
            <a:schemeClr val="tx1"/>
          </a:solidFill>
          <a:latin typeface="+mn-lt"/>
        </a:defRPr>
      </a:lvl3pPr>
      <a:lvl4pPr marL="1363663" indent="-193675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40000"/>
        <a:buChar char="•"/>
        <a:defRPr sz="1700">
          <a:solidFill>
            <a:schemeClr val="tx1"/>
          </a:solidFill>
          <a:latin typeface="+mn-lt"/>
        </a:defRPr>
      </a:lvl4pPr>
      <a:lvl5pPr marL="1752600" indent="-193675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40000"/>
        <a:buChar char="•"/>
        <a:defRPr sz="1700">
          <a:solidFill>
            <a:schemeClr val="tx1"/>
          </a:solidFill>
          <a:latin typeface="+mn-lt"/>
        </a:defRPr>
      </a:lvl5pPr>
      <a:lvl6pPr marL="2142942" indent="-194813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40000"/>
        <a:buChar char="•"/>
        <a:defRPr sz="1700">
          <a:solidFill>
            <a:schemeClr val="tx1"/>
          </a:solidFill>
          <a:latin typeface="+mn-lt"/>
        </a:defRPr>
      </a:lvl6pPr>
      <a:lvl7pPr marL="2532568" indent="-194813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40000"/>
        <a:buChar char="•"/>
        <a:defRPr sz="1700">
          <a:solidFill>
            <a:schemeClr val="tx1"/>
          </a:solidFill>
          <a:latin typeface="+mn-lt"/>
        </a:defRPr>
      </a:lvl7pPr>
      <a:lvl8pPr marL="2922194" indent="-194813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40000"/>
        <a:buChar char="•"/>
        <a:defRPr sz="1700">
          <a:solidFill>
            <a:schemeClr val="tx1"/>
          </a:solidFill>
          <a:latin typeface="+mn-lt"/>
        </a:defRPr>
      </a:lvl8pPr>
      <a:lvl9pPr marL="3311820" indent="-194813" algn="l" rtl="0" eaLnBrk="1" fontAlgn="base" hangingPunct="1">
        <a:spcBef>
          <a:spcPct val="20000"/>
        </a:spcBef>
        <a:spcAft>
          <a:spcPct val="0"/>
        </a:spcAft>
        <a:buClr>
          <a:srgbClr val="00908D"/>
        </a:buClr>
        <a:buSzPct val="14000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6249" y="2835544"/>
            <a:ext cx="82153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GB" sz="4500" b="1" kern="0" dirty="0">
                <a:latin typeface="+mj-lt"/>
                <a:ea typeface="+mj-ea"/>
                <a:cs typeface="+mj-cs"/>
              </a:rPr>
              <a:t>Toxicity </a:t>
            </a:r>
            <a:r>
              <a:rPr lang="en-GB" sz="4500" b="1" kern="0" dirty="0" smtClean="0">
                <a:latin typeface="+mj-lt"/>
                <a:ea typeface="+mj-ea"/>
                <a:cs typeface="+mj-cs"/>
              </a:rPr>
              <a:t>Datasheets </a:t>
            </a:r>
            <a:r>
              <a:rPr lang="en-GB" sz="4500" b="1" kern="0" dirty="0">
                <a:latin typeface="+mj-lt"/>
                <a:ea typeface="+mj-ea"/>
                <a:cs typeface="+mj-cs"/>
              </a:rPr>
              <a:t>and </a:t>
            </a:r>
            <a:r>
              <a:rPr lang="en-GB" sz="4500" b="1" kern="0" dirty="0" err="1">
                <a:latin typeface="+mj-lt"/>
                <a:ea typeface="+mj-ea"/>
                <a:cs typeface="+mj-cs"/>
              </a:rPr>
              <a:t>Microsheets</a:t>
            </a:r>
            <a:endParaRPr lang="en-GB" sz="45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2" y="296883"/>
            <a:ext cx="1744132" cy="21095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17" y="240389"/>
            <a:ext cx="1374775" cy="133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5600700" cy="107473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088840"/>
            <a:ext cx="7810500" cy="536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9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5632" y="333962"/>
            <a:ext cx="5600700" cy="10747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060976"/>
            <a:ext cx="7442200" cy="540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5632" y="333962"/>
            <a:ext cx="5600700" cy="10747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1054683"/>
            <a:ext cx="7718063" cy="537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632" y="333962"/>
            <a:ext cx="5600700" cy="10747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0" y="1029878"/>
            <a:ext cx="788076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5632" y="333962"/>
            <a:ext cx="5600700" cy="10747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1092200"/>
            <a:ext cx="826036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17876" y="1436914"/>
            <a:ext cx="6818123" cy="4599441"/>
          </a:xfrm>
        </p:spPr>
        <p:txBody>
          <a:bodyPr/>
          <a:lstStyle/>
          <a:p>
            <a:r>
              <a:rPr lang="en-GB" sz="2400" dirty="0" smtClean="0"/>
              <a:t>Contains US-specific pesticide, medicine  and water treatment chemical approval data</a:t>
            </a:r>
          </a:p>
          <a:p>
            <a:endParaRPr lang="en-GB" sz="1700" dirty="0" smtClean="0"/>
          </a:p>
          <a:p>
            <a:r>
              <a:rPr lang="en-GB" sz="2400" dirty="0" smtClean="0"/>
              <a:t>International </a:t>
            </a:r>
            <a:r>
              <a:rPr lang="en-GB" sz="2400" dirty="0"/>
              <a:t>d</a:t>
            </a:r>
            <a:r>
              <a:rPr lang="en-GB" sz="2400" dirty="0" smtClean="0"/>
              <a:t>ata on occurrence of chemicals</a:t>
            </a:r>
          </a:p>
          <a:p>
            <a:endParaRPr lang="en-GB" sz="1700" dirty="0" smtClean="0"/>
          </a:p>
          <a:p>
            <a:r>
              <a:rPr lang="en-GB" sz="2400" dirty="0" smtClean="0"/>
              <a:t>Includes information from a number of Regulators and sources based in the USA, including:</a:t>
            </a:r>
          </a:p>
          <a:p>
            <a:pPr lvl="1"/>
            <a:r>
              <a:rPr lang="en-GB" sz="2100" dirty="0" smtClean="0"/>
              <a:t>Environmental Protection Agency</a:t>
            </a:r>
          </a:p>
          <a:p>
            <a:pPr lvl="1"/>
            <a:r>
              <a:rPr lang="en-GB" sz="2100" dirty="0" smtClean="0"/>
              <a:t>National Toxicology Program</a:t>
            </a:r>
          </a:p>
          <a:p>
            <a:pPr lvl="1"/>
            <a:r>
              <a:rPr lang="en-GB" sz="2100" dirty="0" smtClean="0"/>
              <a:t>Food and Drug Administration</a:t>
            </a:r>
            <a:endParaRPr lang="en-GB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to the US Water Industry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9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96572" y="945244"/>
            <a:ext cx="7431314" cy="5796641"/>
          </a:xfrm>
        </p:spPr>
        <p:txBody>
          <a:bodyPr/>
          <a:lstStyle/>
          <a:p>
            <a:r>
              <a:rPr lang="en-GB" sz="2200" dirty="0"/>
              <a:t>What is a SNARL?</a:t>
            </a:r>
          </a:p>
          <a:p>
            <a:pPr lvl="1"/>
            <a:r>
              <a:rPr lang="en-GB" u="sng" dirty="0"/>
              <a:t>S</a:t>
            </a:r>
            <a:r>
              <a:rPr lang="en-GB" dirty="0"/>
              <a:t>uggested </a:t>
            </a:r>
            <a:r>
              <a:rPr lang="en-GB" u="sng" dirty="0"/>
              <a:t>N</a:t>
            </a:r>
            <a:r>
              <a:rPr lang="en-GB" dirty="0"/>
              <a:t>o </a:t>
            </a:r>
            <a:r>
              <a:rPr lang="en-GB" u="sng" dirty="0"/>
              <a:t>A</a:t>
            </a:r>
            <a:r>
              <a:rPr lang="en-GB" dirty="0"/>
              <a:t>dverse </a:t>
            </a:r>
            <a:r>
              <a:rPr lang="en-GB" u="sng" dirty="0"/>
              <a:t>R</a:t>
            </a:r>
            <a:r>
              <a:rPr lang="en-GB" dirty="0"/>
              <a:t>esponse </a:t>
            </a:r>
            <a:r>
              <a:rPr lang="en-GB" u="sng" dirty="0" smtClean="0"/>
              <a:t>L</a:t>
            </a:r>
            <a:r>
              <a:rPr lang="en-GB" dirty="0" smtClean="0"/>
              <a:t>evel</a:t>
            </a:r>
          </a:p>
          <a:p>
            <a:pPr lvl="1"/>
            <a:r>
              <a:rPr lang="en-GB" dirty="0" smtClean="0"/>
              <a:t>Health-based SNARLs</a:t>
            </a:r>
          </a:p>
          <a:p>
            <a:pPr lvl="1"/>
            <a:r>
              <a:rPr lang="en-GB" dirty="0" smtClean="0"/>
              <a:t>Operational SNARLs</a:t>
            </a:r>
            <a:endParaRPr lang="en-GB" dirty="0"/>
          </a:p>
          <a:p>
            <a:endParaRPr lang="en-GB" sz="1700" dirty="0" smtClean="0"/>
          </a:p>
          <a:p>
            <a:r>
              <a:rPr lang="en-GB" sz="2200" dirty="0" smtClean="0"/>
              <a:t>Under the </a:t>
            </a:r>
            <a:r>
              <a:rPr lang="en-GB" sz="2200" u="sng" dirty="0" smtClean="0"/>
              <a:t>Emergencies </a:t>
            </a:r>
            <a:r>
              <a:rPr lang="en-GB" sz="2200" u="sng" dirty="0"/>
              <a:t>and SNARLs</a:t>
            </a:r>
            <a:r>
              <a:rPr lang="en-GB" sz="2200" dirty="0"/>
              <a:t> section </a:t>
            </a:r>
            <a:r>
              <a:rPr lang="en-GB" sz="2200" dirty="0" smtClean="0"/>
              <a:t>of Toxicity </a:t>
            </a:r>
            <a:r>
              <a:rPr lang="en-GB" sz="2200" dirty="0"/>
              <a:t>D</a:t>
            </a:r>
            <a:r>
              <a:rPr lang="en-GB" sz="2200" dirty="0" smtClean="0"/>
              <a:t>atasheets</a:t>
            </a:r>
            <a:endParaRPr lang="en-GB" sz="2200" dirty="0"/>
          </a:p>
          <a:p>
            <a:pPr marL="0" indent="0">
              <a:buNone/>
            </a:pPr>
            <a:endParaRPr lang="en-GB" sz="1700" dirty="0"/>
          </a:p>
          <a:p>
            <a:r>
              <a:rPr lang="en-GB" sz="2200" dirty="0" smtClean="0"/>
              <a:t>Health-based SNARLs are specifically derived for </a:t>
            </a:r>
            <a:r>
              <a:rPr lang="en-GB" sz="2200" dirty="0"/>
              <a:t>human exposure </a:t>
            </a:r>
            <a:r>
              <a:rPr lang="en-GB" sz="2200" dirty="0" smtClean="0"/>
              <a:t>via drinking </a:t>
            </a:r>
            <a:r>
              <a:rPr lang="en-GB" sz="2200" dirty="0"/>
              <a:t>water in emergency situations, i.e. short-term exposure. </a:t>
            </a:r>
            <a:endParaRPr lang="en-GB" sz="2200" dirty="0" smtClean="0"/>
          </a:p>
          <a:p>
            <a:pPr lvl="1"/>
            <a:r>
              <a:rPr lang="en-GB" dirty="0" smtClean="0"/>
              <a:t>This </a:t>
            </a:r>
            <a:r>
              <a:rPr lang="en-GB" dirty="0"/>
              <a:t>is unique to Datasheets and makes them invaluable for pollution incident </a:t>
            </a:r>
            <a:r>
              <a:rPr lang="en-GB" dirty="0" smtClean="0"/>
              <a:t>management</a:t>
            </a:r>
          </a:p>
          <a:p>
            <a:pPr lvl="1"/>
            <a:endParaRPr lang="en-GB" sz="1700" dirty="0"/>
          </a:p>
          <a:p>
            <a:r>
              <a:rPr lang="en-GB" sz="2200" dirty="0" smtClean="0"/>
              <a:t>Operational SNARLs are based on taste/odour thresholds</a:t>
            </a:r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SNARLs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8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98172" y="1143000"/>
            <a:ext cx="7331528" cy="5230586"/>
          </a:xfrm>
        </p:spPr>
        <p:txBody>
          <a:bodyPr/>
          <a:lstStyle/>
          <a:p>
            <a:r>
              <a:rPr lang="en-GB" sz="2000" dirty="0"/>
              <a:t>Establish </a:t>
            </a:r>
            <a:r>
              <a:rPr lang="en-GB" sz="2000" dirty="0" smtClean="0"/>
              <a:t>Acceptable </a:t>
            </a:r>
            <a:r>
              <a:rPr lang="en-GB" sz="2000" dirty="0"/>
              <a:t>or </a:t>
            </a:r>
            <a:r>
              <a:rPr lang="en-GB" sz="2000" dirty="0" smtClean="0"/>
              <a:t>Tolerable Daily Intake </a:t>
            </a:r>
            <a:r>
              <a:rPr lang="en-GB" sz="2000" dirty="0"/>
              <a:t>(</a:t>
            </a:r>
            <a:r>
              <a:rPr lang="en-GB" sz="2000" dirty="0" smtClean="0"/>
              <a:t>ADI/TDI)</a:t>
            </a:r>
          </a:p>
          <a:p>
            <a:pPr lvl="1"/>
            <a:r>
              <a:rPr lang="en-GB" sz="1800" dirty="0" smtClean="0"/>
              <a:t>Concentration </a:t>
            </a:r>
            <a:r>
              <a:rPr lang="en-GB" sz="1800" dirty="0"/>
              <a:t>considered ‘safe’ in mg/kg </a:t>
            </a:r>
            <a:r>
              <a:rPr lang="en-GB" sz="1800" dirty="0" smtClean="0"/>
              <a:t>bodyweight/day</a:t>
            </a:r>
          </a:p>
          <a:p>
            <a:pPr lvl="1"/>
            <a:endParaRPr lang="en-GB" sz="1500" dirty="0"/>
          </a:p>
          <a:p>
            <a:r>
              <a:rPr lang="en-GB" sz="2000" dirty="0" smtClean="0"/>
              <a:t>Check </a:t>
            </a:r>
            <a:r>
              <a:rPr lang="en-GB" sz="2000" dirty="0"/>
              <a:t>for existing values using hierarchy of </a:t>
            </a:r>
            <a:r>
              <a:rPr lang="en-GB" sz="2000" dirty="0" smtClean="0"/>
              <a:t>sources</a:t>
            </a:r>
          </a:p>
          <a:p>
            <a:pPr lvl="1"/>
            <a:r>
              <a:rPr lang="en-GB" sz="1800" dirty="0" smtClean="0"/>
              <a:t>Toxicological </a:t>
            </a:r>
            <a:r>
              <a:rPr lang="en-GB" sz="1800" dirty="0"/>
              <a:t>basis and </a:t>
            </a:r>
            <a:r>
              <a:rPr lang="en-GB" sz="1800" dirty="0" smtClean="0"/>
              <a:t>relevance</a:t>
            </a:r>
          </a:p>
          <a:p>
            <a:pPr lvl="1"/>
            <a:r>
              <a:rPr lang="en-GB" sz="1800" dirty="0" smtClean="0"/>
              <a:t>Year </a:t>
            </a:r>
            <a:r>
              <a:rPr lang="en-GB" sz="1800" dirty="0"/>
              <a:t>of </a:t>
            </a:r>
            <a:r>
              <a:rPr lang="en-GB" sz="1800" dirty="0" smtClean="0"/>
              <a:t>derivation</a:t>
            </a:r>
          </a:p>
          <a:p>
            <a:pPr lvl="1"/>
            <a:endParaRPr lang="en-GB" sz="1500" dirty="0"/>
          </a:p>
          <a:p>
            <a:r>
              <a:rPr lang="en-GB" sz="2000" dirty="0" smtClean="0"/>
              <a:t>Typically </a:t>
            </a:r>
            <a:r>
              <a:rPr lang="en-GB" sz="2000" dirty="0"/>
              <a:t>assume a </a:t>
            </a:r>
            <a:r>
              <a:rPr lang="en-GB" sz="2000" dirty="0" smtClean="0"/>
              <a:t>60 kg </a:t>
            </a:r>
            <a:r>
              <a:rPr lang="en-GB" sz="2000" dirty="0"/>
              <a:t>adult drinks 2 litres of water per </a:t>
            </a:r>
            <a:r>
              <a:rPr lang="en-GB" sz="2000" dirty="0" smtClean="0"/>
              <a:t>day</a:t>
            </a:r>
          </a:p>
          <a:p>
            <a:endParaRPr lang="en-GB" sz="1500" dirty="0" smtClean="0"/>
          </a:p>
          <a:p>
            <a:r>
              <a:rPr lang="en-GB" sz="2000" dirty="0" smtClean="0"/>
              <a:t>Conservative </a:t>
            </a:r>
            <a:r>
              <a:rPr lang="en-GB" sz="2000" dirty="0"/>
              <a:t>enough to cover inhalation and dermal </a:t>
            </a:r>
            <a:r>
              <a:rPr lang="en-GB" sz="2000" dirty="0" smtClean="0"/>
              <a:t>exposure</a:t>
            </a:r>
          </a:p>
          <a:p>
            <a:endParaRPr lang="en-GB" sz="1500" dirty="0"/>
          </a:p>
          <a:p>
            <a:r>
              <a:rPr lang="en-GB" sz="2000" dirty="0" smtClean="0"/>
              <a:t>Health-based </a:t>
            </a:r>
            <a:r>
              <a:rPr lang="en-GB" sz="2000" dirty="0"/>
              <a:t>SNARLs are designed to give a safe value to compare with levels in both raw water and supply </a:t>
            </a:r>
          </a:p>
          <a:p>
            <a:pPr lvl="1"/>
            <a:r>
              <a:rPr lang="en-GB" sz="1800" dirty="0"/>
              <a:t>but they often change over time, and as the datasheets are updated.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38" y="342900"/>
            <a:ext cx="5808662" cy="1074738"/>
          </a:xfrm>
        </p:spPr>
        <p:txBody>
          <a:bodyPr/>
          <a:lstStyle/>
          <a:p>
            <a:r>
              <a:rPr lang="en-GB" dirty="0"/>
              <a:t>Derivation of </a:t>
            </a:r>
            <a:r>
              <a:rPr lang="en-GB" dirty="0" smtClean="0"/>
              <a:t>Health-based SNARLs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5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11086" y="1045028"/>
            <a:ext cx="7271656" cy="52541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International </a:t>
            </a:r>
            <a:r>
              <a:rPr lang="en-GB" sz="2000" dirty="0" smtClean="0"/>
              <a:t>Committees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WHO </a:t>
            </a:r>
            <a:r>
              <a:rPr lang="en-GB" sz="1800" dirty="0"/>
              <a:t>Drinking Water </a:t>
            </a:r>
            <a:r>
              <a:rPr lang="en-GB" sz="1800" dirty="0" smtClean="0"/>
              <a:t>Guidelines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WHO/FAO Joint </a:t>
            </a:r>
            <a:r>
              <a:rPr lang="en-GB" sz="1800" dirty="0"/>
              <a:t>Meeting on Pesticide Residues (</a:t>
            </a:r>
            <a:r>
              <a:rPr lang="en-GB" sz="1800" dirty="0" smtClean="0"/>
              <a:t>JMPR)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WHO/FAO Joint </a:t>
            </a:r>
            <a:r>
              <a:rPr lang="en-GB" sz="1800" dirty="0"/>
              <a:t>Expert Committee on Food Additives (</a:t>
            </a:r>
            <a:r>
              <a:rPr lang="en-GB" sz="1800" dirty="0" smtClean="0"/>
              <a:t>JECFA)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WHO </a:t>
            </a:r>
            <a:r>
              <a:rPr lang="en-GB" sz="1800" dirty="0"/>
              <a:t>IPCS Environmental Health </a:t>
            </a:r>
            <a:r>
              <a:rPr lang="en-GB" sz="1800" dirty="0" smtClean="0"/>
              <a:t>Criteria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International Agency for Research on Cancer (IARC) Monographs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European Food Safety Authority (EFSA)</a:t>
            </a:r>
          </a:p>
          <a:p>
            <a:pPr lvl="1">
              <a:lnSpc>
                <a:spcPct val="90000"/>
              </a:lnSpc>
            </a:pPr>
            <a:endParaRPr lang="en-GB" sz="1500" dirty="0"/>
          </a:p>
          <a:p>
            <a:r>
              <a:rPr lang="en-GB" sz="2000" dirty="0" smtClean="0"/>
              <a:t>National Authoritative Bodies</a:t>
            </a:r>
          </a:p>
          <a:p>
            <a:pPr lvl="1"/>
            <a:r>
              <a:rPr lang="en-GB" sz="1800" dirty="0" smtClean="0"/>
              <a:t>UK Health Protection Agency</a:t>
            </a:r>
          </a:p>
          <a:p>
            <a:pPr lvl="1"/>
            <a:r>
              <a:rPr lang="en-GB" sz="1800" dirty="0" smtClean="0"/>
              <a:t>UK Food Standards Agency</a:t>
            </a:r>
          </a:p>
          <a:p>
            <a:pPr lvl="1"/>
            <a:r>
              <a:rPr lang="en-GB" sz="1800" dirty="0" smtClean="0"/>
              <a:t>US Environmental Protection Agency</a:t>
            </a:r>
          </a:p>
          <a:p>
            <a:pPr lvl="1"/>
            <a:r>
              <a:rPr lang="en-GB" sz="1800" dirty="0" smtClean="0"/>
              <a:t>US National Toxicology Program</a:t>
            </a:r>
          </a:p>
          <a:p>
            <a:pPr lvl="1"/>
            <a:endParaRPr lang="en-GB" sz="1500" dirty="0" smtClean="0"/>
          </a:p>
          <a:p>
            <a:r>
              <a:rPr lang="en-GB" sz="2000" dirty="0" smtClean="0"/>
              <a:t>Sources of Information from Non-Authoritative Organisations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Hierarchy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13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41300"/>
            <a:ext cx="6311900" cy="1041400"/>
          </a:xfrm>
          <a:prstGeom prst="rect">
            <a:avLst/>
          </a:prstGeom>
        </p:spPr>
        <p:txBody>
          <a:bodyPr/>
          <a:lstStyle/>
          <a:p>
            <a:r>
              <a:rPr lang="en-GB" sz="2400" dirty="0"/>
              <a:t>How Toxicity Datasheets are </a:t>
            </a:r>
            <a:r>
              <a:rPr lang="en-GB" sz="2400" dirty="0" smtClean="0"/>
              <a:t>Used: </a:t>
            </a:r>
            <a:br>
              <a:rPr lang="en-GB" sz="2400" dirty="0" smtClean="0"/>
            </a:br>
            <a:r>
              <a:rPr lang="en-GB" sz="2400" dirty="0" smtClean="0"/>
              <a:t>Major events and problems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723900" y="1585913"/>
            <a:ext cx="8420100" cy="4075112"/>
          </a:xfrm>
          <a:prstGeom prst="rect">
            <a:avLst/>
          </a:prstGeom>
        </p:spPr>
        <p:txBody>
          <a:bodyPr/>
          <a:lstStyle/>
          <a:p>
            <a:r>
              <a:rPr lang="en-GB" sz="2000" dirty="0" err="1" smtClean="0"/>
              <a:t>Buncefield</a:t>
            </a:r>
            <a:r>
              <a:rPr lang="en-GB" sz="2000" dirty="0" smtClean="0"/>
              <a:t> oil depot explosion 2005, biggest explosion in Europe since WWII - fire water chemicals and PFOS in fire fighting foam</a:t>
            </a:r>
          </a:p>
          <a:p>
            <a:endParaRPr lang="en-GB" sz="1500" dirty="0" smtClean="0"/>
          </a:p>
          <a:p>
            <a:r>
              <a:rPr lang="en-GB" sz="2000" dirty="0" smtClean="0"/>
              <a:t>High levels of aluminium in Scotland 2011</a:t>
            </a:r>
          </a:p>
          <a:p>
            <a:endParaRPr lang="en-GB" sz="1500" dirty="0" smtClean="0"/>
          </a:p>
          <a:p>
            <a:r>
              <a:rPr lang="en-GB" sz="2000" dirty="0" smtClean="0"/>
              <a:t>Widespread contamination with slug pellets containing </a:t>
            </a:r>
            <a:r>
              <a:rPr lang="en-GB" sz="2000" dirty="0" err="1" smtClean="0"/>
              <a:t>metaldehyde</a:t>
            </a:r>
            <a:r>
              <a:rPr lang="en-GB" sz="2000" dirty="0" smtClean="0"/>
              <a:t> (European pesticide standard 0.1 </a:t>
            </a:r>
            <a:r>
              <a:rPr lang="el-GR" sz="2000" dirty="0" smtClean="0">
                <a:cs typeface="Arial"/>
              </a:rPr>
              <a:t>μ</a:t>
            </a:r>
            <a:r>
              <a:rPr lang="en-GB" sz="2000" dirty="0" smtClean="0">
                <a:cs typeface="Arial"/>
              </a:rPr>
              <a:t>g/l)</a:t>
            </a:r>
          </a:p>
          <a:p>
            <a:endParaRPr lang="en-GB" sz="1500" dirty="0" smtClean="0"/>
          </a:p>
          <a:p>
            <a:r>
              <a:rPr lang="en-GB" sz="2000" dirty="0" smtClean="0"/>
              <a:t>“Smelly water” (BBC) - taste and odour in drinking water contaminated with 2-EDD and 2-EMD, UK 2010</a:t>
            </a:r>
          </a:p>
          <a:p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4965700"/>
            <a:ext cx="1733550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62" y="4959348"/>
            <a:ext cx="1743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4959348"/>
            <a:ext cx="17907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93700"/>
            <a:ext cx="8172450" cy="52387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UK Water Industry Research Limited</a:t>
            </a:r>
            <a:endParaRPr lang="en-US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095374"/>
            <a:ext cx="7219950" cy="5038725"/>
          </a:xfrm>
        </p:spPr>
        <p:txBody>
          <a:bodyPr/>
          <a:lstStyle/>
          <a:p>
            <a:pPr algn="just" eaLnBrk="1" hangingPunct="1">
              <a:buClr>
                <a:srgbClr val="99CCFF"/>
              </a:buClr>
              <a:buSzTx/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Established in 1993 to undertake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single voice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research on behalf of the UK water industry</a:t>
            </a:r>
          </a:p>
          <a:p>
            <a:pPr algn="just" eaLnBrk="1" hangingPunct="1">
              <a:buClr>
                <a:srgbClr val="99CCFF"/>
              </a:buClr>
              <a:buSzTx/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Shapes and leads the future research agenda for the industry by identifying and responding to current and future challenges </a:t>
            </a:r>
          </a:p>
          <a:p>
            <a:pPr algn="just" eaLnBrk="1" hangingPunct="1">
              <a:buClr>
                <a:srgbClr val="99CCFF"/>
              </a:buClr>
              <a:buSzTx/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Membership comprises UK water companies who participate in project steering groups to guide the work undertaken </a:t>
            </a:r>
          </a:p>
          <a:p>
            <a:pPr algn="just" eaLnBrk="1" hangingPunct="1">
              <a:buClr>
                <a:srgbClr val="99CCFF"/>
              </a:buClr>
              <a:buSzTx/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Undertakes high value independent collaborative research both nationally and internationally</a:t>
            </a:r>
          </a:p>
          <a:p>
            <a:pPr algn="just" eaLnBrk="1" hangingPunct="1">
              <a:buClr>
                <a:srgbClr val="99CCFF"/>
              </a:buClr>
              <a:buSzTx/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Research undertaken provides robust and reliable evidence on behalf of the membership, enables informed interaction with regulators and delivers financial savings   </a:t>
            </a:r>
          </a:p>
          <a:p>
            <a:pPr algn="just" eaLnBrk="1" hangingPunct="1">
              <a:buClr>
                <a:srgbClr val="99CCFF"/>
              </a:buClr>
              <a:buSzTx/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Encourages sharing of best practice and continuous improvement </a:t>
            </a:r>
          </a:p>
          <a:p>
            <a:pPr eaLnBrk="1" hangingPunct="1">
              <a:buClr>
                <a:srgbClr val="99CCFF"/>
              </a:buClr>
              <a:buSzTx/>
              <a:buFontTx/>
              <a:buChar char="•"/>
            </a:pPr>
            <a:endParaRPr lang="en-GB" sz="1600" b="1" dirty="0" smtClean="0"/>
          </a:p>
          <a:p>
            <a:pPr eaLnBrk="1" hangingPunct="1">
              <a:buClr>
                <a:srgbClr val="99CCFF"/>
              </a:buClr>
              <a:buSzTx/>
              <a:buFontTx/>
              <a:buChar char="•"/>
            </a:pP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4854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43957" y="1228912"/>
            <a:ext cx="7271657" cy="535513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 smtClean="0"/>
              <a:t>Complaints of taste and odour in drinking water in area of 2 million people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Water Company consulted Toxicity Datasheets and had a potential </a:t>
            </a:r>
            <a:r>
              <a:rPr lang="en-GB" sz="1600" dirty="0"/>
              <a:t>identification from taste and odour descriptors </a:t>
            </a:r>
            <a:r>
              <a:rPr lang="en-GB" sz="1600" dirty="0" smtClean="0"/>
              <a:t>in Flavour wheel and history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Contaminant confirmed as 2-ethyl-5,5-dimethyl-1,3-dioxane (2-EDD) and 2-ethyl-4-methyl-1,3-dioxolane (2-EMD) which have very </a:t>
            </a:r>
            <a:r>
              <a:rPr lang="en-GB" sz="1600" dirty="0"/>
              <a:t>low taste and odour thresholds (5-10 </a:t>
            </a:r>
            <a:r>
              <a:rPr lang="en-GB" sz="1600" dirty="0" err="1"/>
              <a:t>ng</a:t>
            </a:r>
            <a:r>
              <a:rPr lang="en-GB" sz="1600" dirty="0"/>
              <a:t>/l)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The </a:t>
            </a:r>
            <a:r>
              <a:rPr lang="en-GB" sz="1600" dirty="0"/>
              <a:t>maximum </a:t>
            </a:r>
            <a:r>
              <a:rPr lang="en-GB" sz="1600" dirty="0" smtClean="0"/>
              <a:t>concentrations </a:t>
            </a:r>
            <a:r>
              <a:rPr lang="en-GB" sz="1600" dirty="0"/>
              <a:t>detected were 2-EDD 0.026 </a:t>
            </a:r>
            <a:r>
              <a:rPr lang="en-GB" sz="1600" dirty="0" err="1"/>
              <a:t>μg</a:t>
            </a:r>
            <a:r>
              <a:rPr lang="en-GB" sz="1600" dirty="0"/>
              <a:t>/l and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2-EMD 0.186 </a:t>
            </a:r>
            <a:r>
              <a:rPr lang="en-GB" sz="1600" dirty="0" err="1"/>
              <a:t>μg</a:t>
            </a:r>
            <a:r>
              <a:rPr lang="en-GB" sz="1600" dirty="0"/>
              <a:t>/l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The only collation of data available for </a:t>
            </a:r>
            <a:r>
              <a:rPr lang="en-GB" sz="1600" dirty="0" smtClean="0"/>
              <a:t>2-EDD </a:t>
            </a:r>
            <a:r>
              <a:rPr lang="en-GB" sz="1600" dirty="0"/>
              <a:t>and </a:t>
            </a:r>
            <a:r>
              <a:rPr lang="en-GB" sz="1600" dirty="0" smtClean="0"/>
              <a:t>2-EMD </a:t>
            </a:r>
            <a:r>
              <a:rPr lang="en-GB" sz="1600" dirty="0"/>
              <a:t>was </a:t>
            </a:r>
            <a:r>
              <a:rPr lang="en-GB" sz="1600" dirty="0" smtClean="0"/>
              <a:t>in the </a:t>
            </a:r>
            <a:r>
              <a:rPr lang="en-GB" sz="1600" dirty="0"/>
              <a:t>Toxicity Datasheets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Toxicity </a:t>
            </a:r>
            <a:r>
              <a:rPr lang="en-GB" sz="1600" dirty="0"/>
              <a:t>data </a:t>
            </a:r>
            <a:r>
              <a:rPr lang="en-GB" sz="1600" dirty="0" smtClean="0"/>
              <a:t>limited </a:t>
            </a:r>
            <a:r>
              <a:rPr lang="en-GB" sz="1600" dirty="0"/>
              <a:t>to </a:t>
            </a:r>
            <a:r>
              <a:rPr lang="en-GB" sz="1600" dirty="0" smtClean="0"/>
              <a:t>LD50s</a:t>
            </a:r>
            <a:r>
              <a:rPr lang="en-GB" sz="1600" dirty="0"/>
              <a:t>	2-EDD 24-hour SNARL of 2.5 mg/l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 smtClean="0"/>
              <a:t>				2-EMD </a:t>
            </a:r>
            <a:r>
              <a:rPr lang="en-GB" sz="1600" dirty="0"/>
              <a:t>24-hour SNARL of 1.4 mg/l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SNARLs used by Health </a:t>
            </a:r>
            <a:r>
              <a:rPr lang="en-GB" sz="1600" dirty="0" smtClean="0"/>
              <a:t>Protection </a:t>
            </a:r>
            <a:r>
              <a:rPr lang="en-GB" sz="1600" dirty="0"/>
              <a:t>Agency as Action Levels and therefore no risk to human </a:t>
            </a:r>
            <a:r>
              <a:rPr lang="en-GB" sz="1600" dirty="0" smtClean="0"/>
              <a:t>health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History of other events worldwide including the first in River </a:t>
            </a:r>
            <a:r>
              <a:rPr lang="en-GB" sz="1600" dirty="0" err="1" smtClean="0"/>
              <a:t>Wem</a:t>
            </a:r>
            <a:r>
              <a:rPr lang="en-GB" sz="1600" dirty="0" smtClean="0"/>
              <a:t> in England in 1994, Philadelphia and Barcelona</a:t>
            </a:r>
            <a:r>
              <a:rPr lang="en-GB" sz="1400" dirty="0" smtClean="0"/>
              <a:t>  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12" y="342900"/>
            <a:ext cx="5600701" cy="1074738"/>
          </a:xfrm>
        </p:spPr>
        <p:txBody>
          <a:bodyPr/>
          <a:lstStyle/>
          <a:p>
            <a:r>
              <a:rPr lang="en-GB" dirty="0" smtClean="0"/>
              <a:t>Case Study One: Taste and Odour incident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8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38515" y="1375227"/>
            <a:ext cx="7257142" cy="50509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200" dirty="0" smtClean="0"/>
              <a:t>Most </a:t>
            </a:r>
            <a:r>
              <a:rPr lang="en-GB" sz="2200" dirty="0"/>
              <a:t>common occurring of water quality </a:t>
            </a:r>
            <a:r>
              <a:rPr lang="en-GB" sz="2200" dirty="0" smtClean="0"/>
              <a:t>problems</a:t>
            </a:r>
            <a:endParaRPr lang="en-GB" sz="2200" b="1" dirty="0" smtClean="0"/>
          </a:p>
          <a:p>
            <a:pPr>
              <a:spcAft>
                <a:spcPts val="600"/>
              </a:spcAft>
            </a:pPr>
            <a:r>
              <a:rPr lang="en-GB" sz="2200" dirty="0" smtClean="0"/>
              <a:t>Fuel spills penetrating plastic pipes, e.g. leaky cars on forecourts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Degradation of coal tar pitch linings in old pipe systems especially when flushing through after maintenance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Domestic (</a:t>
            </a:r>
            <a:r>
              <a:rPr lang="en-GB" sz="2200" dirty="0" err="1" smtClean="0"/>
              <a:t>mis</a:t>
            </a:r>
            <a:r>
              <a:rPr lang="en-GB" sz="2200" dirty="0" smtClean="0"/>
              <a:t>)use with ‘solvent taste’ following use of paint remover, lubricants, glue, etc.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Toxicity datasheets are available for: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Some products: </a:t>
            </a:r>
            <a:r>
              <a:rPr lang="en-GB" dirty="0" err="1"/>
              <a:t>K</a:t>
            </a:r>
            <a:r>
              <a:rPr lang="en-GB" dirty="0" err="1" smtClean="0"/>
              <a:t>erosine</a:t>
            </a:r>
            <a:r>
              <a:rPr lang="en-GB" dirty="0" smtClean="0"/>
              <a:t>, Petrol, Petrol additives, Coal tar creosote, Diesel fuel, White spirits (Stoddard solvent, mineral spirits)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Individual components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342900"/>
            <a:ext cx="5600701" cy="1074738"/>
          </a:xfrm>
        </p:spPr>
        <p:txBody>
          <a:bodyPr/>
          <a:lstStyle/>
          <a:p>
            <a:r>
              <a:rPr lang="en-GB" dirty="0"/>
              <a:t>Case Study Two: Hydrocarbon </a:t>
            </a:r>
            <a:r>
              <a:rPr lang="en-GB" dirty="0" smtClean="0"/>
              <a:t>contamination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3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7500" y="1333501"/>
            <a:ext cx="6832600" cy="4902200"/>
          </a:xfrm>
        </p:spPr>
        <p:txBody>
          <a:bodyPr/>
          <a:lstStyle/>
          <a:p>
            <a:r>
              <a:rPr lang="en-GB" sz="2200" dirty="0" smtClean="0"/>
              <a:t>BTEX: benzene, toluene, </a:t>
            </a:r>
            <a:r>
              <a:rPr lang="en-GB" sz="2200" dirty="0" err="1" smtClean="0"/>
              <a:t>ethylbenzene</a:t>
            </a:r>
            <a:r>
              <a:rPr lang="en-GB" sz="2200" dirty="0" smtClean="0"/>
              <a:t>, xylenes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Polycyclic aromatic hydrocarbons (PAHs) and individual chemicals, </a:t>
            </a:r>
            <a:r>
              <a:rPr lang="en-GB" sz="2200" dirty="0" err="1" smtClean="0"/>
              <a:t>benzo</a:t>
            </a:r>
            <a:r>
              <a:rPr lang="en-GB" sz="2200" dirty="0" smtClean="0"/>
              <a:t>[a]</a:t>
            </a:r>
            <a:r>
              <a:rPr lang="en-GB" sz="2200" dirty="0" err="1" smtClean="0"/>
              <a:t>pyrene</a:t>
            </a:r>
            <a:r>
              <a:rPr lang="en-GB" sz="2200" dirty="0" smtClean="0"/>
              <a:t>, </a:t>
            </a:r>
            <a:r>
              <a:rPr lang="en-GB" sz="2200" dirty="0" err="1" smtClean="0"/>
              <a:t>anthracene</a:t>
            </a:r>
            <a:r>
              <a:rPr lang="en-GB" sz="2200" dirty="0" smtClean="0"/>
              <a:t>, </a:t>
            </a:r>
            <a:r>
              <a:rPr lang="en-GB" sz="2200" dirty="0" err="1" smtClean="0"/>
              <a:t>fluoranthene</a:t>
            </a:r>
            <a:r>
              <a:rPr lang="en-GB" sz="2200" dirty="0" smtClean="0"/>
              <a:t>, naphthalene</a:t>
            </a:r>
          </a:p>
          <a:p>
            <a:pPr lvl="1"/>
            <a:r>
              <a:rPr lang="en-GB" dirty="0" smtClean="0"/>
              <a:t>Toxicity of PAHs varies widely and depends on structure</a:t>
            </a:r>
          </a:p>
          <a:p>
            <a:pPr lvl="1"/>
            <a:r>
              <a:rPr lang="en-GB" dirty="0" smtClean="0"/>
              <a:t>Solubility of PAHs can indicate their likely source</a:t>
            </a:r>
          </a:p>
          <a:p>
            <a:pPr marL="388937" lvl="1" indent="0">
              <a:buNone/>
            </a:pPr>
            <a:endParaRPr lang="en-GB" dirty="0" smtClean="0"/>
          </a:p>
          <a:p>
            <a:r>
              <a:rPr lang="en-GB" sz="2200" dirty="0" smtClean="0"/>
              <a:t>Hydrocarbons analysis often grouped based on number of carbons and structure e.g. C5-C8, C9-C16, C17-C35, aliphatic and aromatic</a:t>
            </a:r>
          </a:p>
          <a:p>
            <a:pPr lvl="1"/>
            <a:r>
              <a:rPr lang="en-GB" dirty="0" smtClean="0"/>
              <a:t>Toxicity and SNARLs based on use of surrogate chemicals for these groups (work of the US TPHCWG)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 with individual components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7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74900"/>
            <a:ext cx="5710238" cy="10747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4500" dirty="0" err="1" smtClean="0"/>
              <a:t>Microsheets</a:t>
            </a:r>
            <a:endParaRPr lang="en-GB" sz="4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46537"/>
            <a:ext cx="64008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7500" y="1066801"/>
            <a:ext cx="7391399" cy="5689599"/>
          </a:xfrm>
        </p:spPr>
        <p:txBody>
          <a:bodyPr/>
          <a:lstStyle/>
          <a:p>
            <a:r>
              <a:rPr lang="en-GB" sz="2200" dirty="0" smtClean="0"/>
              <a:t>The primary focus is on drinking water rather than wastewater</a:t>
            </a:r>
          </a:p>
          <a:p>
            <a:endParaRPr lang="en-GB" sz="1500" dirty="0" smtClean="0"/>
          </a:p>
          <a:p>
            <a:r>
              <a:rPr lang="en-GB" sz="2200" dirty="0" smtClean="0"/>
              <a:t>Includes all aspects of water supply from  source to tap</a:t>
            </a:r>
          </a:p>
          <a:p>
            <a:endParaRPr lang="en-GB" sz="1500" dirty="0" smtClean="0"/>
          </a:p>
          <a:p>
            <a:r>
              <a:rPr lang="en-GB" sz="2200" dirty="0" smtClean="0"/>
              <a:t>Reliable source of information for water companies </a:t>
            </a:r>
          </a:p>
          <a:p>
            <a:endParaRPr lang="en-GB" sz="1500" dirty="0" smtClean="0"/>
          </a:p>
          <a:p>
            <a:r>
              <a:rPr lang="en-GB" sz="2200" dirty="0" smtClean="0"/>
              <a:t>Greater emphasis being placed on quantitative data to support water company risk assessments</a:t>
            </a:r>
          </a:p>
          <a:p>
            <a:endParaRPr lang="en-GB" sz="1500" dirty="0"/>
          </a:p>
          <a:p>
            <a:r>
              <a:rPr lang="en-GB" sz="2200" dirty="0" smtClean="0"/>
              <a:t>WRc responsible </a:t>
            </a:r>
            <a:r>
              <a:rPr lang="en-GB" sz="2200" dirty="0"/>
              <a:t>for managing database and producing all </a:t>
            </a:r>
            <a:r>
              <a:rPr lang="en-GB" sz="2200" dirty="0" smtClean="0"/>
              <a:t>documents with support from the UK </a:t>
            </a:r>
            <a:r>
              <a:rPr lang="en-GB" sz="2200" dirty="0"/>
              <a:t>Health Protection </a:t>
            </a:r>
            <a:r>
              <a:rPr lang="en-GB" sz="2200" dirty="0" smtClean="0"/>
              <a:t>Agency </a:t>
            </a:r>
          </a:p>
          <a:p>
            <a:endParaRPr lang="en-GB" sz="1500" dirty="0" smtClean="0"/>
          </a:p>
          <a:p>
            <a:r>
              <a:rPr lang="en-GB" sz="2200" dirty="0" smtClean="0"/>
              <a:t>Directed </a:t>
            </a:r>
            <a:r>
              <a:rPr lang="en-GB" sz="2200" dirty="0"/>
              <a:t>by a steering group drawn from across </a:t>
            </a:r>
            <a:r>
              <a:rPr lang="en-GB" sz="2200" dirty="0" smtClean="0"/>
              <a:t>UK water companies and drinking water quality regulator.</a:t>
            </a:r>
          </a:p>
          <a:p>
            <a:endParaRPr lang="en-GB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6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62100" y="1562100"/>
            <a:ext cx="7061200" cy="4686300"/>
          </a:xfrm>
        </p:spPr>
        <p:txBody>
          <a:bodyPr/>
          <a:lstStyle/>
          <a:p>
            <a:r>
              <a:rPr lang="en-GB" sz="2400" dirty="0" smtClean="0"/>
              <a:t>Detailed single-organism factsheets on all acknowledged waterborne pathogens and  recognised nuisance organisms</a:t>
            </a:r>
          </a:p>
          <a:p>
            <a:endParaRPr lang="en-GB" sz="2400" dirty="0" smtClean="0"/>
          </a:p>
          <a:p>
            <a:r>
              <a:rPr lang="en-GB" sz="2400" dirty="0" smtClean="0"/>
              <a:t>Occasional generic factsheets covering a specific issue</a:t>
            </a:r>
          </a:p>
          <a:p>
            <a:endParaRPr lang="en-GB" sz="2400" dirty="0" smtClean="0"/>
          </a:p>
          <a:p>
            <a:r>
              <a:rPr lang="en-GB" sz="2400" dirty="0" smtClean="0"/>
              <a:t>Factsheets on selected pathogens of concern to animal health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 Content – 3 Main categories of Factsheets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4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5600"/>
            <a:ext cx="5600700" cy="107473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151320"/>
            <a:ext cx="8140700" cy="494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632" y="333962"/>
            <a:ext cx="5600700" cy="10747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" y="1181100"/>
            <a:ext cx="8281333" cy="504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4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632" y="333962"/>
            <a:ext cx="5600700" cy="10747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3" y="1090836"/>
            <a:ext cx="8294968" cy="50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3700" y="1409700"/>
            <a:ext cx="6883400" cy="5003800"/>
          </a:xfrm>
        </p:spPr>
        <p:txBody>
          <a:bodyPr/>
          <a:lstStyle/>
          <a:p>
            <a:r>
              <a:rPr lang="en-GB" sz="2400" dirty="0"/>
              <a:t>Periodic topic reviews of current </a:t>
            </a:r>
            <a:r>
              <a:rPr lang="en-GB" sz="2400" dirty="0" smtClean="0"/>
              <a:t>literature</a:t>
            </a:r>
          </a:p>
          <a:p>
            <a:endParaRPr lang="en-GB" sz="2400" dirty="0"/>
          </a:p>
          <a:p>
            <a:r>
              <a:rPr lang="en-GB" sz="2400" dirty="0"/>
              <a:t>Yearly special topic reviews of developments deemed to be of particular </a:t>
            </a:r>
            <a:r>
              <a:rPr lang="en-GB" sz="2400" dirty="0" smtClean="0"/>
              <a:t>significance</a:t>
            </a:r>
          </a:p>
          <a:p>
            <a:endParaRPr lang="en-GB" sz="2400" dirty="0"/>
          </a:p>
          <a:p>
            <a:r>
              <a:rPr lang="en-GB" sz="2400" dirty="0"/>
              <a:t>Briefing notes on suddenly emergent </a:t>
            </a:r>
            <a:r>
              <a:rPr lang="en-GB" sz="2400" dirty="0" smtClean="0"/>
              <a:t>issues</a:t>
            </a:r>
          </a:p>
          <a:p>
            <a:endParaRPr lang="en-GB" sz="2400" dirty="0" smtClean="0"/>
          </a:p>
          <a:p>
            <a:r>
              <a:rPr lang="en-GB" sz="2400" dirty="0" smtClean="0"/>
              <a:t>Other organism section to cover pathogens not </a:t>
            </a:r>
            <a:r>
              <a:rPr lang="en-GB" sz="2400" dirty="0"/>
              <a:t>been associated with drinking </a:t>
            </a:r>
            <a:r>
              <a:rPr lang="en-GB" sz="2400" dirty="0" smtClean="0"/>
              <a:t>water or those that may be found but are of no public health significance.</a:t>
            </a:r>
            <a:endParaRPr lang="en-GB" sz="2400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 Content </a:t>
            </a:r>
            <a:r>
              <a:rPr lang="en-GB" dirty="0" smtClean="0"/>
              <a:t>– Other sources of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7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50534" y="1447800"/>
            <a:ext cx="6556866" cy="4506912"/>
          </a:xfrm>
        </p:spPr>
        <p:txBody>
          <a:bodyPr/>
          <a:lstStyle/>
          <a:p>
            <a:r>
              <a:rPr lang="en-GB" sz="2800" dirty="0" smtClean="0"/>
              <a:t>What are they?</a:t>
            </a:r>
          </a:p>
          <a:p>
            <a:pPr lvl="1"/>
            <a:r>
              <a:rPr lang="en-GB" sz="2000" dirty="0" smtClean="0"/>
              <a:t>Two separate databases </a:t>
            </a:r>
            <a:r>
              <a:rPr lang="en-GB" sz="2000" dirty="0"/>
              <a:t>developed over </a:t>
            </a:r>
            <a:r>
              <a:rPr lang="en-GB" sz="2000" dirty="0" smtClean="0"/>
              <a:t>25 </a:t>
            </a:r>
            <a:r>
              <a:rPr lang="en-GB" sz="2000" dirty="0"/>
              <a:t>years with significant funding and support from the UK Water </a:t>
            </a:r>
            <a:r>
              <a:rPr lang="en-GB" sz="2000" dirty="0" smtClean="0"/>
              <a:t>Companies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/>
              <a:t>Specific to the needs of the water and waste water </a:t>
            </a:r>
            <a:r>
              <a:rPr lang="en-GB" sz="2000" dirty="0" smtClean="0"/>
              <a:t>community for assistance in dealing with chemical and microbiological contaminants in water  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/>
              <a:t>Authoritative source of information for discussions with </a:t>
            </a:r>
            <a:r>
              <a:rPr lang="en-GB" sz="2000" dirty="0" smtClean="0"/>
              <a:t>regulators </a:t>
            </a:r>
            <a:r>
              <a:rPr lang="en-GB" sz="2000" dirty="0"/>
              <a:t>and health agencies </a:t>
            </a:r>
            <a:endParaRPr lang="en-GB" sz="2000" dirty="0" smtClean="0"/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Continuously </a:t>
            </a:r>
            <a:r>
              <a:rPr lang="en-GB" sz="2000" dirty="0"/>
              <a:t>updated to incorporate the latest </a:t>
            </a:r>
            <a:r>
              <a:rPr lang="en-GB" sz="2000" dirty="0" smtClean="0"/>
              <a:t>information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Toxicity Datasheet and </a:t>
            </a:r>
            <a:r>
              <a:rPr lang="en-GB" dirty="0" err="1" smtClean="0"/>
              <a:t>Microsheets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01763" y="1436914"/>
            <a:ext cx="6861666" cy="4541383"/>
          </a:xfrm>
        </p:spPr>
        <p:txBody>
          <a:bodyPr/>
          <a:lstStyle/>
          <a:p>
            <a:r>
              <a:rPr lang="en-GB" sz="2400" dirty="0" smtClean="0"/>
              <a:t>Each main factsheet provides </a:t>
            </a:r>
            <a:r>
              <a:rPr lang="en-GB" sz="2400" dirty="0"/>
              <a:t>answers to “typical” media, public </a:t>
            </a:r>
            <a:r>
              <a:rPr lang="en-GB" sz="2400" dirty="0" smtClean="0"/>
              <a:t>enquiries, such as: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What is it</a:t>
            </a:r>
            <a:r>
              <a:rPr lang="en-GB" sz="2400" i="1" dirty="0" smtClean="0"/>
              <a:t>?</a:t>
            </a:r>
            <a:endParaRPr lang="en-GB" sz="2400" i="1" dirty="0"/>
          </a:p>
          <a:p>
            <a:r>
              <a:rPr lang="en-GB" sz="2400" i="1" dirty="0"/>
              <a:t>Where does it come from</a:t>
            </a:r>
            <a:r>
              <a:rPr lang="en-GB" sz="2400" i="1" dirty="0" smtClean="0"/>
              <a:t>?</a:t>
            </a:r>
            <a:endParaRPr lang="en-GB" sz="2400" i="1" dirty="0"/>
          </a:p>
          <a:p>
            <a:r>
              <a:rPr lang="en-GB" sz="2400" i="1" dirty="0"/>
              <a:t>Does it pose a risk to drinking water consumers</a:t>
            </a:r>
            <a:r>
              <a:rPr lang="en-GB" sz="2400" i="1" dirty="0" smtClean="0"/>
              <a:t>?</a:t>
            </a:r>
            <a:endParaRPr lang="en-GB" sz="2400" i="1" dirty="0"/>
          </a:p>
          <a:p>
            <a:r>
              <a:rPr lang="en-GB" sz="2400" i="1" dirty="0"/>
              <a:t>What is being done</a:t>
            </a:r>
            <a:r>
              <a:rPr lang="en-GB" sz="2400" i="1" dirty="0" smtClean="0"/>
              <a:t>?</a:t>
            </a:r>
            <a:endParaRPr lang="en-GB" sz="2400" i="1" dirty="0"/>
          </a:p>
          <a:p>
            <a:r>
              <a:rPr lang="en-GB" sz="2400" i="1" dirty="0"/>
              <a:t>Can my pets drink the water?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Feature - Frequently </a:t>
            </a:r>
            <a:r>
              <a:rPr lang="en-GB" dirty="0"/>
              <a:t>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25686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3700" y="1384300"/>
            <a:ext cx="7137400" cy="4635500"/>
          </a:xfrm>
        </p:spPr>
        <p:txBody>
          <a:bodyPr/>
          <a:lstStyle/>
          <a:p>
            <a:r>
              <a:rPr lang="en-GB" sz="2200" dirty="0" smtClean="0"/>
              <a:t>Unique source of information on chemicals and micro-organisms relevant to the Water Industry</a:t>
            </a:r>
          </a:p>
          <a:p>
            <a:endParaRPr lang="en-GB" sz="2200" dirty="0" smtClean="0"/>
          </a:p>
          <a:p>
            <a:r>
              <a:rPr lang="en-GB" sz="2200" dirty="0" smtClean="0"/>
              <a:t>Available to all </a:t>
            </a:r>
            <a:r>
              <a:rPr lang="en-GB" sz="2200" dirty="0" err="1" smtClean="0"/>
              <a:t>WaterISAC</a:t>
            </a:r>
            <a:r>
              <a:rPr lang="en-GB" sz="2200" dirty="0" smtClean="0"/>
              <a:t> </a:t>
            </a:r>
            <a:r>
              <a:rPr lang="en-GB" sz="2200" dirty="0" smtClean="0"/>
              <a:t>subscribers</a:t>
            </a:r>
          </a:p>
          <a:p>
            <a:endParaRPr lang="en-GB" sz="2200" dirty="0" smtClean="0"/>
          </a:p>
          <a:p>
            <a:r>
              <a:rPr lang="en-GB" sz="2200" dirty="0" smtClean="0"/>
              <a:t>Visit and try it out</a:t>
            </a:r>
          </a:p>
          <a:p>
            <a:endParaRPr lang="en-GB" sz="2200" dirty="0" smtClean="0"/>
          </a:p>
          <a:p>
            <a:r>
              <a:rPr lang="en-GB" sz="2200" dirty="0" smtClean="0"/>
              <a:t>Hopefully it will become valuable to your work (if not already!)</a:t>
            </a:r>
          </a:p>
          <a:p>
            <a:endParaRPr lang="en-GB" sz="2200" dirty="0" smtClean="0"/>
          </a:p>
          <a:p>
            <a:r>
              <a:rPr lang="en-GB" sz="2200" dirty="0" smtClean="0"/>
              <a:t>All comments and suggestions to…….. </a:t>
            </a:r>
          </a:p>
          <a:p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Toxicity Datasheets and </a:t>
            </a:r>
            <a:r>
              <a:rPr lang="en-GB" dirty="0" err="1" smtClean="0"/>
              <a:t>Microsheets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2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5600700" cy="1074738"/>
          </a:xfrm>
          <a:prstGeom prst="rect">
            <a:avLst/>
          </a:prstGeom>
        </p:spPr>
        <p:txBody>
          <a:bodyPr/>
          <a:lstStyle/>
          <a:p>
            <a:r>
              <a:rPr lang="en-GB" sz="4500" dirty="0" smtClean="0"/>
              <a:t>Thank you</a:t>
            </a:r>
            <a:endParaRPr lang="en-GB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162300" y="1882775"/>
            <a:ext cx="5981700" cy="3908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2000" dirty="0" smtClean="0"/>
              <a:t>Dr </a:t>
            </a:r>
            <a:r>
              <a:rPr lang="en-GB" sz="2000" dirty="0"/>
              <a:t>Paul </a:t>
            </a:r>
            <a:r>
              <a:rPr lang="en-GB" sz="2000" dirty="0" smtClean="0"/>
              <a:t>Rumsby	</a:t>
            </a:r>
            <a:r>
              <a:rPr lang="en-GB" sz="2000" dirty="0" smtClean="0">
                <a:solidFill>
                  <a:schemeClr val="tx1"/>
                </a:solidFill>
              </a:rPr>
              <a:t>paul.rumsby@wrcplc.co.uk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Dr David Holt	       	dholt@ukwir.org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WRc </a:t>
            </a:r>
            <a:r>
              <a:rPr lang="en-GB" sz="2000" dirty="0" err="1" smtClean="0"/>
              <a:t>plc</a:t>
            </a:r>
            <a:r>
              <a:rPr lang="en-GB" sz="2000" dirty="0" smtClean="0"/>
              <a:t>                       	UKWIR</a:t>
            </a:r>
            <a:endParaRPr lang="en-GB" sz="2000" dirty="0"/>
          </a:p>
          <a:p>
            <a:pPr marL="0" indent="0">
              <a:buNone/>
            </a:pPr>
            <a:r>
              <a:rPr lang="en-GB" sz="2000" dirty="0" err="1" smtClean="0"/>
              <a:t>Frankland</a:t>
            </a:r>
            <a:r>
              <a:rPr lang="en-GB" sz="2000" dirty="0" smtClean="0"/>
              <a:t> Road        	1 Queen Anne’s Gate </a:t>
            </a:r>
          </a:p>
          <a:p>
            <a:pPr marL="0" indent="0">
              <a:buNone/>
            </a:pPr>
            <a:r>
              <a:rPr lang="en-GB" sz="2000" dirty="0" smtClean="0"/>
              <a:t>Swindon                     	London SW1H 9BT                                  </a:t>
            </a:r>
          </a:p>
          <a:p>
            <a:pPr marL="0" indent="0">
              <a:buNone/>
            </a:pPr>
            <a:r>
              <a:rPr lang="en-GB" sz="2000" dirty="0" smtClean="0"/>
              <a:t>Wiltshire SN5 8YF</a:t>
            </a:r>
          </a:p>
          <a:p>
            <a:pPr marL="0" indent="0">
              <a:buNone/>
            </a:pPr>
            <a:r>
              <a:rPr lang="en-GB" sz="2000" dirty="0" smtClean="0"/>
              <a:t>UK</a:t>
            </a:r>
          </a:p>
          <a:p>
            <a:pPr marL="0" indent="0">
              <a:buNone/>
            </a:pPr>
            <a:r>
              <a:rPr lang="en-GB" sz="2000" dirty="0" smtClean="0"/>
              <a:t>Tel: 44 1793 865000   	44  2073 441806</a:t>
            </a:r>
          </a:p>
          <a:p>
            <a:pPr marL="0" indent="0">
              <a:buNone/>
            </a:pPr>
            <a:r>
              <a:rPr lang="en-GB" sz="2000" dirty="0" smtClean="0"/>
              <a:t>www.wrcplc.co.uk   	www.ukwir.org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114800"/>
            <a:ext cx="25781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98600"/>
            <a:ext cx="25781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01800" y="1333500"/>
            <a:ext cx="6870700" cy="4953000"/>
          </a:xfrm>
        </p:spPr>
        <p:txBody>
          <a:bodyPr/>
          <a:lstStyle/>
          <a:p>
            <a:r>
              <a:rPr lang="en-GB" sz="2400" dirty="0" smtClean="0"/>
              <a:t>How are they used?</a:t>
            </a:r>
          </a:p>
          <a:p>
            <a:endParaRPr lang="en-GB" sz="1700" dirty="0" smtClean="0"/>
          </a:p>
          <a:p>
            <a:pPr lvl="1"/>
            <a:r>
              <a:rPr lang="en-GB" sz="2000" dirty="0" smtClean="0"/>
              <a:t>Rapid response to contaminants in water </a:t>
            </a:r>
          </a:p>
          <a:p>
            <a:pPr lvl="2"/>
            <a:r>
              <a:rPr lang="en-GB" sz="1800" dirty="0"/>
              <a:t>Will contaminant be removed by Water Treatment </a:t>
            </a:r>
            <a:r>
              <a:rPr lang="en-GB" sz="1800" dirty="0" smtClean="0"/>
              <a:t>plant? </a:t>
            </a:r>
            <a:endParaRPr lang="en-GB" sz="1800" dirty="0"/>
          </a:p>
          <a:p>
            <a:pPr lvl="2"/>
            <a:r>
              <a:rPr lang="en-GB" sz="1800" dirty="0"/>
              <a:t>What are the heath </a:t>
            </a:r>
            <a:r>
              <a:rPr lang="en-GB" sz="1800" dirty="0" smtClean="0"/>
              <a:t>implications? </a:t>
            </a:r>
            <a:endParaRPr lang="en-GB" sz="1800" dirty="0"/>
          </a:p>
          <a:p>
            <a:pPr lvl="2"/>
            <a:r>
              <a:rPr lang="en-GB" sz="1800" dirty="0"/>
              <a:t>Can the water still be used (drunk</a:t>
            </a:r>
            <a:r>
              <a:rPr lang="en-GB" sz="1800" dirty="0" smtClean="0"/>
              <a:t>)?</a:t>
            </a:r>
            <a:endParaRPr lang="en-GB" sz="1800" dirty="0"/>
          </a:p>
          <a:p>
            <a:pPr lvl="2"/>
            <a:r>
              <a:rPr lang="en-GB" sz="1800" dirty="0"/>
              <a:t>What </a:t>
            </a:r>
            <a:r>
              <a:rPr lang="en-GB" sz="1800" dirty="0" smtClean="0"/>
              <a:t>are the </a:t>
            </a:r>
            <a:r>
              <a:rPr lang="en-GB" sz="1800" dirty="0"/>
              <a:t>environmental </a:t>
            </a:r>
            <a:r>
              <a:rPr lang="en-GB" sz="1800" dirty="0" smtClean="0"/>
              <a:t>consequences?</a:t>
            </a:r>
          </a:p>
          <a:p>
            <a:pPr lvl="2"/>
            <a:endParaRPr lang="en-GB" sz="1700" dirty="0"/>
          </a:p>
          <a:p>
            <a:pPr lvl="1"/>
            <a:r>
              <a:rPr lang="en-GB" dirty="0" smtClean="0"/>
              <a:t> </a:t>
            </a:r>
            <a:r>
              <a:rPr lang="en-GB" sz="2000" dirty="0" smtClean="0"/>
              <a:t>Quantifying the </a:t>
            </a:r>
            <a:r>
              <a:rPr lang="en-GB" sz="2000" dirty="0"/>
              <a:t>unknown chemical </a:t>
            </a:r>
            <a:r>
              <a:rPr lang="en-GB" sz="2000" dirty="0" smtClean="0"/>
              <a:t>contaminant</a:t>
            </a:r>
          </a:p>
          <a:p>
            <a:pPr lvl="2"/>
            <a:r>
              <a:rPr lang="en-GB" sz="1800" dirty="0" smtClean="0"/>
              <a:t>Analytical methods</a:t>
            </a:r>
          </a:p>
          <a:p>
            <a:pPr lvl="2"/>
            <a:r>
              <a:rPr lang="en-GB" sz="1800" dirty="0" smtClean="0"/>
              <a:t>Taste </a:t>
            </a:r>
            <a:r>
              <a:rPr lang="en-GB" sz="1800" dirty="0"/>
              <a:t>and odour </a:t>
            </a:r>
            <a:r>
              <a:rPr lang="en-GB" sz="1800" dirty="0" smtClean="0"/>
              <a:t>thresholds</a:t>
            </a:r>
            <a:endParaRPr lang="en-GB" sz="1800" dirty="0"/>
          </a:p>
          <a:p>
            <a:pPr lvl="2"/>
            <a:r>
              <a:rPr lang="en-GB" sz="1800" dirty="0" smtClean="0"/>
              <a:t>Flavour </a:t>
            </a:r>
            <a:r>
              <a:rPr lang="en-GB" sz="1800" dirty="0"/>
              <a:t>and odour </a:t>
            </a:r>
            <a:r>
              <a:rPr lang="en-GB" sz="1800" dirty="0" smtClean="0"/>
              <a:t>detection</a:t>
            </a:r>
          </a:p>
          <a:p>
            <a:pPr lvl="2"/>
            <a:endParaRPr lang="en-GB" sz="1700" dirty="0" smtClean="0"/>
          </a:p>
          <a:p>
            <a:pPr lvl="1"/>
            <a:r>
              <a:rPr lang="en-GB" sz="2000" dirty="0"/>
              <a:t>Authoritative source of information </a:t>
            </a:r>
          </a:p>
          <a:p>
            <a:pPr lvl="2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Toxicity Datasheet and </a:t>
            </a:r>
            <a:r>
              <a:rPr lang="en-GB" dirty="0" err="1" smtClean="0"/>
              <a:t>Microsheets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0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32038"/>
            <a:ext cx="6923088" cy="10747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4500" dirty="0" smtClean="0"/>
              <a:t>Toxicity Datasheets</a:t>
            </a:r>
            <a:endParaRPr lang="en-GB" sz="4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80113"/>
            <a:ext cx="1828800" cy="12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UKWIR Toxicity Advisory Service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45672" y="1416524"/>
            <a:ext cx="7113319" cy="4419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2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9731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63663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4pPr>
            <a:lvl5pPr marL="1752600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defTabSz="762000"/>
            <a:r>
              <a:rPr lang="en-GB" sz="2400" dirty="0" smtClean="0"/>
              <a:t>This service consists of three main elements:</a:t>
            </a:r>
          </a:p>
          <a:p>
            <a:pPr defTabSz="762000"/>
            <a:endParaRPr lang="en-GB" sz="1700" dirty="0" smtClean="0"/>
          </a:p>
          <a:p>
            <a:pPr defTabSz="762000"/>
            <a:r>
              <a:rPr lang="en-GB" sz="2400" dirty="0"/>
              <a:t>Toxicity Datasheets</a:t>
            </a:r>
          </a:p>
          <a:p>
            <a:pPr lvl="1" defTabSz="762000"/>
            <a:r>
              <a:rPr lang="en-GB" sz="1700" dirty="0"/>
              <a:t>Preparation, review and revision</a:t>
            </a:r>
          </a:p>
          <a:p>
            <a:pPr defTabSz="762000"/>
            <a:endParaRPr lang="en-GB" sz="1700" dirty="0" smtClean="0"/>
          </a:p>
          <a:p>
            <a:pPr defTabSz="762000"/>
            <a:r>
              <a:rPr lang="en-GB" sz="2400" dirty="0" smtClean="0"/>
              <a:t>24-Hour Enquiry and Emergency Service</a:t>
            </a:r>
          </a:p>
          <a:p>
            <a:pPr lvl="1" defTabSz="762000"/>
            <a:r>
              <a:rPr lang="en-GB" sz="1700" dirty="0" smtClean="0"/>
              <a:t>Drinking water</a:t>
            </a:r>
          </a:p>
          <a:p>
            <a:pPr lvl="1" defTabSz="762000"/>
            <a:r>
              <a:rPr lang="en-GB" sz="1700" dirty="0" smtClean="0"/>
              <a:t>Wastewater</a:t>
            </a:r>
          </a:p>
          <a:p>
            <a:pPr lvl="1" defTabSz="762000"/>
            <a:r>
              <a:rPr lang="en-GB" sz="1700" dirty="0" smtClean="0"/>
              <a:t>Environmental Waters</a:t>
            </a:r>
          </a:p>
          <a:p>
            <a:pPr lvl="1" defTabSz="762000"/>
            <a:r>
              <a:rPr lang="en-GB" sz="1700" dirty="0" smtClean="0"/>
              <a:t>Human Health and Environmental assessment</a:t>
            </a:r>
          </a:p>
          <a:p>
            <a:pPr lvl="1" defTabSz="762000"/>
            <a:endParaRPr lang="en-GB" sz="1700" dirty="0" smtClean="0"/>
          </a:p>
          <a:p>
            <a:pPr defTabSz="762000"/>
            <a:r>
              <a:rPr lang="en-GB" sz="2400" dirty="0" smtClean="0"/>
              <a:t>Current Awareness Reports</a:t>
            </a:r>
          </a:p>
          <a:p>
            <a:pPr lvl="1" defTabSz="762000"/>
            <a:r>
              <a:rPr lang="en-GB" sz="1700" dirty="0" smtClean="0"/>
              <a:t>Scientific and Regulatory Developments</a:t>
            </a:r>
          </a:p>
          <a:p>
            <a:pPr lvl="1" defTabSz="762000"/>
            <a:r>
              <a:rPr lang="en-GB" sz="1700" dirty="0"/>
              <a:t>T</a:t>
            </a:r>
            <a:r>
              <a:rPr lang="en-GB" sz="1700" dirty="0" smtClean="0"/>
              <a:t>ailored to water industry</a:t>
            </a:r>
          </a:p>
          <a:p>
            <a:pPr lvl="1" defTabSz="762000"/>
            <a:endParaRPr lang="en-GB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Toxicity Datasheets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89100" y="914400"/>
            <a:ext cx="7289800" cy="5181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2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9731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63663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4pPr>
            <a:lvl5pPr marL="1752600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sz="2100" dirty="0" smtClean="0">
                <a:solidFill>
                  <a:srgbClr val="000000"/>
                </a:solidFill>
              </a:rPr>
              <a:t>Over 600 datasheets on individual and groups of chemicals</a:t>
            </a: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100" dirty="0" smtClean="0">
                <a:solidFill>
                  <a:srgbClr val="000000"/>
                </a:solidFill>
              </a:rPr>
              <a:t>Three main types</a:t>
            </a:r>
          </a:p>
          <a:p>
            <a:pPr lvl="1"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000000"/>
                </a:solidFill>
              </a:rPr>
              <a:t>Full Datasheets</a:t>
            </a:r>
          </a:p>
          <a:p>
            <a:pPr lvl="2"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Contain detailed information on occurrence and use, mammalian toxicity, ecotoxicity, fate and behaviour and removal of chemicals during drinking and wastewater treatment</a:t>
            </a:r>
          </a:p>
          <a:p>
            <a:pPr lvl="1"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000000"/>
                </a:solidFill>
              </a:rPr>
              <a:t>Group Datasheets</a:t>
            </a:r>
          </a:p>
          <a:p>
            <a:pPr lvl="2"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Covers groups of chemicals or materials, e.g. polycyclic aromatic hydrocarbons (PAHs), fire fighting foams.</a:t>
            </a:r>
          </a:p>
          <a:p>
            <a:pPr lvl="2"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Limited information on specific chemicals, but provides a summary of the group of chemicals</a:t>
            </a:r>
          </a:p>
          <a:p>
            <a:pPr lvl="1">
              <a:buFont typeface="Arial" pitchFamily="34" charset="0"/>
              <a:buChar char="•"/>
            </a:pPr>
            <a:r>
              <a:rPr lang="en-GB" sz="2100" dirty="0" err="1" smtClean="0">
                <a:solidFill>
                  <a:srgbClr val="000000"/>
                </a:solidFill>
              </a:rPr>
              <a:t>Minisheets</a:t>
            </a:r>
            <a:r>
              <a:rPr lang="en-GB" sz="2100" dirty="0" smtClean="0">
                <a:solidFill>
                  <a:srgbClr val="000000"/>
                </a:solidFill>
              </a:rPr>
              <a:t> (to be upgraded to full sheets with time)</a:t>
            </a:r>
          </a:p>
          <a:p>
            <a:pPr lvl="2"/>
            <a:r>
              <a:rPr lang="en-GB" sz="1700" dirty="0" smtClean="0">
                <a:solidFill>
                  <a:srgbClr val="000000"/>
                </a:solidFill>
              </a:rPr>
              <a:t>CCL3 Chemicals</a:t>
            </a:r>
          </a:p>
          <a:p>
            <a:pPr lvl="2"/>
            <a:r>
              <a:rPr lang="en-GB" sz="1700" dirty="0" smtClean="0">
                <a:solidFill>
                  <a:srgbClr val="000000"/>
                </a:solidFill>
              </a:rPr>
              <a:t>EU Approved pesticides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Datasheets </a:t>
            </a:r>
            <a:r>
              <a:rPr lang="en-GB" sz="2000" dirty="0">
                <a:solidFill>
                  <a:srgbClr val="000000"/>
                </a:solidFill>
              </a:rPr>
              <a:t>undergo five levels of update and peer-review and the process has ISO9001 quality control </a:t>
            </a:r>
            <a:r>
              <a:rPr lang="en-GB" sz="2000" dirty="0" smtClean="0">
                <a:solidFill>
                  <a:srgbClr val="000000"/>
                </a:solidFill>
              </a:rPr>
              <a:t>accreditation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GB" sz="3100" b="1" dirty="0" smtClean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and Availability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31258" y="1204686"/>
            <a:ext cx="7395028" cy="4891314"/>
          </a:xfrm>
          <a:prstGeom prst="rect">
            <a:avLst/>
          </a:prstGeom>
        </p:spPr>
        <p:txBody>
          <a:bodyPr/>
          <a:lstStyle>
            <a:lvl1pPr marL="2921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2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9731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63663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4pPr>
            <a:lvl5pPr marL="1752600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08D"/>
              </a:buClr>
              <a:buSzPct val="140000"/>
              <a:buChar char="•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 dirty="0" smtClean="0"/>
              <a:t>Available to </a:t>
            </a:r>
            <a:r>
              <a:rPr lang="en-GB" sz="2400" dirty="0" err="1" smtClean="0"/>
              <a:t>WaterISAC</a:t>
            </a:r>
            <a:r>
              <a:rPr lang="en-GB" sz="2400" dirty="0" smtClean="0"/>
              <a:t> </a:t>
            </a:r>
            <a:r>
              <a:rPr lang="en-GB" sz="2400" dirty="0" smtClean="0"/>
              <a:t>subscribers over the Internet.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7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Content is regularly reviewed and updated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/>
              <a:t>100 Toxicity Datasheets are updated per year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/>
              <a:t>Minimum of a five year update cycle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/>
              <a:t>Date of last update is recorded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7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Five new Toxicity Datasheets produced per year</a:t>
            </a:r>
          </a:p>
          <a:p>
            <a:pPr lvl="1">
              <a:lnSpc>
                <a:spcPct val="90000"/>
              </a:lnSpc>
            </a:pPr>
            <a:r>
              <a:rPr lang="en-GB" sz="2100" dirty="0"/>
              <a:t>Suggestions for new Toxicity Datasheets welcomed from all users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/>
              <a:t>Substances selected by UKWIR Steering Group consisting of water industry professionals and an independent expert in chemical toxicity in water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6692900" cy="603250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WaterISAC</a:t>
            </a:r>
            <a:r>
              <a:rPr lang="en-GB" dirty="0" smtClean="0"/>
              <a:t> View of Toxicity Datasheets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36979"/>
            <a:ext cx="7905460" cy="5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5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WIR Presentation">
  <a:themeElements>
    <a:clrScheme name="UKWIR Presentation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UKWIR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UKWIR Presentation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WIR Presentation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WIR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WIR Presentation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orate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WRc Corporate Presentation - External without Fire Procedures</Template>
  <TotalTime>1524</TotalTime>
  <Words>1430</Words>
  <Application>Microsoft Office PowerPoint</Application>
  <PresentationFormat>On-screen Show (4:3)</PresentationFormat>
  <Paragraphs>231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UKWIR Presentation</vt:lpstr>
      <vt:lpstr>Corporate Template</vt:lpstr>
      <vt:lpstr>PowerPoint Presentation</vt:lpstr>
      <vt:lpstr>UK Water Industry Research Limited</vt:lpstr>
      <vt:lpstr>Toxicity Datasheet and Microsheets </vt:lpstr>
      <vt:lpstr>Toxicity Datasheet and Microsheets </vt:lpstr>
      <vt:lpstr>Toxicity Datasheets</vt:lpstr>
      <vt:lpstr>UKWIR Toxicity Advisory Service</vt:lpstr>
      <vt:lpstr>Toxicity Datasheets</vt:lpstr>
      <vt:lpstr>Content and Availability</vt:lpstr>
      <vt:lpstr>WaterISAC View of Toxicity Datasheets </vt:lpstr>
      <vt:lpstr>Content</vt:lpstr>
      <vt:lpstr>PowerPoint Presentation</vt:lpstr>
      <vt:lpstr>PowerPoint Presentation</vt:lpstr>
      <vt:lpstr>PowerPoint Presentation</vt:lpstr>
      <vt:lpstr>PowerPoint Presentation</vt:lpstr>
      <vt:lpstr>Relevance to the US Water Industry</vt:lpstr>
      <vt:lpstr>SNARLs</vt:lpstr>
      <vt:lpstr>Derivation of Health-based SNARLs</vt:lpstr>
      <vt:lpstr>Hierarchy of Information</vt:lpstr>
      <vt:lpstr>How Toxicity Datasheets are Used:  Major events and problems</vt:lpstr>
      <vt:lpstr>Case Study One: Taste and Odour incident 2010</vt:lpstr>
      <vt:lpstr>Case Study Two: Hydrocarbon contamination</vt:lpstr>
      <vt:lpstr>Key issues with individual components</vt:lpstr>
      <vt:lpstr>Microsheets</vt:lpstr>
      <vt:lpstr>Focus</vt:lpstr>
      <vt:lpstr>Database Content – 3 Main categories of Factsheets   </vt:lpstr>
      <vt:lpstr>Content</vt:lpstr>
      <vt:lpstr>PowerPoint Presentation</vt:lpstr>
      <vt:lpstr>PowerPoint Presentation</vt:lpstr>
      <vt:lpstr>Database Content – Other sources of information</vt:lpstr>
      <vt:lpstr>Specific Feature - Frequently Asked Questions</vt:lpstr>
      <vt:lpstr>Toxicity Datasheets and Microsheets</vt:lpstr>
      <vt:lpstr>Thank you</vt:lpstr>
    </vt:vector>
  </TitlesOfParts>
  <Company>WRC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Rockett, Leon</dc:creator>
  <cp:lastModifiedBy>Rumsby, Paul</cp:lastModifiedBy>
  <cp:revision>129</cp:revision>
  <cp:lastPrinted>2012-01-19T17:28:58Z</cp:lastPrinted>
  <dcterms:created xsi:type="dcterms:W3CDTF">2012-01-05T11:00:02Z</dcterms:created>
  <dcterms:modified xsi:type="dcterms:W3CDTF">2013-01-07T15:39:36Z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