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7" r:id="rId2"/>
    <p:sldMasterId id="2147484030" r:id="rId3"/>
  </p:sldMasterIdLst>
  <p:notesMasterIdLst>
    <p:notesMasterId r:id="rId50"/>
  </p:notesMasterIdLst>
  <p:handoutMasterIdLst>
    <p:handoutMasterId r:id="rId51"/>
  </p:handoutMasterIdLst>
  <p:sldIdLst>
    <p:sldId id="395" r:id="rId4"/>
    <p:sldId id="385" r:id="rId5"/>
    <p:sldId id="386" r:id="rId6"/>
    <p:sldId id="387" r:id="rId7"/>
    <p:sldId id="289" r:id="rId8"/>
    <p:sldId id="290" r:id="rId9"/>
    <p:sldId id="291" r:id="rId10"/>
    <p:sldId id="292" r:id="rId11"/>
    <p:sldId id="295" r:id="rId12"/>
    <p:sldId id="293" r:id="rId13"/>
    <p:sldId id="324" r:id="rId14"/>
    <p:sldId id="325" r:id="rId15"/>
    <p:sldId id="329" r:id="rId16"/>
    <p:sldId id="330" r:id="rId17"/>
    <p:sldId id="341" r:id="rId18"/>
    <p:sldId id="327" r:id="rId19"/>
    <p:sldId id="328" r:id="rId20"/>
    <p:sldId id="333" r:id="rId21"/>
    <p:sldId id="334" r:id="rId22"/>
    <p:sldId id="335" r:id="rId23"/>
    <p:sldId id="336" r:id="rId24"/>
    <p:sldId id="340" r:id="rId25"/>
    <p:sldId id="297" r:id="rId26"/>
    <p:sldId id="300" r:id="rId27"/>
    <p:sldId id="301" r:id="rId28"/>
    <p:sldId id="302" r:id="rId29"/>
    <p:sldId id="303" r:id="rId30"/>
    <p:sldId id="311" r:id="rId31"/>
    <p:sldId id="346" r:id="rId32"/>
    <p:sldId id="393" r:id="rId33"/>
    <p:sldId id="342" r:id="rId34"/>
    <p:sldId id="313" r:id="rId35"/>
    <p:sldId id="314" r:id="rId36"/>
    <p:sldId id="315" r:id="rId37"/>
    <p:sldId id="317" r:id="rId38"/>
    <p:sldId id="318" r:id="rId39"/>
    <p:sldId id="319" r:id="rId40"/>
    <p:sldId id="394" r:id="rId41"/>
    <p:sldId id="320" r:id="rId42"/>
    <p:sldId id="322" r:id="rId43"/>
    <p:sldId id="323" r:id="rId44"/>
    <p:sldId id="390" r:id="rId45"/>
    <p:sldId id="392" r:id="rId46"/>
    <p:sldId id="391" r:id="rId47"/>
    <p:sldId id="396" r:id="rId48"/>
    <p:sldId id="397" r:id="rId4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6699FF"/>
    <a:srgbClr val="0066FF"/>
    <a:srgbClr val="B8E2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08" autoAdjust="0"/>
    <p:restoredTop sz="73171" autoAdjust="0"/>
  </p:normalViewPr>
  <p:slideViewPr>
    <p:cSldViewPr snapToGrid="0">
      <p:cViewPr>
        <p:scale>
          <a:sx n="83" d="100"/>
          <a:sy n="83" d="100"/>
        </p:scale>
        <p:origin x="-516" y="-72"/>
      </p:cViewPr>
      <p:guideLst>
        <p:guide orient="horz" pos="2160"/>
        <p:guide pos="2880"/>
      </p:guideLst>
    </p:cSldViewPr>
  </p:slideViewPr>
  <p:outlineViewPr>
    <p:cViewPr>
      <p:scale>
        <a:sx n="33" d="100"/>
        <a:sy n="33" d="100"/>
      </p:scale>
      <p:origin x="38" y="2280"/>
    </p:cViewPr>
  </p:outlineViewPr>
  <p:notesTextViewPr>
    <p:cViewPr>
      <p:scale>
        <a:sx n="100" d="100"/>
        <a:sy n="100" d="100"/>
      </p:scale>
      <p:origin x="0" y="0"/>
    </p:cViewPr>
  </p:notesTextViewPr>
  <p:sorterViewPr>
    <p:cViewPr>
      <p:scale>
        <a:sx n="66" d="100"/>
        <a:sy n="66" d="100"/>
      </p:scale>
      <p:origin x="0" y="650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4" tIns="46582" rIns="93164" bIns="46582"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64" tIns="46582" rIns="93164" bIns="46582" rtlCol="0"/>
          <a:lstStyle>
            <a:lvl1pPr algn="r">
              <a:defRPr sz="1200"/>
            </a:lvl1pPr>
          </a:lstStyle>
          <a:p>
            <a:pPr>
              <a:defRPr/>
            </a:pPr>
            <a:fld id="{0659B6C3-C839-4799-8B2D-A1076E714614}" type="datetimeFigureOut">
              <a:rPr lang="en-US"/>
              <a:pPr>
                <a:defRPr/>
              </a:pPr>
              <a:t>6/2/2011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64" tIns="46582" rIns="93164" bIns="46582"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4" tIns="46582" rIns="93164" bIns="46582" rtlCol="0" anchor="b"/>
          <a:lstStyle>
            <a:lvl1pPr algn="r">
              <a:defRPr sz="1200"/>
            </a:lvl1pPr>
          </a:lstStyle>
          <a:p>
            <a:pPr>
              <a:defRPr/>
            </a:pPr>
            <a:fld id="{8E800B14-2A3B-4DDE-9C88-3FCD5BEA1BB2}" type="slidenum">
              <a:rPr lang="en-US"/>
              <a:pPr>
                <a:defRPr/>
              </a:pPr>
              <a:t>‹#›</a:t>
            </a:fld>
            <a:endParaRPr lang="en-US"/>
          </a:p>
        </p:txBody>
      </p:sp>
    </p:spTree>
    <p:extLst>
      <p:ext uri="{BB962C8B-B14F-4D97-AF65-F5344CB8AC3E}">
        <p14:creationId xmlns:p14="http://schemas.microsoft.com/office/powerpoint/2010/main" val="3919517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a:defRPr sz="1200">
                <a:latin typeface="Arial" charset="0"/>
              </a:defRPr>
            </a:lvl1pPr>
          </a:lstStyle>
          <a:p>
            <a:pPr>
              <a:defRPr/>
            </a:pPr>
            <a:endParaRPr lang="en-US"/>
          </a:p>
        </p:txBody>
      </p:sp>
      <p:sp>
        <p:nvSpPr>
          <p:cNvPr id="1054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a:defRPr sz="1200">
                <a:latin typeface="Arial" charset="0"/>
              </a:defRPr>
            </a:lvl1pPr>
          </a:lstStyle>
          <a:p>
            <a:pPr>
              <a:defRPr/>
            </a:pPr>
            <a:fld id="{C856A878-6F6B-4434-A48E-849A7EB67466}" type="slidenum">
              <a:rPr lang="en-US"/>
              <a:pPr>
                <a:defRPr/>
              </a:pPr>
              <a:t>‹#›</a:t>
            </a:fld>
            <a:endParaRPr lang="en-US"/>
          </a:p>
        </p:txBody>
      </p:sp>
    </p:spTree>
    <p:extLst>
      <p:ext uri="{BB962C8B-B14F-4D97-AF65-F5344CB8AC3E}">
        <p14:creationId xmlns:p14="http://schemas.microsoft.com/office/powerpoint/2010/main" val="40208194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14B75C46-07BF-4A84-89DF-8CAB3EC162B9}" type="slidenum">
              <a:rPr lang="en-US">
                <a:solidFill>
                  <a:prstClr val="black"/>
                </a:solidFill>
              </a:rPr>
              <a:pPr eaLnBrk="1" hangingPunct="1"/>
              <a:t>1</a:t>
            </a:fld>
            <a:endParaRPr lang="en-US">
              <a:solidFill>
                <a:prstClr val="black"/>
              </a:solidFill>
            </a:endParaRPr>
          </a:p>
        </p:txBody>
      </p:sp>
      <p:sp>
        <p:nvSpPr>
          <p:cNvPr id="10243"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BE404CA1-CA5E-4DAA-810E-EED7446EBC88}" type="slidenum">
              <a:rPr lang="en-US" sz="1200">
                <a:solidFill>
                  <a:prstClr val="black"/>
                </a:solidFill>
              </a:rPr>
              <a:pPr algn="r"/>
              <a:t>1</a:t>
            </a:fld>
            <a:endParaRPr lang="en-US" sz="1200">
              <a:solidFill>
                <a:prstClr val="black"/>
              </a:solidFill>
            </a:endParaRPr>
          </a:p>
        </p:txBody>
      </p:sp>
      <p:sp>
        <p:nvSpPr>
          <p:cNvPr id="10244" name="Rectangle 2"/>
          <p:cNvSpPr>
            <a:spLocks noChangeArrowheads="1" noTextEdit="1"/>
          </p:cNvSpPr>
          <p:nvPr>
            <p:ph type="sldImg"/>
          </p:nvPr>
        </p:nvSpPr>
        <p:spPr>
          <a:ln/>
        </p:spPr>
      </p:sp>
      <p:sp>
        <p:nvSpPr>
          <p:cNvPr id="10245" name="Rectangle 3"/>
          <p:cNvSpPr>
            <a:spLocks noGrp="1" noChangeArrowheads="1"/>
          </p:cNvSpPr>
          <p:nvPr>
            <p:ph type="body" idx="1"/>
          </p:nvPr>
        </p:nvSpPr>
        <p:spPr>
          <a:xfrm>
            <a:off x="934720" y="4415790"/>
            <a:ext cx="5140960" cy="4183380"/>
          </a:xfrm>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010AD344-BDA4-4F3B-9E35-BE612FA5C636}" type="slidenum">
              <a:rPr lang="en-US" smtClean="0"/>
              <a:pPr/>
              <a:t>10</a:t>
            </a:fld>
            <a:endParaRPr lang="en-US" smtClean="0"/>
          </a:p>
        </p:txBody>
      </p:sp>
      <p:sp>
        <p:nvSpPr>
          <p:cNvPr id="114691" name="Rectangle 2"/>
          <p:cNvSpPr>
            <a:spLocks noGrp="1" noRot="1" noChangeAspect="1" noChangeArrowheads="1" noTextEdit="1"/>
          </p:cNvSpPr>
          <p:nvPr>
            <p:ph type="sldImg"/>
          </p:nvPr>
        </p:nvSpPr>
        <p:spPr>
          <a:xfrm>
            <a:off x="1182688" y="696913"/>
            <a:ext cx="4648200" cy="3486150"/>
          </a:xfrm>
          <a:ln/>
        </p:spPr>
      </p:sp>
      <p:sp>
        <p:nvSpPr>
          <p:cNvPr id="114692" name="Rectangle 3"/>
          <p:cNvSpPr>
            <a:spLocks noGrp="1" noChangeArrowheads="1"/>
          </p:cNvSpPr>
          <p:nvPr>
            <p:ph type="body" idx="1"/>
          </p:nvPr>
        </p:nvSpPr>
        <p:spPr>
          <a:xfrm>
            <a:off x="935038" y="4414838"/>
            <a:ext cx="5140325" cy="4184650"/>
          </a:xfrm>
          <a:noFill/>
          <a:ln/>
        </p:spPr>
        <p:txBody>
          <a:bodyPr/>
          <a:lstStyle/>
          <a:p>
            <a:r>
              <a:rPr lang="en-US" smtClean="0"/>
              <a:t>Operations-based exercises focus on action-oriented activities such as deployment of resources and personnel</a:t>
            </a:r>
          </a:p>
          <a:p>
            <a:pPr>
              <a:buFontTx/>
              <a:buChar char="•"/>
            </a:pPr>
            <a:r>
              <a:rPr lang="en-US" smtClean="0"/>
              <a:t>Logistically complex and can be costly</a:t>
            </a:r>
          </a:p>
          <a:p>
            <a:pPr>
              <a:buFontTx/>
              <a:buChar char="•"/>
            </a:pPr>
            <a:r>
              <a:rPr lang="en-US" smtClean="0"/>
              <a:t>Involve deployment of resources and personnel</a:t>
            </a:r>
          </a:p>
          <a:p>
            <a:pPr>
              <a:buFontTx/>
              <a:buChar char="•"/>
            </a:pPr>
            <a:r>
              <a:rPr lang="en-US" smtClean="0"/>
              <a:t>Provide a mechanism for validating plans, policies, agreements, and procedures</a:t>
            </a:r>
          </a:p>
          <a:p>
            <a:pPr>
              <a:buFontTx/>
              <a:buChar char="•"/>
            </a:pPr>
            <a:r>
              <a:rPr lang="en-US" smtClean="0"/>
              <a:t>Help to clarify roles and responsibilities</a:t>
            </a:r>
          </a:p>
          <a:p>
            <a:pPr>
              <a:buFontTx/>
              <a:buChar char="•"/>
            </a:pPr>
            <a:r>
              <a:rPr lang="en-US" smtClean="0"/>
              <a:t>Improve individual and team performance</a:t>
            </a:r>
          </a:p>
          <a:p>
            <a:pPr>
              <a:buFontTx/>
              <a:buChar char="•"/>
            </a:pPr>
            <a:r>
              <a:rPr lang="en-US" smtClean="0"/>
              <a:t>Include drills, and both functional and full scale exercises</a:t>
            </a:r>
          </a:p>
          <a:p>
            <a:pPr>
              <a:buFontTx/>
              <a:buChar char="•"/>
            </a:pPr>
            <a:r>
              <a:rPr lang="en-US" smtClean="0"/>
              <a:t>Are beyond the scope of this training!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75E9A81-A4D7-4877-AC78-BE0EDEDA6F88}" type="slidenum">
              <a:rPr lang="en-US" smtClean="0"/>
              <a:pPr/>
              <a:t>11</a:t>
            </a:fld>
            <a:endParaRPr lang="en-US" smtClean="0"/>
          </a:p>
        </p:txBody>
      </p:sp>
      <p:sp>
        <p:nvSpPr>
          <p:cNvPr id="115715" name="Rectangle 2"/>
          <p:cNvSpPr>
            <a:spLocks noGrp="1" noRot="1" noChangeAspect="1" noChangeArrowheads="1" noTextEdit="1"/>
          </p:cNvSpPr>
          <p:nvPr>
            <p:ph type="sldImg"/>
          </p:nvPr>
        </p:nvSpPr>
        <p:spPr>
          <a:xfrm>
            <a:off x="1182688" y="696913"/>
            <a:ext cx="4648200" cy="3486150"/>
          </a:xfrm>
          <a:ln/>
        </p:spPr>
      </p:sp>
      <p:sp>
        <p:nvSpPr>
          <p:cNvPr id="115716" name="Rectangle 3"/>
          <p:cNvSpPr>
            <a:spLocks noGrp="1" noChangeArrowheads="1"/>
          </p:cNvSpPr>
          <p:nvPr>
            <p:ph type="body" idx="1"/>
          </p:nvPr>
        </p:nvSpPr>
        <p:spPr>
          <a:xfrm>
            <a:off x="935038" y="4414838"/>
            <a:ext cx="5140325" cy="4184650"/>
          </a:xfrm>
          <a:noFill/>
          <a:ln/>
        </p:spPr>
        <p:txBody>
          <a:bodyPr/>
          <a:lstStyle/>
          <a:p>
            <a:r>
              <a:rPr lang="en-US" b="1" smtClean="0"/>
              <a:t>The TTX Tool is easy to use and consistent with HSEEP</a:t>
            </a:r>
          </a:p>
          <a:p>
            <a:endParaRPr lang="en-US" smtClean="0"/>
          </a:p>
          <a:p>
            <a:pPr>
              <a:buFontTx/>
              <a:buChar char="•"/>
            </a:pPr>
            <a:r>
              <a:rPr lang="en-US" smtClean="0"/>
              <a:t>Designed for both novice and experienced TTX planners</a:t>
            </a:r>
          </a:p>
          <a:p>
            <a:r>
              <a:rPr lang="en-US" smtClean="0"/>
              <a:t>	(Additional resources would be needed for more complex, operations-based exercises)</a:t>
            </a:r>
          </a:p>
          <a:p>
            <a:pPr>
              <a:buFontTx/>
              <a:buChar char="•"/>
            </a:pPr>
            <a:r>
              <a:rPr lang="en-US" smtClean="0"/>
              <a:t>Allows planners to develop and design a TTX specific to their organization</a:t>
            </a:r>
          </a:p>
          <a:p>
            <a:pPr>
              <a:buFontTx/>
              <a:buChar char="•"/>
            </a:pPr>
            <a:r>
              <a:rPr lang="en-US" smtClean="0"/>
              <a:t>Ensures that materials are consistent with HSEEP methodology</a:t>
            </a:r>
          </a:p>
          <a:p>
            <a:pPr>
              <a:buFontTx/>
              <a:buChar char="•"/>
            </a:pPr>
            <a:r>
              <a:rPr lang="en-US" smtClean="0"/>
              <a:t>Allows organizations to align their exercises with what is becoming the nationally accepted standard for exercise terminology and methodology</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normAutofit fontScale="85000" lnSpcReduction="10000"/>
          </a:bodyPr>
          <a:lstStyle/>
          <a:p>
            <a:pPr eaLnBrk="1" hangingPunct="1">
              <a:defRPr/>
            </a:pPr>
            <a:r>
              <a:rPr lang="en-US" dirty="0" smtClean="0"/>
              <a:t>Now I would like to walk through some of the functionality of the TTX Tool.  This is the home page of the TTX Tool.  This page would automatically load in your internet browser after inserting the TTX Tool into your CD drive. </a:t>
            </a:r>
          </a:p>
          <a:p>
            <a:pPr eaLnBrk="1" hangingPunct="1">
              <a:defRPr/>
            </a:pPr>
            <a:endParaRPr lang="en-US" dirty="0" smtClean="0"/>
          </a:p>
          <a:p>
            <a:pPr eaLnBrk="1" hangingPunct="1">
              <a:defRPr/>
            </a:pPr>
            <a:r>
              <a:rPr lang="en-US" dirty="0" smtClean="0"/>
              <a:t>The “How to Use This Tool” provides general background information on the TTX tool as well as instructions on how to get starting using the materials in the tool.  The “Choose a Scenario” page allows you to choose from the 15 different scenarios.  Each scenario is equipped with a customizable Situation Manual, PowerPoint presentation, and additional discussion questions.</a:t>
            </a:r>
          </a:p>
          <a:p>
            <a:pPr eaLnBrk="1" hangingPunct="1">
              <a:defRPr/>
            </a:pPr>
            <a:endParaRPr lang="en-US" dirty="0" smtClean="0"/>
          </a:p>
          <a:p>
            <a:pPr eaLnBrk="1" hangingPunct="1">
              <a:defRPr/>
            </a:pPr>
            <a:r>
              <a:rPr lang="en-US" dirty="0" smtClean="0"/>
              <a:t>The “Training Presentations” page links you to a number of training PowerPoint presentations on how to use the TTX Tool as well as how to plan, customize, conduct, and evaluate a TTX.  These presentations are included so that any user can quickly and easily get acclimated to using the tool.  The tool is designed so that anyone will be able to use the tool, whether you’ve been planning exercises for years, or you’ve never even heard of a tabletop exercise—we’ve got you covered.  The tool also includes links to online Independent Study FEMA courses on exercising. </a:t>
            </a:r>
          </a:p>
          <a:p>
            <a:pPr eaLnBrk="1" hangingPunct="1">
              <a:defRPr/>
            </a:pPr>
            <a:endParaRPr lang="en-US" dirty="0" smtClean="0"/>
          </a:p>
          <a:p>
            <a:pPr eaLnBrk="1" hangingPunct="1">
              <a:defRPr/>
            </a:pPr>
            <a:r>
              <a:rPr lang="en-US" dirty="0" smtClean="0"/>
              <a:t>The “Supplemental Information” page contains useful documents, links, and PowerPoint presentations on other Water Sector Initiatives such as WARNs (which Steve presented on earlier), ICS and NIMS training, and the Water Laboratory Alliance.  The user can draw from all of these materials in order to build a more comprehensive TTX.  </a:t>
            </a:r>
          </a:p>
          <a:p>
            <a:pPr eaLnBrk="1" hangingPunct="1">
              <a:defRPr/>
            </a:pPr>
            <a:endParaRPr lang="en-US" dirty="0" smtClean="0"/>
          </a:p>
          <a:p>
            <a:pPr eaLnBrk="1" hangingPunct="1">
              <a:defRPr/>
            </a:pPr>
            <a:r>
              <a:rPr lang="en-US" dirty="0" smtClean="0"/>
              <a:t>Note that in the corner of this page is a button that says “Printer Friendly Version.”  Clicking on this button will automatically open a printable PDF version of the page you are currently viewing.  You will find one of these buttons on every page of the TTX Tool.  You can access the printer-friendly versions of all pages by clicking on the “Printer Friendly Pages” link here on the main page or on the sidebar of any other page.  Let’s go to that page now.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pPr eaLnBrk="1" hangingPunct="1"/>
            <a:r>
              <a:rPr lang="en-US" smtClean="0"/>
              <a:t>The first step in planning a TTX is to select a scenario.  Here we are on the “Disaster Scenario” page. We’ve included a 10 different disaster scenarios so the user can select a scenario that is relevant to their region, and objectives for the exercise.  </a:t>
            </a:r>
          </a:p>
          <a:p>
            <a:pPr eaLnBrk="1" hangingPunct="1"/>
            <a:endParaRPr lang="en-US" smtClean="0"/>
          </a:p>
          <a:p>
            <a:pPr eaLnBrk="1" hangingPunct="1"/>
            <a:r>
              <a:rPr lang="en-US" smtClean="0"/>
              <a:t>Now we’re going to select a scenario to take a closer look at some of the materials included in the tool for each scenario.</a:t>
            </a:r>
          </a:p>
        </p:txBody>
      </p:sp>
      <p:sp>
        <p:nvSpPr>
          <p:cNvPr id="118788" name="Slide Number Placeholder 3"/>
          <p:cNvSpPr>
            <a:spLocks noGrp="1"/>
          </p:cNvSpPr>
          <p:nvPr>
            <p:ph type="sldNum" sz="quarter" idx="5"/>
          </p:nvPr>
        </p:nvSpPr>
        <p:spPr>
          <a:noFill/>
        </p:spPr>
        <p:txBody>
          <a:bodyPr/>
          <a:lstStyle/>
          <a:p>
            <a:fld id="{99863E2E-36DB-4F49-AE54-39219D3C49EA}"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p:spPr>
        <p:txBody>
          <a:bodyPr/>
          <a:lstStyle/>
          <a:p>
            <a:pPr eaLnBrk="1" hangingPunct="1"/>
            <a:r>
              <a:rPr lang="en-US" smtClean="0"/>
              <a:t>You can see that after selecting a scenario (here, we’ve selected “Flood”), you can see that a brief description of the scenario shows up in this box.  In the box are also links to the customizable SitMan, Additional Discussion Questions, and PowerPoint presentation.  Here you can see some of the different features of each of the materials.  </a:t>
            </a:r>
          </a:p>
          <a:p>
            <a:pPr eaLnBrk="1" hangingPunct="1"/>
            <a:endParaRPr lang="en-US" smtClean="0"/>
          </a:p>
          <a:p>
            <a:pPr eaLnBrk="1" hangingPunct="1"/>
            <a:r>
              <a:rPr lang="en-US" smtClean="0"/>
              <a:t>For example, pulling from the additional discussion questions helps the exercise planner guide the discussion in any way they choose, in order to meet their exercise objectives.  </a:t>
            </a:r>
          </a:p>
          <a:p>
            <a:pPr eaLnBrk="1" hangingPunct="1"/>
            <a:endParaRPr lang="en-US" smtClean="0"/>
          </a:p>
          <a:p>
            <a:pPr eaLnBrk="1" hangingPunct="1"/>
            <a:r>
              <a:rPr lang="en-US" smtClean="0"/>
              <a:t>The PowerPoint presentation serves to accompany the SitMan during the exercise.  Users can customize this presentation by adding utility-specific information, as well images and other details.</a:t>
            </a:r>
          </a:p>
          <a:p>
            <a:pPr eaLnBrk="1" hangingPunct="1"/>
            <a:endParaRPr lang="en-US" smtClean="0"/>
          </a:p>
          <a:p>
            <a:pPr eaLnBrk="1" hangingPunct="1"/>
            <a:r>
              <a:rPr lang="en-US" smtClean="0"/>
              <a:t>All of these materials were developed to be very inclusive, they essentially have all of the information a utility would need to conduct an exercise.  This way, a utility would not need to generate new information, they would simply need to take out whatever was not relevant to their exercise.  </a:t>
            </a:r>
          </a:p>
          <a:p>
            <a:pPr eaLnBrk="1" hangingPunct="1">
              <a:spcBef>
                <a:spcPct val="0"/>
              </a:spcBef>
            </a:pPr>
            <a:endParaRPr lang="en-US" smtClean="0">
              <a:latin typeface="Times" pitchFamily="18" charset="0"/>
            </a:endParaRPr>
          </a:p>
        </p:txBody>
      </p:sp>
      <p:sp>
        <p:nvSpPr>
          <p:cNvPr id="119812" name="Date Placeholder 3"/>
          <p:cNvSpPr txBox="1">
            <a:spLocks noGrp="1"/>
          </p:cNvSpPr>
          <p:nvPr/>
        </p:nvSpPr>
        <p:spPr bwMode="auto">
          <a:xfrm>
            <a:off x="3971925" y="0"/>
            <a:ext cx="3038475" cy="465138"/>
          </a:xfrm>
          <a:prstGeom prst="rect">
            <a:avLst/>
          </a:prstGeom>
          <a:noFill/>
          <a:ln w="9525">
            <a:noFill/>
            <a:miter lim="800000"/>
            <a:headEnd/>
            <a:tailEnd/>
          </a:ln>
        </p:spPr>
        <p:txBody>
          <a:bodyPr lIns="91422" tIns="45710" rIns="91422" bIns="45710"/>
          <a:lstStyle/>
          <a:p>
            <a:pPr algn="r"/>
            <a:fld id="{B4C381C5-9DF3-4D64-8A25-5B0A8FE3BB13}" type="datetime1">
              <a:rPr lang="en-US" altLang="en-US" sz="1200">
                <a:latin typeface="Times New Roman" pitchFamily="18" charset="0"/>
              </a:rPr>
              <a:pPr algn="r"/>
              <a:t>6/2/2011</a:t>
            </a:fld>
            <a:endParaRPr lang="en-US" altLang="en-US" sz="1200">
              <a:latin typeface="Times New Roman" pitchFamily="18" charset="0"/>
            </a:endParaRPr>
          </a:p>
        </p:txBody>
      </p:sp>
      <p:sp>
        <p:nvSpPr>
          <p:cNvPr id="119813" name="Slide Number Placeholder 4"/>
          <p:cNvSpPr txBox="1">
            <a:spLocks noGrp="1"/>
          </p:cNvSpPr>
          <p:nvPr/>
        </p:nvSpPr>
        <p:spPr bwMode="auto">
          <a:xfrm>
            <a:off x="3971925" y="8831263"/>
            <a:ext cx="3038475" cy="465137"/>
          </a:xfrm>
          <a:prstGeom prst="rect">
            <a:avLst/>
          </a:prstGeom>
          <a:noFill/>
          <a:ln w="9525">
            <a:noFill/>
            <a:miter lim="800000"/>
            <a:headEnd/>
            <a:tailEnd/>
          </a:ln>
        </p:spPr>
        <p:txBody>
          <a:bodyPr lIns="91422" tIns="45710" rIns="91422" bIns="45710" anchor="b"/>
          <a:lstStyle/>
          <a:p>
            <a:pPr algn="r"/>
            <a:fld id="{26F9E6A4-68D9-4E50-B87E-AD1AFE98E057}" type="slidenum">
              <a:rPr lang="en-US" altLang="en-US" sz="1200">
                <a:latin typeface="Times New Roman" pitchFamily="18" charset="0"/>
              </a:rPr>
              <a:pPr algn="r"/>
              <a:t>14</a:t>
            </a:fld>
            <a:endParaRPr lang="en-US" altLang="en-US" sz="120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pPr eaLnBrk="1" hangingPunct="1"/>
            <a:r>
              <a:rPr lang="en-US" smtClean="0"/>
              <a:t>Taking a look at the Table of Content, there is a lot of different information, everything the facilitator would need to conduct and evaluate a tabletop exercise.  There’s a scenario description, discussion questions and key issues, action planning materials, and a number of reference information.  </a:t>
            </a:r>
          </a:p>
          <a:p>
            <a:pPr eaLnBrk="1" hangingPunct="1"/>
            <a:endParaRPr lang="en-US" smtClean="0"/>
          </a:p>
          <a:p>
            <a:pPr eaLnBrk="1" hangingPunct="1"/>
            <a:r>
              <a:rPr lang="en-US" smtClean="0"/>
              <a:t>If you’ll take a look here at this question mark box—these are Macros, and they are inserted throughout the SitMans.  Clicking on them will open up a dialogue box that contains instructions on how best to customize that section of the SitMan.  This particular macro provides information on the customizing the Cover Page.</a:t>
            </a:r>
          </a:p>
          <a:p>
            <a:pPr eaLnBrk="1" hangingPunct="1"/>
            <a:endParaRPr lang="en-US" smtClean="0"/>
          </a:p>
          <a:p>
            <a:pPr eaLnBrk="1" hangingPunct="1"/>
            <a:r>
              <a:rPr lang="en-US" smtClean="0"/>
              <a:t>Going to the discussion questions, you can see there are a number of different categories to choose from, allowing you to tailor your exercise to meet your needs.  For example, there are questions on “Laboratory Support,” so you would be able to exercise your laboratory capabilities.</a:t>
            </a:r>
          </a:p>
          <a:p>
            <a:pPr eaLnBrk="1" hangingPunct="1"/>
            <a:endParaRPr lang="en-US" smtClean="0"/>
          </a:p>
          <a:p>
            <a:pPr eaLnBrk="1" hangingPunct="1"/>
            <a:endParaRPr lang="en-US" smtClean="0"/>
          </a:p>
          <a:p>
            <a:pPr eaLnBrk="1" hangingPunct="1"/>
            <a:endParaRPr lang="en-US" smtClean="0"/>
          </a:p>
        </p:txBody>
      </p:sp>
      <p:sp>
        <p:nvSpPr>
          <p:cNvPr id="120836" name="Slide Number Placeholder 3"/>
          <p:cNvSpPr>
            <a:spLocks noGrp="1"/>
          </p:cNvSpPr>
          <p:nvPr>
            <p:ph type="sldNum" sz="quarter" idx="5"/>
          </p:nvPr>
        </p:nvSpPr>
        <p:spPr>
          <a:noFill/>
        </p:spPr>
        <p:txBody>
          <a:bodyPr/>
          <a:lstStyle/>
          <a:p>
            <a:fld id="{024A3BE6-A8D9-4A01-8E2B-CB8E93A63E05}"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p:spPr>
        <p:txBody>
          <a:bodyPr/>
          <a:lstStyle/>
          <a:p>
            <a:pPr eaLnBrk="1" hangingPunct="1"/>
            <a:r>
              <a:rPr lang="en-US" smtClean="0"/>
              <a:t>In addition to the “How to Use This Tool” presentation, there are a number of other training resources available on the TTX Tool.  Going to the Training Presentations page, you can see that there are PowerPoint presentations on how to plan, customize, conduct, and evaluate your tabletop exercise.  These presentations really help to guide users through the entire process of building an effective exercise. </a:t>
            </a:r>
          </a:p>
        </p:txBody>
      </p:sp>
      <p:sp>
        <p:nvSpPr>
          <p:cNvPr id="122884" name="Slide Number Placeholder 3"/>
          <p:cNvSpPr>
            <a:spLocks noGrp="1"/>
          </p:cNvSpPr>
          <p:nvPr>
            <p:ph type="sldNum" sz="quarter" idx="5"/>
          </p:nvPr>
        </p:nvSpPr>
        <p:spPr>
          <a:noFill/>
        </p:spPr>
        <p:txBody>
          <a:bodyPr/>
          <a:lstStyle/>
          <a:p>
            <a:fld id="{2BB8614D-BF0F-4E47-B44B-1AE7DA25CE33}"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pPr eaLnBrk="1" hangingPunct="1"/>
            <a:r>
              <a:rPr lang="en-US" smtClean="0"/>
              <a:t>We have also included a number of links to FEMA Independent Study courses on exercising.  Clicking on these links will direct the user to FEMA’s website where they will be able to take the course, and get credit for its completion.  Again, all of the resources included in the tool really aim to help the user become a seasoned tabletop exercise planner and facilitator.</a:t>
            </a:r>
          </a:p>
        </p:txBody>
      </p:sp>
      <p:sp>
        <p:nvSpPr>
          <p:cNvPr id="123908" name="Slide Number Placeholder 3"/>
          <p:cNvSpPr>
            <a:spLocks noGrp="1"/>
          </p:cNvSpPr>
          <p:nvPr>
            <p:ph type="sldNum" sz="quarter" idx="5"/>
          </p:nvPr>
        </p:nvSpPr>
        <p:spPr>
          <a:noFill/>
        </p:spPr>
        <p:txBody>
          <a:bodyPr/>
          <a:lstStyle/>
          <a:p>
            <a:fld id="{9D654747-C46D-4271-8577-A8AFCBFFCF81}"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a:ln/>
        </p:spPr>
      </p:sp>
      <p:sp>
        <p:nvSpPr>
          <p:cNvPr id="124931" name="Rectangle 3"/>
          <p:cNvSpPr>
            <a:spLocks noGrp="1"/>
          </p:cNvSpPr>
          <p:nvPr>
            <p:ph type="body" idx="1"/>
          </p:nvPr>
        </p:nvSpPr>
        <p:spPr>
          <a:noFill/>
          <a:ln/>
        </p:spPr>
        <p:txBody>
          <a:bodyPr/>
          <a:lstStyle/>
          <a:p>
            <a:r>
              <a:rPr lang="en-US" smtClean="0"/>
              <a:t>The pages under the “Supplemental Information” heading provide additional resources that contain information on other Water Sector initiatives, documents, and webpages that can be used by the exercise designer/facilitator to build a more comprehensive TTX.  We’re going to give a brief overview of those pages now.</a:t>
            </a:r>
          </a:p>
          <a:p>
            <a:endParaRPr lang="en-US" smtClean="0"/>
          </a:p>
          <a:p>
            <a:r>
              <a:rPr lang="en-US" smtClean="0"/>
              <a:t>Clicking on the Water Sector Project Presentations link, will bring you to this page.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a:ln/>
        </p:spPr>
      </p:sp>
      <p:sp>
        <p:nvSpPr>
          <p:cNvPr id="125955" name="Rectangle 3"/>
          <p:cNvSpPr>
            <a:spLocks noGrp="1"/>
          </p:cNvSpPr>
          <p:nvPr>
            <p:ph type="body" idx="1"/>
          </p:nvPr>
        </p:nvSpPr>
        <p:spPr>
          <a:noFill/>
          <a:ln/>
        </p:spPr>
        <p:txBody>
          <a:bodyPr/>
          <a:lstStyle/>
          <a:p>
            <a:r>
              <a:rPr lang="en-US" smtClean="0"/>
              <a:t>Here you can see that powerpoint presentations on current EPA Water Sector Initiatives are listed.  Users can view these presentations to learn more about a particular topic, to give a presentation to exercise participants at some point during the exercise, or to reference the benefits of a program during the exercise itself. </a:t>
            </a:r>
          </a:p>
          <a:p>
            <a:endParaRPr lang="en-US" smtClean="0"/>
          </a:p>
          <a:p>
            <a:r>
              <a:rPr lang="en-US" smtClean="0"/>
              <a:t>For example, if the exercise facilitator wanted the participants to discuss Mutual Aid and Assistance during the exercise, they could open the WARN presentation and find out more information, and how to incorporate it in their discussions.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E2C7EB2-731F-48B5-80DE-C47727FB03CB}" type="slidenum">
              <a:rPr lang="en-US" smtClean="0"/>
              <a:pPr/>
              <a:t>2</a:t>
            </a:fld>
            <a:endParaRPr lang="en-US" smtClean="0"/>
          </a:p>
        </p:txBody>
      </p:sp>
      <p:sp>
        <p:nvSpPr>
          <p:cNvPr id="106499" name="Rectangle 2"/>
          <p:cNvSpPr>
            <a:spLocks noGrp="1" noRot="1" noChangeAspect="1" noChangeArrowheads="1" noTextEdit="1"/>
          </p:cNvSpPr>
          <p:nvPr>
            <p:ph type="sldImg"/>
          </p:nvPr>
        </p:nvSpPr>
        <p:spPr>
          <a:xfrm>
            <a:off x="1182688" y="696913"/>
            <a:ext cx="4648200" cy="3486150"/>
          </a:xfrm>
          <a:ln/>
        </p:spPr>
      </p:sp>
      <p:sp>
        <p:nvSpPr>
          <p:cNvPr id="106500" name="Rectangle 3"/>
          <p:cNvSpPr>
            <a:spLocks noGrp="1" noChangeArrowheads="1"/>
          </p:cNvSpPr>
          <p:nvPr>
            <p:ph type="body" idx="1"/>
          </p:nvPr>
        </p:nvSpPr>
        <p:spPr>
          <a:xfrm>
            <a:off x="935038" y="4414838"/>
            <a:ext cx="5140325" cy="4184650"/>
          </a:xfrm>
          <a:noFill/>
          <a:ln/>
        </p:spPr>
        <p:txBody>
          <a:bodyPr/>
          <a:lstStyle/>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a:ln/>
        </p:spPr>
      </p:sp>
      <p:sp>
        <p:nvSpPr>
          <p:cNvPr id="126979" name="Rectangle 3"/>
          <p:cNvSpPr>
            <a:spLocks noGrp="1"/>
          </p:cNvSpPr>
          <p:nvPr>
            <p:ph type="body" idx="1"/>
          </p:nvPr>
        </p:nvSpPr>
        <p:spPr>
          <a:noFill/>
          <a:ln/>
        </p:spPr>
        <p:txBody>
          <a:bodyPr/>
          <a:lstStyle/>
          <a:p>
            <a:r>
              <a:rPr lang="en-US" smtClean="0"/>
              <a:t>The Reference Documents Page lists a number useful published documents that provides a great deal of background information on the Water Sector.  There are a number of categories of documents on this page:</a:t>
            </a:r>
          </a:p>
          <a:p>
            <a:endParaRPr lang="en-US" smtClean="0"/>
          </a:p>
          <a:p>
            <a:r>
              <a:rPr lang="en-US" smtClean="0"/>
              <a:t>Additional Exercise Materials lists Microsoft Word versions of documents related to or included in the tool.  Clicking on “Situation Manual Instructions” opens up the Word version of the instructions included in the Situation Manual macros.</a:t>
            </a:r>
          </a:p>
          <a:p>
            <a:endParaRPr lang="en-US" smtClean="0"/>
          </a:p>
          <a:p>
            <a:r>
              <a:rPr lang="en-US" smtClean="0"/>
              <a:t>EPA Water Sector Security Planning Documents includes a number of Water Security Division-published documents, including the Water Security Handbook.</a:t>
            </a:r>
          </a:p>
          <a:p>
            <a:endParaRPr lang="en-US" smtClean="0"/>
          </a:p>
          <a:p>
            <a:r>
              <a:rPr lang="en-US" smtClean="0"/>
              <a:t>Other categories include:</a:t>
            </a:r>
          </a:p>
          <a:p>
            <a:r>
              <a:rPr lang="en-US" smtClean="0"/>
              <a:t>EPA Supported Water Sector Security Projects and Reports;</a:t>
            </a:r>
          </a:p>
          <a:p>
            <a:r>
              <a:rPr lang="en-US" smtClean="0"/>
              <a:t>Water Sector Mutual Aid and Assistance Documents; </a:t>
            </a:r>
          </a:p>
          <a:p>
            <a:r>
              <a:rPr lang="en-US" smtClean="0"/>
              <a:t>Climate Change information related to the Water Sector; and</a:t>
            </a:r>
          </a:p>
          <a:p>
            <a:r>
              <a:rPr lang="en-US" smtClean="0"/>
              <a:t>National Level Planning Documents (such as applicable HSPDs, the Water SSP, and the National Response Framework)</a:t>
            </a:r>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r>
              <a:rPr lang="en-US" smtClean="0"/>
              <a:t>The related links page lists EPA links, such as the Water Security Division’s webpage; Water Sector Associations, such as ASDWA; also links to training and exercise resources, mutual aid and assistance,  climate change, and links to other federal agencies.</a:t>
            </a:r>
          </a:p>
        </p:txBody>
      </p:sp>
      <p:sp>
        <p:nvSpPr>
          <p:cNvPr id="128004" name="Slide Number Placeholder 3"/>
          <p:cNvSpPr>
            <a:spLocks noGrp="1"/>
          </p:cNvSpPr>
          <p:nvPr>
            <p:ph type="sldNum" sz="quarter" idx="5"/>
          </p:nvPr>
        </p:nvSpPr>
        <p:spPr>
          <a:noFill/>
        </p:spPr>
        <p:txBody>
          <a:bodyPr/>
          <a:lstStyle/>
          <a:p>
            <a:fld id="{DD86D17F-D44D-425A-9F27-3EDA53D19051}"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r>
              <a:rPr lang="en-US" smtClean="0"/>
              <a:t>The Help page provides links to presentations and pages within the tool to help users get started.  It also includes a link to an email address users can write to if they have any questions or feedback.  There is a link to the Help page (as well as a Site Map and a Contact Us page) at the bottom of each page in the tool.</a:t>
            </a:r>
          </a:p>
        </p:txBody>
      </p:sp>
      <p:sp>
        <p:nvSpPr>
          <p:cNvPr id="132100" name="Slide Number Placeholder 3"/>
          <p:cNvSpPr>
            <a:spLocks noGrp="1"/>
          </p:cNvSpPr>
          <p:nvPr>
            <p:ph type="sldNum" sz="quarter" idx="5"/>
          </p:nvPr>
        </p:nvSpPr>
        <p:spPr>
          <a:noFill/>
        </p:spPr>
        <p:txBody>
          <a:bodyPr/>
          <a:lstStyle/>
          <a:p>
            <a:fld id="{41A0BA42-2956-474D-A303-54F9EB02A6C9}"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AA2D5B57-774A-44F0-8230-52398F7A686F}" type="slidenum">
              <a:rPr lang="en-US" smtClean="0"/>
              <a:pPr/>
              <a:t>23</a:t>
            </a:fld>
            <a:endParaRPr lang="en-US" smtClean="0"/>
          </a:p>
        </p:txBody>
      </p:sp>
      <p:sp>
        <p:nvSpPr>
          <p:cNvPr id="133123" name="Rectangle 2"/>
          <p:cNvSpPr>
            <a:spLocks noGrp="1" noRot="1" noChangeAspect="1" noChangeArrowheads="1" noTextEdit="1"/>
          </p:cNvSpPr>
          <p:nvPr>
            <p:ph type="sldImg"/>
          </p:nvPr>
        </p:nvSpPr>
        <p:spPr>
          <a:xfrm>
            <a:off x="1182688" y="696913"/>
            <a:ext cx="4648200" cy="3486150"/>
          </a:xfrm>
          <a:ln/>
        </p:spPr>
      </p:sp>
      <p:sp>
        <p:nvSpPr>
          <p:cNvPr id="133124" name="Rectangle 3"/>
          <p:cNvSpPr>
            <a:spLocks noGrp="1" noChangeArrowheads="1"/>
          </p:cNvSpPr>
          <p:nvPr>
            <p:ph type="body" idx="1"/>
          </p:nvPr>
        </p:nvSpPr>
        <p:spPr>
          <a:xfrm>
            <a:off x="935038" y="4414838"/>
            <a:ext cx="5140325" cy="4184650"/>
          </a:xfrm>
          <a:noFill/>
          <a:ln/>
        </p:spPr>
        <p:txBody>
          <a:bodyPr/>
          <a:lstStyle/>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CD98B10-0FDD-49E0-A274-BEBE3A308771}" type="slidenum">
              <a:rPr lang="en-US" smtClean="0"/>
              <a:pPr/>
              <a:t>24</a:t>
            </a:fld>
            <a:endParaRPr lang="en-US" smtClean="0"/>
          </a:p>
        </p:txBody>
      </p:sp>
      <p:sp>
        <p:nvSpPr>
          <p:cNvPr id="134147" name="Rectangle 2"/>
          <p:cNvSpPr>
            <a:spLocks noGrp="1" noRot="1" noChangeAspect="1" noChangeArrowheads="1" noTextEdit="1"/>
          </p:cNvSpPr>
          <p:nvPr>
            <p:ph type="sldImg"/>
          </p:nvPr>
        </p:nvSpPr>
        <p:spPr>
          <a:xfrm>
            <a:off x="1182688" y="696913"/>
            <a:ext cx="4648200" cy="3486150"/>
          </a:xfrm>
          <a:ln/>
        </p:spPr>
      </p:sp>
      <p:sp>
        <p:nvSpPr>
          <p:cNvPr id="134148" name="Rectangle 3"/>
          <p:cNvSpPr>
            <a:spLocks noGrp="1" noChangeArrowheads="1"/>
          </p:cNvSpPr>
          <p:nvPr>
            <p:ph type="body" idx="1"/>
          </p:nvPr>
        </p:nvSpPr>
        <p:spPr>
          <a:xfrm>
            <a:off x="935038" y="4414838"/>
            <a:ext cx="5140325" cy="4184650"/>
          </a:xfrm>
          <a:noFill/>
          <a:ln/>
        </p:spPr>
        <p:txBody>
          <a:bodyPr/>
          <a:lstStyle/>
          <a:p>
            <a:pPr eaLnBrk="1" hangingPunct="1"/>
            <a:r>
              <a:rPr lang="en-US" smtClean="0"/>
              <a:t>Successfully conducting an exercise involves considerable coordination among participating agencies and officials. </a:t>
            </a:r>
          </a:p>
          <a:p>
            <a:pPr eaLnBrk="1" hangingPunct="1"/>
            <a:endParaRPr lang="en-US" smtClean="0"/>
          </a:p>
          <a:p>
            <a:pPr eaLnBrk="1" hangingPunct="1"/>
            <a:r>
              <a:rPr lang="en-US" smtClean="0"/>
              <a:t>The HSEEP methodology divides individual exercises into five overarching phases: </a:t>
            </a:r>
          </a:p>
          <a:p>
            <a:pPr eaLnBrk="1" hangingPunct="1">
              <a:buFontTx/>
              <a:buChar char="•"/>
            </a:pPr>
            <a:r>
              <a:rPr lang="en-US" smtClean="0"/>
              <a:t>Foundation, </a:t>
            </a:r>
          </a:p>
          <a:p>
            <a:pPr eaLnBrk="1" hangingPunct="1">
              <a:buFontTx/>
              <a:buChar char="•"/>
            </a:pPr>
            <a:r>
              <a:rPr lang="en-US" smtClean="0"/>
              <a:t>Design and development, </a:t>
            </a:r>
          </a:p>
          <a:p>
            <a:pPr eaLnBrk="1" hangingPunct="1">
              <a:buFontTx/>
              <a:buChar char="•"/>
            </a:pPr>
            <a:r>
              <a:rPr lang="en-US" smtClean="0"/>
              <a:t>Conduct, </a:t>
            </a:r>
          </a:p>
          <a:p>
            <a:pPr eaLnBrk="1" hangingPunct="1">
              <a:buFontTx/>
              <a:buChar char="•"/>
            </a:pPr>
            <a:r>
              <a:rPr lang="en-US" smtClean="0"/>
              <a:t>Evaluation, and </a:t>
            </a:r>
          </a:p>
          <a:p>
            <a:pPr eaLnBrk="1" hangingPunct="1">
              <a:buFontTx/>
              <a:buChar char="•"/>
            </a:pPr>
            <a:r>
              <a:rPr lang="en-US" smtClean="0"/>
              <a:t>Improvement planning.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2E069FE-F14F-4AB2-B0C3-E5DF9E76A490}" type="slidenum">
              <a:rPr lang="en-US" smtClean="0"/>
              <a:pPr/>
              <a:t>25</a:t>
            </a:fld>
            <a:endParaRPr lang="en-US" smtClean="0"/>
          </a:p>
        </p:txBody>
      </p:sp>
      <p:sp>
        <p:nvSpPr>
          <p:cNvPr id="135171" name="Rectangle 2"/>
          <p:cNvSpPr>
            <a:spLocks noGrp="1" noRot="1" noChangeAspect="1" noChangeArrowheads="1" noTextEdit="1"/>
          </p:cNvSpPr>
          <p:nvPr>
            <p:ph type="sldImg"/>
          </p:nvPr>
        </p:nvSpPr>
        <p:spPr>
          <a:xfrm>
            <a:off x="1182688" y="696913"/>
            <a:ext cx="4648200" cy="3486150"/>
          </a:xfrm>
          <a:ln/>
        </p:spPr>
      </p:sp>
      <p:sp>
        <p:nvSpPr>
          <p:cNvPr id="50180" name="Rectangle 3"/>
          <p:cNvSpPr>
            <a:spLocks noGrp="1" noChangeArrowheads="1"/>
          </p:cNvSpPr>
          <p:nvPr>
            <p:ph type="body" idx="1"/>
          </p:nvPr>
        </p:nvSpPr>
        <p:spPr>
          <a:xfrm>
            <a:off x="935038" y="4414838"/>
            <a:ext cx="5140325" cy="4184650"/>
          </a:xfrm>
          <a:ln/>
        </p:spPr>
        <p:txBody>
          <a:bodyPr/>
          <a:lstStyle/>
          <a:p>
            <a:pPr marL="342850" indent="-342850">
              <a:spcBef>
                <a:spcPct val="20000"/>
              </a:spcBef>
              <a:buFontTx/>
              <a:buChar char="•"/>
              <a:defRPr/>
            </a:pPr>
            <a:r>
              <a:rPr lang="en-US" dirty="0" smtClean="0"/>
              <a:t>The exercise planning group should meet to determine the objectives and goals of the exercise. </a:t>
            </a:r>
          </a:p>
          <a:p>
            <a:pPr marL="342850" indent="-342850">
              <a:spcBef>
                <a:spcPct val="20000"/>
              </a:spcBef>
              <a:buFontTx/>
              <a:buChar char="•"/>
              <a:defRPr/>
            </a:pPr>
            <a:r>
              <a:rPr lang="en-US" dirty="0" smtClean="0"/>
              <a:t>The exercise planning group can consist of facilitators and evaluators (if they are used), but should not include players.</a:t>
            </a:r>
          </a:p>
          <a:p>
            <a:pPr marL="231741" indent="-231741" eaLnBrk="1" hangingPunct="1">
              <a:defRPr/>
            </a:pPr>
            <a:endParaRPr lang="en-US" dirty="0" smtClean="0"/>
          </a:p>
          <a:p>
            <a:pPr marL="231741" indent="-231741" eaLnBrk="1" hangingPunct="1">
              <a:defRPr/>
            </a:pPr>
            <a:r>
              <a:rPr lang="en-US" dirty="0" smtClean="0"/>
              <a:t/>
            </a:r>
            <a:br>
              <a:rPr lang="en-US" dirty="0" smtClean="0"/>
            </a:b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BB389483-8FF0-4D39-BE22-1718845E965A}" type="slidenum">
              <a:rPr lang="en-US" smtClean="0"/>
              <a:pPr/>
              <a:t>26</a:t>
            </a:fld>
            <a:endParaRPr lang="en-US" smtClean="0"/>
          </a:p>
        </p:txBody>
      </p:sp>
      <p:sp>
        <p:nvSpPr>
          <p:cNvPr id="136195" name="Rectangle 2"/>
          <p:cNvSpPr>
            <a:spLocks noGrp="1" noRot="1" noChangeAspect="1" noChangeArrowheads="1" noTextEdit="1"/>
          </p:cNvSpPr>
          <p:nvPr>
            <p:ph type="sldImg"/>
          </p:nvPr>
        </p:nvSpPr>
        <p:spPr>
          <a:xfrm>
            <a:off x="1182688" y="696913"/>
            <a:ext cx="4648200" cy="3486150"/>
          </a:xfrm>
          <a:ln/>
        </p:spPr>
      </p:sp>
      <p:sp>
        <p:nvSpPr>
          <p:cNvPr id="136196" name="Rectangle 3"/>
          <p:cNvSpPr>
            <a:spLocks noGrp="1" noChangeArrowheads="1"/>
          </p:cNvSpPr>
          <p:nvPr>
            <p:ph type="body" idx="1"/>
          </p:nvPr>
        </p:nvSpPr>
        <p:spPr>
          <a:xfrm>
            <a:off x="935038" y="4414838"/>
            <a:ext cx="5140325" cy="4184650"/>
          </a:xfrm>
          <a:noFill/>
          <a:ln/>
        </p:spPr>
        <p:txBody>
          <a:bodyPr/>
          <a:lstStyle/>
          <a:p>
            <a:r>
              <a:rPr lang="en-US" smtClean="0"/>
              <a:t>Think of design as the framework of an exercise, and development as the building of that exercise. </a:t>
            </a:r>
          </a:p>
          <a:p>
            <a:endParaRPr lang="en-US" smtClean="0"/>
          </a:p>
          <a:p>
            <a:r>
              <a:rPr lang="en-US" smtClean="0"/>
              <a:t>Exercise design includes: </a:t>
            </a:r>
          </a:p>
          <a:p>
            <a:pPr>
              <a:buFontTx/>
              <a:buChar char="•"/>
            </a:pPr>
            <a:r>
              <a:rPr lang="en-US" smtClean="0"/>
              <a:t>Assessing exercise needs</a:t>
            </a:r>
          </a:p>
          <a:p>
            <a:pPr>
              <a:buFontTx/>
              <a:buChar char="•"/>
            </a:pPr>
            <a:r>
              <a:rPr lang="en-US" smtClean="0"/>
              <a:t>Defining the scope of the exercise</a:t>
            </a:r>
          </a:p>
          <a:p>
            <a:pPr>
              <a:buFontTx/>
              <a:buChar char="•"/>
            </a:pPr>
            <a:r>
              <a:rPr lang="en-US" smtClean="0"/>
              <a:t>Writing a statement of purpose</a:t>
            </a:r>
          </a:p>
          <a:p>
            <a:pPr>
              <a:buFontTx/>
              <a:buChar char="•"/>
            </a:pPr>
            <a:r>
              <a:rPr lang="en-US" smtClean="0"/>
              <a:t>Defining exercise objectives</a:t>
            </a:r>
          </a:p>
          <a:p>
            <a:pPr>
              <a:buFontTx/>
              <a:buChar char="•"/>
            </a:pPr>
            <a:r>
              <a:rPr lang="en-US" smtClean="0"/>
              <a:t>Creating a scenario for the exercise</a:t>
            </a:r>
          </a:p>
          <a:p>
            <a:endParaRPr lang="en-US" smtClean="0"/>
          </a:p>
          <a:p>
            <a:r>
              <a:rPr lang="en-US" smtClean="0"/>
              <a:t>Exercise development includes: </a:t>
            </a:r>
          </a:p>
          <a:p>
            <a:pPr>
              <a:buFontTx/>
              <a:buChar char="•"/>
            </a:pPr>
            <a:r>
              <a:rPr lang="en-US" smtClean="0"/>
              <a:t>Creating exercise documentation</a:t>
            </a:r>
          </a:p>
          <a:p>
            <a:pPr>
              <a:buFontTx/>
              <a:buChar char="•"/>
            </a:pPr>
            <a:r>
              <a:rPr lang="en-US" smtClean="0"/>
              <a:t>Arranging logistics, actors, and safety</a:t>
            </a:r>
          </a:p>
          <a:p>
            <a:pPr>
              <a:buFontTx/>
              <a:buChar char="•"/>
            </a:pPr>
            <a:r>
              <a:rPr lang="en-US" smtClean="0"/>
              <a:t>Coordinating participants and media</a:t>
            </a:r>
          </a:p>
          <a:p>
            <a:pPr>
              <a:buFontTx/>
              <a:buChar char="•"/>
            </a:pPr>
            <a:r>
              <a:rPr lang="en-US" smtClean="0"/>
              <a:t>Other supporting planning tasks (e.g., training controllers, evaluators, and exercise staff)</a:t>
            </a:r>
          </a:p>
          <a:p>
            <a:r>
              <a:rPr lang="en-US" smtClean="0"/>
              <a:t> </a:t>
            </a:r>
          </a:p>
          <a:p>
            <a:r>
              <a:rPr lang="en-US" b="1" smtClean="0"/>
              <a:t>Needs Assessment </a:t>
            </a:r>
            <a:endParaRPr lang="en-US" smtClean="0"/>
          </a:p>
          <a:p>
            <a:endParaRPr lang="en-US" smtClean="0"/>
          </a:p>
          <a:p>
            <a:r>
              <a:rPr lang="en-US" smtClean="0"/>
              <a:t>The best way to determine the appropriate exercise design is to assess your organization’s or jurisdiction’s capability needs. </a:t>
            </a:r>
          </a:p>
          <a:p>
            <a:endParaRPr lang="en-US" smtClean="0"/>
          </a:p>
          <a:p>
            <a:r>
              <a:rPr lang="en-US" smtClean="0"/>
              <a:t>A comprehensive exercise program will already have evaluated its organization’s capabilities. Referring to and updating that assessment is an important step whenever a new exercise is considered for development. </a:t>
            </a:r>
          </a:p>
          <a:p>
            <a:endParaRPr lang="en-US" smtClean="0"/>
          </a:p>
          <a:p>
            <a:r>
              <a:rPr lang="en-US" smtClean="0"/>
              <a:t>The needs assessment will identify: </a:t>
            </a:r>
          </a:p>
          <a:p>
            <a:pPr>
              <a:buFontTx/>
              <a:buChar char="•"/>
            </a:pPr>
            <a:r>
              <a:rPr lang="en-US" smtClean="0"/>
              <a:t>Functions most requiring rehearsal</a:t>
            </a:r>
          </a:p>
          <a:p>
            <a:pPr>
              <a:buFontTx/>
              <a:buChar char="•"/>
            </a:pPr>
            <a:r>
              <a:rPr lang="en-US" smtClean="0"/>
              <a:t>Potential exercise participants</a:t>
            </a:r>
          </a:p>
          <a:p>
            <a:pPr>
              <a:buFontTx/>
              <a:buChar char="•"/>
            </a:pPr>
            <a:r>
              <a:rPr lang="en-US" smtClean="0"/>
              <a:t>Existing exercise requirements and capabilities</a:t>
            </a:r>
          </a:p>
          <a:p>
            <a:pPr>
              <a:buFontTx/>
              <a:buChar char="•"/>
            </a:pPr>
            <a:r>
              <a:rPr lang="en-US" smtClean="0"/>
              <a:t>Plausible hazards and the priority levels of those hazards</a:t>
            </a:r>
          </a:p>
          <a:p>
            <a:endParaRPr lang="en-US" smtClean="0"/>
          </a:p>
          <a:p>
            <a:r>
              <a:rPr lang="en-US" smtClean="0"/>
              <a:t>For example, if your jurisdiction has recently updated their Emergency Operations Plan, that plan should then be validated. Therefore, your needs assessment should reflect the desire to design and conduct an exercise which would then test that plan. </a:t>
            </a:r>
          </a:p>
          <a:p>
            <a:r>
              <a:rPr lang="en-US" smtClean="0"/>
              <a:t> </a:t>
            </a:r>
          </a:p>
          <a:p>
            <a:r>
              <a:rPr lang="en-US" b="1" smtClean="0"/>
              <a:t>Scope </a:t>
            </a:r>
            <a:endParaRPr lang="en-US" smtClean="0"/>
          </a:p>
          <a:p>
            <a:r>
              <a:rPr lang="en-US" smtClean="0"/>
              <a:t>Like "exercises", the word scope has multiple interpretations.   Most often, scope defines the kind, rather than number, of exercise participants (i.e., drinking water or wastewater utilities, levels of government, private sector, etc.). </a:t>
            </a:r>
          </a:p>
          <a:p>
            <a:endParaRPr lang="en-US" smtClean="0"/>
          </a:p>
          <a:p>
            <a:r>
              <a:rPr lang="en-US" smtClean="0"/>
              <a:t>Other interpretations include: </a:t>
            </a:r>
          </a:p>
          <a:p>
            <a:pPr>
              <a:buFontTx/>
              <a:buChar char="•"/>
            </a:pPr>
            <a:r>
              <a:rPr lang="en-US" smtClean="0"/>
              <a:t>Geographic size (local, national, regional)</a:t>
            </a:r>
          </a:p>
          <a:p>
            <a:pPr>
              <a:buFontTx/>
              <a:buChar char="•"/>
            </a:pPr>
            <a:r>
              <a:rPr lang="en-US" smtClean="0"/>
              <a:t>Number of participants</a:t>
            </a:r>
          </a:p>
          <a:p>
            <a:pPr>
              <a:buFontTx/>
              <a:buChar char="•"/>
            </a:pPr>
            <a:r>
              <a:rPr lang="en-US" smtClean="0"/>
              <a:t>Responder functions</a:t>
            </a:r>
          </a:p>
          <a:p>
            <a:pPr>
              <a:buFontTx/>
              <a:buChar char="•"/>
            </a:pPr>
            <a:r>
              <a:rPr lang="en-US" smtClean="0"/>
              <a:t>Hazard Type</a:t>
            </a:r>
          </a:p>
          <a:p>
            <a:endParaRPr lang="en-US" smtClean="0"/>
          </a:p>
          <a:p>
            <a:r>
              <a:rPr lang="en-US" smtClean="0"/>
              <a:t>Exercise planners must be careful to make their scope manageable (neither too large nor too complex), selecting only those participants or actions best suited for the exercise program, type, budget, and objectives. </a:t>
            </a:r>
          </a:p>
          <a:p>
            <a:endParaRPr lang="en-US" smtClean="0"/>
          </a:p>
          <a:p>
            <a:r>
              <a:rPr lang="en-US" smtClean="0"/>
              <a:t>Most exercises focus on one of the following mission areas: </a:t>
            </a:r>
          </a:p>
          <a:p>
            <a:pPr>
              <a:buFontTx/>
              <a:buChar char="•"/>
            </a:pPr>
            <a:r>
              <a:rPr lang="en-US" smtClean="0"/>
              <a:t>Prevention </a:t>
            </a:r>
          </a:p>
          <a:p>
            <a:pPr>
              <a:buFontTx/>
              <a:buChar char="•"/>
            </a:pPr>
            <a:r>
              <a:rPr lang="en-US" smtClean="0"/>
              <a:t>Protection </a:t>
            </a:r>
          </a:p>
          <a:p>
            <a:pPr>
              <a:buFontTx/>
              <a:buChar char="•"/>
            </a:pPr>
            <a:r>
              <a:rPr lang="en-US" smtClean="0"/>
              <a:t>Response </a:t>
            </a:r>
          </a:p>
          <a:p>
            <a:pPr>
              <a:buFontTx/>
              <a:buChar char="•"/>
            </a:pPr>
            <a:r>
              <a:rPr lang="en-US" smtClean="0"/>
              <a:t>Recovery </a:t>
            </a:r>
          </a:p>
          <a:p>
            <a:endParaRPr lang="en-US" smtClean="0"/>
          </a:p>
          <a:p>
            <a:r>
              <a:rPr lang="en-US" smtClean="0"/>
              <a:t>Do not try to cover too much when designing an exercise. Try to focus on just one mission area such as response, or recovery. If an exercise tries to cover all four mission areas participants will become overloaded. </a:t>
            </a:r>
          </a:p>
          <a:p>
            <a:pPr eaLnBrk="1" hangingPunct="1"/>
            <a:r>
              <a:rPr lang="en-US" smtClean="0"/>
              <a:t/>
            </a:r>
            <a:br>
              <a:rPr lang="en-US" smtClean="0"/>
            </a:b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7D5503D4-6FE7-4935-97F8-F40EDB598931}" type="slidenum">
              <a:rPr lang="en-US" smtClean="0"/>
              <a:pPr/>
              <a:t>27</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DA676217-5E66-457F-AF13-8C0E855BD2CF}" type="slidenum">
              <a:rPr lang="en-US" smtClean="0"/>
              <a:pPr/>
              <a:t>28</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smtClean="0"/>
              <a:t>The third document available for your exercise is the Exercise Presentation template. If you chose to, you can modify this template with the SitMan/exercise material you have developed and use it as an overhead or handout presentation during the facilitation of the exercise.  </a:t>
            </a:r>
          </a:p>
          <a:p>
            <a:pPr eaLnBrk="1" hangingPunct="1"/>
            <a:endParaRPr lang="en-US" smtClean="0"/>
          </a:p>
          <a:p>
            <a:pPr eaLnBrk="1" hangingPunct="1"/>
            <a:r>
              <a:rPr lang="en-US" smtClean="0"/>
              <a:t>The presentation template will need to be modified with material from your SitMan, therefore finalize the presentation last. </a:t>
            </a:r>
          </a:p>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3CE95BBF-C731-4401-B243-3D42DBE3EE0F}" type="slidenum">
              <a:rPr lang="en-US" smtClean="0"/>
              <a:pPr/>
              <a:t>29</a:t>
            </a:fld>
            <a:endParaRPr lang="en-US" smtClean="0"/>
          </a:p>
        </p:txBody>
      </p:sp>
      <p:sp>
        <p:nvSpPr>
          <p:cNvPr id="143363" name="Rectangle 2"/>
          <p:cNvSpPr>
            <a:spLocks noGrp="1" noRot="1" noChangeAspect="1" noChangeArrowheads="1" noTextEdit="1"/>
          </p:cNvSpPr>
          <p:nvPr>
            <p:ph type="sldImg"/>
          </p:nvPr>
        </p:nvSpPr>
        <p:spPr>
          <a:xfrm>
            <a:off x="1182688" y="696913"/>
            <a:ext cx="4648200" cy="3486150"/>
          </a:xfrm>
          <a:ln/>
        </p:spPr>
      </p:sp>
      <p:sp>
        <p:nvSpPr>
          <p:cNvPr id="143364" name="Rectangle 3"/>
          <p:cNvSpPr>
            <a:spLocks noGrp="1" noChangeArrowheads="1"/>
          </p:cNvSpPr>
          <p:nvPr>
            <p:ph type="body" idx="1"/>
          </p:nvPr>
        </p:nvSpPr>
        <p:spPr>
          <a:xfrm>
            <a:off x="935038" y="4414838"/>
            <a:ext cx="5140325" cy="4184650"/>
          </a:xfrm>
          <a:noFill/>
          <a:ln/>
        </p:spPr>
        <p:txBody>
          <a:bodyPr/>
          <a:lstStyle/>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38E3C79-A37A-438F-A40F-390CCA3D0C79}" type="slidenum">
              <a:rPr lang="en-US" smtClean="0"/>
              <a:pPr/>
              <a:t>3</a:t>
            </a:fld>
            <a:endParaRPr lang="en-US" smtClean="0"/>
          </a:p>
        </p:txBody>
      </p:sp>
      <p:sp>
        <p:nvSpPr>
          <p:cNvPr id="107523" name="Rectangle 2"/>
          <p:cNvSpPr>
            <a:spLocks noGrp="1" noRot="1" noChangeAspect="1" noChangeArrowheads="1" noTextEdit="1"/>
          </p:cNvSpPr>
          <p:nvPr>
            <p:ph type="sldImg"/>
          </p:nvPr>
        </p:nvSpPr>
        <p:spPr>
          <a:xfrm>
            <a:off x="1182688" y="696913"/>
            <a:ext cx="4648200" cy="3486150"/>
          </a:xfrm>
          <a:ln/>
        </p:spPr>
      </p:sp>
      <p:sp>
        <p:nvSpPr>
          <p:cNvPr id="107524" name="Rectangle 3"/>
          <p:cNvSpPr>
            <a:spLocks noGrp="1" noChangeArrowheads="1"/>
          </p:cNvSpPr>
          <p:nvPr>
            <p:ph type="body" idx="1"/>
          </p:nvPr>
        </p:nvSpPr>
        <p:spPr>
          <a:xfrm>
            <a:off x="935038" y="4414838"/>
            <a:ext cx="5140325" cy="4184650"/>
          </a:xfrm>
          <a:noFill/>
          <a:ln/>
        </p:spPr>
        <p:txBody>
          <a:bodyPr/>
          <a:lstStyle/>
          <a:p>
            <a:pPr eaLnBrk="1" hangingPunct="1"/>
            <a:r>
              <a:rPr lang="en-US" smtClean="0"/>
              <a:t>Additional Information for the user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5D0D83C1-51A7-404C-9802-E2790C4D78B6}" type="slidenum">
              <a:rPr lang="en-US" smtClean="0"/>
              <a:pPr/>
              <a:t>30</a:t>
            </a:fld>
            <a:endParaRPr lang="en-US" smtClean="0"/>
          </a:p>
        </p:txBody>
      </p:sp>
      <p:sp>
        <p:nvSpPr>
          <p:cNvPr id="157699" name="Rectangle 2"/>
          <p:cNvSpPr>
            <a:spLocks noGrp="1" noRot="1" noChangeAspect="1" noChangeArrowheads="1" noTextEdit="1"/>
          </p:cNvSpPr>
          <p:nvPr>
            <p:ph type="sldImg"/>
          </p:nvPr>
        </p:nvSpPr>
        <p:spPr>
          <a:xfrm>
            <a:off x="1182688" y="696913"/>
            <a:ext cx="4648200" cy="3486150"/>
          </a:xfrm>
          <a:ln/>
        </p:spPr>
      </p:sp>
      <p:sp>
        <p:nvSpPr>
          <p:cNvPr id="157700" name="Rectangle 3"/>
          <p:cNvSpPr>
            <a:spLocks noGrp="1" noChangeArrowheads="1"/>
          </p:cNvSpPr>
          <p:nvPr>
            <p:ph type="body" idx="1"/>
          </p:nvPr>
        </p:nvSpPr>
        <p:spPr>
          <a:xfrm>
            <a:off x="935038" y="4414838"/>
            <a:ext cx="5140325" cy="4184650"/>
          </a:xfrm>
          <a:noFill/>
          <a:ln/>
        </p:spPr>
        <p:txBody>
          <a:bodyPr/>
          <a:lstStyle/>
          <a:p>
            <a:pPr eaLnBrk="1" hangingPunct="1">
              <a:spcBef>
                <a:spcPct val="0"/>
              </a:spcBef>
            </a:pPr>
            <a:r>
              <a:rPr lang="en-US" b="1" i="1" smtClean="0"/>
              <a:t>After Action Report / Improvement Plan </a:t>
            </a:r>
          </a:p>
          <a:p>
            <a:pPr eaLnBrk="1" hangingPunct="1">
              <a:spcBef>
                <a:spcPct val="0"/>
              </a:spcBef>
            </a:pPr>
            <a:endParaRPr lang="en-US" smtClean="0"/>
          </a:p>
          <a:p>
            <a:pPr eaLnBrk="1" hangingPunct="1">
              <a:spcBef>
                <a:spcPct val="0"/>
              </a:spcBef>
            </a:pPr>
            <a:r>
              <a:rPr lang="en-US" smtClean="0"/>
              <a:t>An AAR/IP is used to provide feedback to participating entities on their performance during the exercise. The AAR/IP summarizes exercise events and analyzes performance of the tasks identified as important during the planning process. It also evaluates achievement of the selected exercise objectives and demonstration of the overall capabilities being validated. </a:t>
            </a:r>
          </a:p>
          <a:p>
            <a:pPr eaLnBrk="1" hangingPunct="1">
              <a:spcBef>
                <a:spcPct val="0"/>
              </a:spcBef>
            </a:pPr>
            <a:endParaRPr lang="en-US" smtClean="0"/>
          </a:p>
          <a:p>
            <a:pPr eaLnBrk="1" hangingPunct="1">
              <a:spcBef>
                <a:spcPct val="0"/>
              </a:spcBef>
            </a:pPr>
            <a:r>
              <a:rPr lang="en-US" smtClean="0"/>
              <a:t>The IP portion of the AAR/IP includes corrective actions for improvement, along with timelines for their implementation and assignment to responsible parties. To prepare the AAR/IP, Exercise Evaluators analyze data collected from the hot wash, debrief, evaluation forms (players and non-players), and other sources (e.g., plans, procedures) and compare actual results with the intended outcome. The level of detail in an AAR/IP is based on the exercise type and scope. </a:t>
            </a:r>
          </a:p>
          <a:p>
            <a:pPr eaLnBrk="1" hangingPunct="1">
              <a:spcBef>
                <a:spcPct val="0"/>
              </a:spcBef>
            </a:pPr>
            <a:endParaRPr lang="en-US" smtClean="0"/>
          </a:p>
          <a:p>
            <a:pPr eaLnBrk="1" hangingPunct="1">
              <a:spcBef>
                <a:spcPct val="0"/>
              </a:spcBef>
            </a:pPr>
            <a:r>
              <a:rPr lang="en-US" smtClean="0"/>
              <a:t>AAR/IP conclusions may be discussed and validated at an After Action meeting that occurs within a few days or several weeks after the exercise is conducted.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79450F0C-AB65-4749-AE59-FDD61D2785DB}" type="slidenum">
              <a:rPr lang="en-US" smtClean="0"/>
              <a:pPr/>
              <a:t>31</a:t>
            </a:fld>
            <a:endParaRPr lang="en-US" smtClean="0"/>
          </a:p>
        </p:txBody>
      </p:sp>
      <p:sp>
        <p:nvSpPr>
          <p:cNvPr id="147459" name="Rectangle 2"/>
          <p:cNvSpPr>
            <a:spLocks noGrp="1" noRot="1" noChangeAspect="1" noChangeArrowheads="1" noTextEdit="1"/>
          </p:cNvSpPr>
          <p:nvPr>
            <p:ph type="sldImg"/>
          </p:nvPr>
        </p:nvSpPr>
        <p:spPr>
          <a:xfrm>
            <a:off x="1182688" y="696913"/>
            <a:ext cx="4648200" cy="3486150"/>
          </a:xfrm>
          <a:ln/>
        </p:spPr>
      </p:sp>
      <p:sp>
        <p:nvSpPr>
          <p:cNvPr id="147460" name="Rectangle 3"/>
          <p:cNvSpPr>
            <a:spLocks noGrp="1" noChangeArrowheads="1"/>
          </p:cNvSpPr>
          <p:nvPr>
            <p:ph type="body" idx="1"/>
          </p:nvPr>
        </p:nvSpPr>
        <p:spPr>
          <a:xfrm>
            <a:off x="935038" y="4414838"/>
            <a:ext cx="5140325" cy="4184650"/>
          </a:xfrm>
          <a:noFill/>
          <a:ln/>
        </p:spPr>
        <p:txBody>
          <a:bodyPr/>
          <a:lstStyle/>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A825579D-8538-4EC9-A11D-1CC7973D9155}" type="slidenum">
              <a:rPr lang="en-US" smtClean="0"/>
              <a:pPr/>
              <a:t>32</a:t>
            </a:fld>
            <a:endParaRPr lang="en-US" smtClean="0"/>
          </a:p>
        </p:txBody>
      </p:sp>
      <p:sp>
        <p:nvSpPr>
          <p:cNvPr id="148483" name="Rectangle 2"/>
          <p:cNvSpPr>
            <a:spLocks noGrp="1" noRot="1" noChangeAspect="1" noChangeArrowheads="1" noTextEdit="1"/>
          </p:cNvSpPr>
          <p:nvPr>
            <p:ph type="sldImg"/>
          </p:nvPr>
        </p:nvSpPr>
        <p:spPr>
          <a:xfrm>
            <a:off x="1182688" y="696913"/>
            <a:ext cx="4648200" cy="3486150"/>
          </a:xfrm>
          <a:ln/>
        </p:spPr>
      </p:sp>
      <p:sp>
        <p:nvSpPr>
          <p:cNvPr id="148484" name="Rectangle 3"/>
          <p:cNvSpPr>
            <a:spLocks noGrp="1" noChangeArrowheads="1"/>
          </p:cNvSpPr>
          <p:nvPr>
            <p:ph type="body" idx="1"/>
          </p:nvPr>
        </p:nvSpPr>
        <p:spPr>
          <a:xfrm>
            <a:off x="935038" y="4414838"/>
            <a:ext cx="5140325" cy="4184650"/>
          </a:xfrm>
          <a:noFill/>
          <a:ln/>
        </p:spPr>
        <p:txBody>
          <a:bodyPr/>
          <a:lstStyle/>
          <a:p>
            <a:pPr eaLnBrk="1" hangingPunct="1"/>
            <a:r>
              <a:rPr lang="en-US" smtClean="0"/>
              <a:t>Exercise conduct entails the following activities:</a:t>
            </a:r>
          </a:p>
          <a:p>
            <a:pPr eaLnBrk="1" hangingPunct="1">
              <a:buFontTx/>
              <a:buChar char="•"/>
            </a:pPr>
            <a:r>
              <a:rPr lang="en-US" smtClean="0"/>
              <a:t>Set-up: Preparation of facilities and venues for exercise conduct.</a:t>
            </a:r>
          </a:p>
          <a:p>
            <a:pPr eaLnBrk="1" hangingPunct="1">
              <a:buFontTx/>
              <a:buChar char="•"/>
            </a:pPr>
            <a:r>
              <a:rPr lang="en-US" smtClean="0"/>
              <a:t>Facilitation:  Facilitated discussion is at the core of discussion-based exercises.</a:t>
            </a:r>
          </a:p>
          <a:p>
            <a:pPr eaLnBrk="1" hangingPunct="1">
              <a:buFontTx/>
              <a:buChar char="•"/>
            </a:pPr>
            <a:r>
              <a:rPr lang="en-US" smtClean="0"/>
              <a:t>Wrap-up:  Wrap-up activities are used to gather feedback and discuss evaluation and improvements.</a:t>
            </a:r>
          </a:p>
          <a:p>
            <a:pPr eaLnBrk="1" hangingPunct="1"/>
            <a:endParaRPr lang="en-US" smtClean="0"/>
          </a:p>
          <a:p>
            <a:pPr eaLnBrk="1" hangingPunct="1"/>
            <a:r>
              <a:rPr lang="en-US" smtClean="0"/>
              <a:t>Also, the Facilitator or Exercise Planning Team Leader may choose to provide a presentation prior to the exercise.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B1309532-0BA1-4175-A0F8-3C503E858274}" type="slidenum">
              <a:rPr lang="en-US" smtClean="0"/>
              <a:pPr/>
              <a:t>33</a:t>
            </a:fld>
            <a:endParaRPr lang="en-US" smtClean="0"/>
          </a:p>
        </p:txBody>
      </p:sp>
      <p:sp>
        <p:nvSpPr>
          <p:cNvPr id="149507" name="Rectangle 2"/>
          <p:cNvSpPr>
            <a:spLocks noGrp="1" noRot="1" noChangeAspect="1" noChangeArrowheads="1" noTextEdit="1"/>
          </p:cNvSpPr>
          <p:nvPr>
            <p:ph type="sldImg"/>
          </p:nvPr>
        </p:nvSpPr>
        <p:spPr>
          <a:xfrm>
            <a:off x="1182688" y="696913"/>
            <a:ext cx="4648200" cy="3486150"/>
          </a:xfrm>
          <a:ln/>
        </p:spPr>
      </p:sp>
      <p:sp>
        <p:nvSpPr>
          <p:cNvPr id="149508" name="Rectangle 3"/>
          <p:cNvSpPr>
            <a:spLocks noGrp="1" noChangeArrowheads="1"/>
          </p:cNvSpPr>
          <p:nvPr>
            <p:ph type="body" idx="1"/>
          </p:nvPr>
        </p:nvSpPr>
        <p:spPr>
          <a:xfrm>
            <a:off x="935038" y="4414838"/>
            <a:ext cx="5140325" cy="4184650"/>
          </a:xfrm>
          <a:noFill/>
          <a:ln/>
        </p:spPr>
        <p:txBody>
          <a:bodyPr/>
          <a:lstStyle/>
          <a:p>
            <a:pPr eaLnBrk="1" hangingPunct="1"/>
            <a:r>
              <a:rPr lang="en-US" smtClean="0"/>
              <a:t>Exercise set-up should be planned well in advance.  If planned properly, setup should not be too difficult.  Logistics are often overlooked, but they make the difference between a smooth-running and a confusing exercise.</a:t>
            </a:r>
          </a:p>
          <a:p>
            <a:pPr eaLnBrk="1" hangingPunct="1"/>
            <a:endParaRPr lang="en-US" smtClean="0"/>
          </a:p>
          <a:p>
            <a:pPr eaLnBrk="1" hangingPunct="1"/>
            <a:r>
              <a:rPr lang="en-US" smtClean="0"/>
              <a:t>It is a best practice to visit the exercise site the day before the exercise to ensure all logistics have been finalized and eliminate any last-minute conflicts or problems.  Paying attention to small details during exercise set-up ensures the remainder of the exercise, including presentations, facilitation, and wrap-up, go smoothly.</a:t>
            </a:r>
          </a:p>
          <a:p>
            <a:pPr eaLnBrk="1" hangingPunct="1"/>
            <a:endParaRPr lang="en-US" smtClean="0"/>
          </a:p>
          <a:p>
            <a:pPr eaLnBrk="1" hangingPunct="1"/>
            <a:r>
              <a:rPr lang="en-US" smtClean="0"/>
              <a:t>Set-up includes:</a:t>
            </a:r>
          </a:p>
          <a:p>
            <a:pPr eaLnBrk="1" hangingPunct="1">
              <a:buFontTx/>
              <a:buChar char="•"/>
            </a:pPr>
            <a:r>
              <a:rPr lang="en-US" smtClean="0"/>
              <a:t>Facility/Room</a:t>
            </a:r>
          </a:p>
          <a:p>
            <a:pPr eaLnBrk="1" hangingPunct="1">
              <a:buFontTx/>
              <a:buChar char="•"/>
            </a:pPr>
            <a:r>
              <a:rPr lang="en-US" smtClean="0"/>
              <a:t>Registration table with sign-in sheets, nametags, and writing utensils</a:t>
            </a:r>
          </a:p>
          <a:p>
            <a:pPr eaLnBrk="1" hangingPunct="1">
              <a:buFontTx/>
              <a:buChar char="•"/>
            </a:pPr>
            <a:r>
              <a:rPr lang="en-US" smtClean="0"/>
              <a:t>SitMans (situational manuals used by the participants)</a:t>
            </a:r>
          </a:p>
          <a:p>
            <a:pPr eaLnBrk="1" hangingPunct="1">
              <a:buFontTx/>
              <a:buChar char="•"/>
            </a:pPr>
            <a:r>
              <a:rPr lang="en-US" smtClean="0"/>
              <a:t>Audio/Visual (A/V) requirements</a:t>
            </a:r>
          </a:p>
          <a:p>
            <a:pPr eaLnBrk="1" hangingPunct="1">
              <a:buFontTx/>
              <a:buChar char="•"/>
            </a:pPr>
            <a:r>
              <a:rPr lang="en-US" smtClean="0"/>
              <a:t>Food and refreshments</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5F9FC728-B568-4604-9BC5-1734640D62F7}" type="slidenum">
              <a:rPr lang="en-US" smtClean="0"/>
              <a:pPr/>
              <a:t>34</a:t>
            </a:fld>
            <a:endParaRPr lang="en-US" smtClean="0"/>
          </a:p>
        </p:txBody>
      </p:sp>
      <p:sp>
        <p:nvSpPr>
          <p:cNvPr id="150531" name="Rectangle 2"/>
          <p:cNvSpPr>
            <a:spLocks noGrp="1" noRot="1" noChangeAspect="1" noChangeArrowheads="1" noTextEdit="1"/>
          </p:cNvSpPr>
          <p:nvPr>
            <p:ph type="sldImg"/>
          </p:nvPr>
        </p:nvSpPr>
        <p:spPr>
          <a:xfrm>
            <a:off x="1182688" y="696913"/>
            <a:ext cx="4648200" cy="3486150"/>
          </a:xfrm>
          <a:ln/>
        </p:spPr>
      </p:sp>
      <p:sp>
        <p:nvSpPr>
          <p:cNvPr id="150532" name="Rectangle 3"/>
          <p:cNvSpPr>
            <a:spLocks noGrp="1" noChangeArrowheads="1"/>
          </p:cNvSpPr>
          <p:nvPr>
            <p:ph type="body" idx="1"/>
          </p:nvPr>
        </p:nvSpPr>
        <p:spPr>
          <a:xfrm>
            <a:off x="935038" y="4414838"/>
            <a:ext cx="5140325" cy="4184650"/>
          </a:xfrm>
          <a:noFill/>
          <a:ln/>
        </p:spPr>
        <p:txBody>
          <a:bodyPr/>
          <a:lstStyle/>
          <a:p>
            <a:pPr eaLnBrk="1" hangingPunct="1"/>
            <a:r>
              <a:rPr lang="en-US" smtClean="0"/>
              <a:t>Depending on the exercise chosen, the number of participants may vary.  The exercises contained on the Tool can be run for 5 to 20 Players.  Planners must select an exercise room with a large conference table that can accommodate the chosen number of participants comfortably.</a:t>
            </a:r>
          </a:p>
          <a:p>
            <a:pPr eaLnBrk="1" hangingPunct="1"/>
            <a:endParaRPr lang="en-US" smtClean="0"/>
          </a:p>
          <a:p>
            <a:pPr eaLnBrk="1" hangingPunct="1"/>
            <a:r>
              <a:rPr lang="en-US" smtClean="0"/>
              <a:t>If presentations are to be shown, the room should also be equipped with a projection screen, an LCD projector, and a computer.  An overhead projector can be used in place of the computer and LCD projector.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4A8C494E-B04D-4154-8458-7DC9BC04AFC6}" type="slidenum">
              <a:rPr lang="en-US" smtClean="0"/>
              <a:pPr/>
              <a:t>35</a:t>
            </a:fld>
            <a:endParaRPr lang="en-US" smtClean="0"/>
          </a:p>
        </p:txBody>
      </p:sp>
      <p:sp>
        <p:nvSpPr>
          <p:cNvPr id="151555" name="Rectangle 2"/>
          <p:cNvSpPr>
            <a:spLocks noGrp="1" noRot="1" noChangeAspect="1" noChangeArrowheads="1" noTextEdit="1"/>
          </p:cNvSpPr>
          <p:nvPr>
            <p:ph type="sldImg"/>
          </p:nvPr>
        </p:nvSpPr>
        <p:spPr>
          <a:xfrm>
            <a:off x="1182688" y="696913"/>
            <a:ext cx="4648200" cy="3486150"/>
          </a:xfrm>
          <a:ln/>
        </p:spPr>
      </p:sp>
      <p:sp>
        <p:nvSpPr>
          <p:cNvPr id="151556" name="Rectangle 3"/>
          <p:cNvSpPr>
            <a:spLocks noGrp="1" noChangeArrowheads="1"/>
          </p:cNvSpPr>
          <p:nvPr>
            <p:ph type="body" idx="1"/>
          </p:nvPr>
        </p:nvSpPr>
        <p:spPr>
          <a:xfrm>
            <a:off x="935038" y="4414838"/>
            <a:ext cx="5140325" cy="4184650"/>
          </a:xfrm>
          <a:noFill/>
          <a:ln/>
        </p:spPr>
        <p:txBody>
          <a:bodyPr/>
          <a:lstStyle/>
          <a:p>
            <a:pPr eaLnBrk="1" hangingPunct="1"/>
            <a:r>
              <a:rPr lang="en-US" smtClean="0"/>
              <a:t>It may be helpful to provide participants with a logistical information sheet prior to the exercise, either sent to them by mail or email.  The sheet could include your contact information, the address and directions to the facility, and any other logistical information involved with the exercise.  Logistical information may include a map to the area, a map indicating the entrance to the appropriate building, parking requirements, and other pertinent information. Many times the training facility requires photo ID for entrance.  If so, a reminder for participants to carry a valid ID should be included in the logistical information sheet.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2DE5DF42-0BE8-40F8-98C3-C3947E1F1680}" type="slidenum">
              <a:rPr lang="en-US" smtClean="0"/>
              <a:pPr/>
              <a:t>36</a:t>
            </a:fld>
            <a:endParaRPr lang="en-US" smtClean="0"/>
          </a:p>
        </p:txBody>
      </p:sp>
      <p:sp>
        <p:nvSpPr>
          <p:cNvPr id="152579" name="Rectangle 2"/>
          <p:cNvSpPr>
            <a:spLocks noGrp="1" noRot="1" noChangeAspect="1" noChangeArrowheads="1" noTextEdit="1"/>
          </p:cNvSpPr>
          <p:nvPr>
            <p:ph type="sldImg"/>
          </p:nvPr>
        </p:nvSpPr>
        <p:spPr>
          <a:xfrm>
            <a:off x="1182688" y="696913"/>
            <a:ext cx="4648200" cy="3486150"/>
          </a:xfrm>
          <a:ln/>
        </p:spPr>
      </p:sp>
      <p:sp>
        <p:nvSpPr>
          <p:cNvPr id="152580" name="Rectangle 3"/>
          <p:cNvSpPr>
            <a:spLocks noGrp="1" noChangeArrowheads="1"/>
          </p:cNvSpPr>
          <p:nvPr>
            <p:ph type="body" idx="1"/>
          </p:nvPr>
        </p:nvSpPr>
        <p:spPr>
          <a:xfrm>
            <a:off x="935038" y="4414838"/>
            <a:ext cx="5140325" cy="4184650"/>
          </a:xfrm>
          <a:noFill/>
          <a:ln/>
        </p:spPr>
        <p:txBody>
          <a:bodyPr/>
          <a:lstStyle/>
          <a:p>
            <a:pPr eaLnBrk="1" hangingPunct="1"/>
            <a:r>
              <a:rPr lang="en-US" smtClean="0"/>
              <a:t>A Facilitator should be comfortable talking in front of large groups of people, and he or she should be comfortable managing and guiding a group.  Facilitators typically come from the Exercise Planning Team/support staff; participating agencies, organizations, and/or jurisdictions; and neighboring agencies, organizations, and/or jurisdictions.</a:t>
            </a:r>
          </a:p>
          <a:p>
            <a:pPr eaLnBrk="1" hangingPunct="1"/>
            <a:endParaRPr lang="en-US" smtClean="0"/>
          </a:p>
          <a:p>
            <a:pPr eaLnBrk="1" hangingPunct="1"/>
            <a:r>
              <a:rPr lang="en-US" smtClean="0"/>
              <a:t>Training for Facilitators can occur the day before or the day of the exercise.  The training should address the responsibilities, preparation, and exercise specifics such as objectives, scenario, participant questions, and exercise materials.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AE801375-1364-46E7-83E8-E64BA7B1D4D7}" type="slidenum">
              <a:rPr lang="en-US" smtClean="0"/>
              <a:pPr/>
              <a:t>37</a:t>
            </a:fld>
            <a:endParaRPr lang="en-US" smtClean="0"/>
          </a:p>
        </p:txBody>
      </p:sp>
      <p:sp>
        <p:nvSpPr>
          <p:cNvPr id="153603" name="Rectangle 2"/>
          <p:cNvSpPr>
            <a:spLocks noGrp="1" noRot="1" noChangeAspect="1" noChangeArrowheads="1" noTextEdit="1"/>
          </p:cNvSpPr>
          <p:nvPr>
            <p:ph type="sldImg"/>
          </p:nvPr>
        </p:nvSpPr>
        <p:spPr>
          <a:xfrm>
            <a:off x="1182688" y="696913"/>
            <a:ext cx="4648200" cy="3486150"/>
          </a:xfrm>
          <a:ln/>
        </p:spPr>
      </p:sp>
      <p:sp>
        <p:nvSpPr>
          <p:cNvPr id="153604" name="Rectangle 3"/>
          <p:cNvSpPr>
            <a:spLocks noGrp="1" noChangeArrowheads="1"/>
          </p:cNvSpPr>
          <p:nvPr>
            <p:ph type="body" idx="1"/>
          </p:nvPr>
        </p:nvSpPr>
        <p:spPr>
          <a:xfrm>
            <a:off x="935038" y="4414838"/>
            <a:ext cx="5140325" cy="4184650"/>
          </a:xfrm>
          <a:noFill/>
          <a:ln/>
        </p:spPr>
        <p:txBody>
          <a:bodyPr/>
          <a:lstStyle/>
          <a:p>
            <a:pPr eaLnBrk="1" hangingPunct="1"/>
            <a:r>
              <a:rPr lang="en-US" smtClean="0"/>
              <a:t>All facilitators have slightly different styles, but these tips should help ensure a smooth, effective facilitation session.  </a:t>
            </a:r>
          </a:p>
          <a:p>
            <a:pPr eaLnBrk="1" hangingPunct="1"/>
            <a:endParaRPr lang="en-US" smtClean="0"/>
          </a:p>
          <a:p>
            <a:pPr eaLnBrk="1" hangingPunct="1"/>
            <a:r>
              <a:rPr lang="en-US" smtClean="0"/>
              <a:t>Overall, it is important for facilitators to keep Players on track, ensure all issues are explored as thoroughly as possible, and monitor the time to ensure completion of objectives.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AE801375-1364-46E7-83E8-E64BA7B1D4D7}" type="slidenum">
              <a:rPr lang="en-US" smtClean="0"/>
              <a:pPr/>
              <a:t>38</a:t>
            </a:fld>
            <a:endParaRPr lang="en-US" smtClean="0"/>
          </a:p>
        </p:txBody>
      </p:sp>
      <p:sp>
        <p:nvSpPr>
          <p:cNvPr id="153603" name="Rectangle 2"/>
          <p:cNvSpPr>
            <a:spLocks noGrp="1" noRot="1" noChangeAspect="1" noChangeArrowheads="1" noTextEdit="1"/>
          </p:cNvSpPr>
          <p:nvPr>
            <p:ph type="sldImg"/>
          </p:nvPr>
        </p:nvSpPr>
        <p:spPr>
          <a:xfrm>
            <a:off x="1182688" y="696913"/>
            <a:ext cx="4648200" cy="3486150"/>
          </a:xfrm>
          <a:ln/>
        </p:spPr>
      </p:sp>
      <p:sp>
        <p:nvSpPr>
          <p:cNvPr id="153604" name="Rectangle 3"/>
          <p:cNvSpPr>
            <a:spLocks noGrp="1" noChangeArrowheads="1"/>
          </p:cNvSpPr>
          <p:nvPr>
            <p:ph type="body" idx="1"/>
          </p:nvPr>
        </p:nvSpPr>
        <p:spPr>
          <a:xfrm>
            <a:off x="935038" y="4414838"/>
            <a:ext cx="5140325" cy="4184650"/>
          </a:xfrm>
          <a:noFill/>
          <a:ln/>
        </p:spPr>
        <p:txBody>
          <a:bodyPr/>
          <a:lstStyle/>
          <a:p>
            <a:pPr eaLnBrk="1" hangingPunct="1"/>
            <a:r>
              <a:rPr lang="en-US" smtClean="0"/>
              <a:t>All facilitators have slightly different styles, but these tips should help ensure a smooth, effective facilitation session.  </a:t>
            </a:r>
          </a:p>
          <a:p>
            <a:pPr eaLnBrk="1" hangingPunct="1"/>
            <a:endParaRPr lang="en-US" smtClean="0"/>
          </a:p>
          <a:p>
            <a:pPr eaLnBrk="1" hangingPunct="1"/>
            <a:r>
              <a:rPr lang="en-US" smtClean="0"/>
              <a:t>Overall, it is important for facilitators to keep Players on track, ensure all issues are explored as thoroughly as possible, and monitor the time to ensure completion of objectives.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DB9979D6-B1A5-4D05-99B1-BE8F88F7C4E5}" type="slidenum">
              <a:rPr lang="en-US" smtClean="0"/>
              <a:pPr/>
              <a:t>39</a:t>
            </a:fld>
            <a:endParaRPr lang="en-US" smtClean="0"/>
          </a:p>
        </p:txBody>
      </p:sp>
      <p:sp>
        <p:nvSpPr>
          <p:cNvPr id="155651" name="Rectangle 2"/>
          <p:cNvSpPr>
            <a:spLocks noGrp="1" noRot="1" noChangeAspect="1" noChangeArrowheads="1" noTextEdit="1"/>
          </p:cNvSpPr>
          <p:nvPr>
            <p:ph type="sldImg"/>
          </p:nvPr>
        </p:nvSpPr>
        <p:spPr>
          <a:xfrm>
            <a:off x="1182688" y="696913"/>
            <a:ext cx="4648200" cy="3486150"/>
          </a:xfrm>
          <a:ln/>
        </p:spPr>
      </p:sp>
      <p:sp>
        <p:nvSpPr>
          <p:cNvPr id="155652" name="Rectangle 3"/>
          <p:cNvSpPr>
            <a:spLocks noGrp="1" noChangeArrowheads="1"/>
          </p:cNvSpPr>
          <p:nvPr>
            <p:ph type="body" idx="1"/>
          </p:nvPr>
        </p:nvSpPr>
        <p:spPr>
          <a:xfrm>
            <a:off x="935038" y="4414838"/>
            <a:ext cx="5140325" cy="4184650"/>
          </a:xfrm>
          <a:noFill/>
          <a:ln/>
        </p:spPr>
        <p:txBody>
          <a:bodyPr/>
          <a:lstStyle/>
          <a:p>
            <a:pPr eaLnBrk="1" hangingPunct="1"/>
            <a:r>
              <a:rPr lang="en-US" smtClean="0"/>
              <a:t>After all discussion-based exercises, wrap-up activities are the final part of exercise conduct.  Wrap-up activities are important to the success of the exercise program because they provide insight into how the exercise program went, what was learned, and what could be improved in the future.  Wrap-up activities include filling out feedback forms and conducting a debriefing or hot wash.</a:t>
            </a:r>
          </a:p>
          <a:p>
            <a:pPr eaLnBrk="1" hangingPunct="1"/>
            <a:endParaRPr lang="en-US" smtClean="0"/>
          </a:p>
          <a:p>
            <a:pPr eaLnBrk="1" hangingPunct="1"/>
            <a:r>
              <a:rPr lang="en-US" smtClean="0"/>
              <a:t>Feedback forms, including player and non-player </a:t>
            </a:r>
            <a:r>
              <a:rPr lang="en-US" b="1" smtClean="0"/>
              <a:t>Evaluation Form</a:t>
            </a:r>
            <a:r>
              <a:rPr lang="en-US" smtClean="0"/>
              <a:t>, are an important way for the Exercise Planning Team to measure the success of the exercise.  Players and observers complete feedback forms that should solicit, at a minimum:</a:t>
            </a:r>
          </a:p>
          <a:p>
            <a:pPr eaLnBrk="1" hangingPunct="1">
              <a:buFontTx/>
              <a:buChar char="•"/>
            </a:pPr>
            <a:r>
              <a:rPr lang="en-US" smtClean="0"/>
              <a:t>Impressions about logistics, including quality of facilitation/presentation, adequacy of room, acoustics, food, etc.;</a:t>
            </a:r>
          </a:p>
          <a:p>
            <a:pPr eaLnBrk="1" hangingPunct="1">
              <a:buFontTx/>
              <a:buChar char="•"/>
            </a:pPr>
            <a:r>
              <a:rPr lang="en-US" smtClean="0"/>
              <a:t>Improvements to future exercises -- including design elements (such as the scenario), and development elements (such as documentation); and</a:t>
            </a:r>
          </a:p>
          <a:p>
            <a:pPr eaLnBrk="1" hangingPunct="1">
              <a:buFontTx/>
              <a:buChar char="•"/>
            </a:pPr>
            <a:r>
              <a:rPr lang="en-US" smtClean="0"/>
              <a:t>The overall level of satisfaction.</a:t>
            </a:r>
          </a:p>
          <a:p>
            <a:pPr eaLnBrk="1" hangingPunct="1"/>
            <a:endParaRPr lang="en-US" smtClean="0"/>
          </a:p>
          <a:p>
            <a:pPr eaLnBrk="1" hangingPunct="1"/>
            <a:r>
              <a:rPr lang="en-US" smtClean="0"/>
              <a:t>Planners should address comments from feedback forms in future exercises.  Comments to address in future exercises include logistic information and scenario choice.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C7D31F32-C111-483F-B584-51CF10896D3A}" type="slidenum">
              <a:rPr lang="en-US" smtClean="0"/>
              <a:pPr/>
              <a:t>4</a:t>
            </a:fld>
            <a:endParaRPr lang="en-US" smtClean="0"/>
          </a:p>
        </p:txBody>
      </p:sp>
      <p:sp>
        <p:nvSpPr>
          <p:cNvPr id="108547" name="Rectangle 2"/>
          <p:cNvSpPr>
            <a:spLocks noGrp="1" noRot="1" noChangeAspect="1" noChangeArrowheads="1" noTextEdit="1"/>
          </p:cNvSpPr>
          <p:nvPr>
            <p:ph type="sldImg"/>
          </p:nvPr>
        </p:nvSpPr>
        <p:spPr>
          <a:xfrm>
            <a:off x="1182688" y="696913"/>
            <a:ext cx="4648200" cy="3486150"/>
          </a:xfrm>
          <a:ln/>
        </p:spPr>
      </p:sp>
      <p:sp>
        <p:nvSpPr>
          <p:cNvPr id="108548" name="Rectangle 3"/>
          <p:cNvSpPr>
            <a:spLocks noGrp="1" noChangeArrowheads="1"/>
          </p:cNvSpPr>
          <p:nvPr>
            <p:ph type="body" idx="1"/>
          </p:nvPr>
        </p:nvSpPr>
        <p:spPr>
          <a:xfrm>
            <a:off x="935038" y="4414838"/>
            <a:ext cx="5140325" cy="4184650"/>
          </a:xfrm>
          <a:noFill/>
          <a:ln/>
        </p:spPr>
        <p:txBody>
          <a:bodyPr/>
          <a:lstStyle/>
          <a:p>
            <a:pPr eaLnBrk="1" hangingPunct="1"/>
            <a:r>
              <a:rPr lang="en-US" smtClean="0"/>
              <a:t>Objectives of this training are to familiarize you with the materials on the updated Tabletop Exercise Tool, and better inform of how these materials can be used to customize, plan, facilitate, and evaluate a TTX.</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83D5B1EC-EDA8-4B6C-A82F-7FF1D418BAF8}" type="slidenum">
              <a:rPr lang="en-US" smtClean="0"/>
              <a:pPr/>
              <a:t>40</a:t>
            </a:fld>
            <a:endParaRPr lang="en-US" smtClean="0"/>
          </a:p>
        </p:txBody>
      </p:sp>
      <p:sp>
        <p:nvSpPr>
          <p:cNvPr id="156675" name="Rectangle 2"/>
          <p:cNvSpPr>
            <a:spLocks noGrp="1" noRot="1" noChangeAspect="1" noChangeArrowheads="1" noTextEdit="1"/>
          </p:cNvSpPr>
          <p:nvPr>
            <p:ph type="sldImg"/>
          </p:nvPr>
        </p:nvSpPr>
        <p:spPr>
          <a:xfrm>
            <a:off x="1182688" y="696913"/>
            <a:ext cx="4648200" cy="3486150"/>
          </a:xfrm>
          <a:ln/>
        </p:spPr>
      </p:sp>
      <p:sp>
        <p:nvSpPr>
          <p:cNvPr id="156676" name="Rectangle 3"/>
          <p:cNvSpPr>
            <a:spLocks noGrp="1" noChangeArrowheads="1"/>
          </p:cNvSpPr>
          <p:nvPr>
            <p:ph type="body" idx="1"/>
          </p:nvPr>
        </p:nvSpPr>
        <p:spPr>
          <a:xfrm>
            <a:off x="935038" y="4414838"/>
            <a:ext cx="5140325" cy="4184650"/>
          </a:xfrm>
          <a:noFill/>
          <a:ln/>
        </p:spPr>
        <p:txBody>
          <a:bodyPr/>
          <a:lstStyle/>
          <a:p>
            <a:pPr eaLnBrk="1" hangingPunct="1"/>
            <a:r>
              <a:rPr lang="en-US" smtClean="0"/>
              <a:t>The debrief is an opportunity to start a dialogue with the Facilitators and Evaluators to capture detailed feedback.  It should be conducted immediately following the exercise with Exercise Planning Team members to: ascertain the level of satisfaction among the Exercise Planning Team members while it is still fresh in their minds; discuss issues and concerns while the group is together to resolve concerns before the evaluation and improvement planning process moves forward; and propose improvements to exercise design.  Facilitators should keep the conversation constructive when leading a conversation about improvement actions.</a:t>
            </a:r>
          </a:p>
          <a:p>
            <a:pPr eaLnBrk="1" hangingPunct="1"/>
            <a:endParaRPr lang="en-US" smtClean="0"/>
          </a:p>
          <a:p>
            <a:pPr eaLnBrk="1" hangingPunct="1"/>
            <a:r>
              <a:rPr lang="en-US" smtClean="0"/>
              <a:t>A member of the Exercise Planning Team should capture notes from the debriefing to help draft the AAR.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5D0D83C1-51A7-404C-9802-E2790C4D78B6}" type="slidenum">
              <a:rPr lang="en-US" smtClean="0"/>
              <a:pPr/>
              <a:t>41</a:t>
            </a:fld>
            <a:endParaRPr lang="en-US" smtClean="0"/>
          </a:p>
        </p:txBody>
      </p:sp>
      <p:sp>
        <p:nvSpPr>
          <p:cNvPr id="157699" name="Rectangle 2"/>
          <p:cNvSpPr>
            <a:spLocks noGrp="1" noRot="1" noChangeAspect="1" noChangeArrowheads="1" noTextEdit="1"/>
          </p:cNvSpPr>
          <p:nvPr>
            <p:ph type="sldImg"/>
          </p:nvPr>
        </p:nvSpPr>
        <p:spPr>
          <a:xfrm>
            <a:off x="1182688" y="696913"/>
            <a:ext cx="4648200" cy="3486150"/>
          </a:xfrm>
          <a:ln/>
        </p:spPr>
      </p:sp>
      <p:sp>
        <p:nvSpPr>
          <p:cNvPr id="157700" name="Rectangle 3"/>
          <p:cNvSpPr>
            <a:spLocks noGrp="1" noChangeArrowheads="1"/>
          </p:cNvSpPr>
          <p:nvPr>
            <p:ph type="body" idx="1"/>
          </p:nvPr>
        </p:nvSpPr>
        <p:spPr>
          <a:xfrm>
            <a:off x="935038" y="4414838"/>
            <a:ext cx="5140325" cy="4184650"/>
          </a:xfrm>
          <a:noFill/>
          <a:ln/>
        </p:spPr>
        <p:txBody>
          <a:bodyPr/>
          <a:lstStyle/>
          <a:p>
            <a:pPr eaLnBrk="1" hangingPunct="1">
              <a:spcBef>
                <a:spcPct val="0"/>
              </a:spcBef>
            </a:pPr>
            <a:r>
              <a:rPr lang="en-US" b="1" i="1" smtClean="0"/>
              <a:t>After Action Report / Improvement Plan </a:t>
            </a:r>
          </a:p>
          <a:p>
            <a:pPr eaLnBrk="1" hangingPunct="1">
              <a:spcBef>
                <a:spcPct val="0"/>
              </a:spcBef>
            </a:pPr>
            <a:endParaRPr lang="en-US" smtClean="0"/>
          </a:p>
          <a:p>
            <a:pPr eaLnBrk="1" hangingPunct="1">
              <a:spcBef>
                <a:spcPct val="0"/>
              </a:spcBef>
            </a:pPr>
            <a:r>
              <a:rPr lang="en-US" smtClean="0"/>
              <a:t>An AAR/IP is used to provide feedback to participating entities on their performance during the exercise. The AAR/IP summarizes exercise events and analyzes performance of the tasks identified as important during the planning process. It also evaluates achievement of the selected exercise objectives and demonstration of the overall capabilities being validated. </a:t>
            </a:r>
          </a:p>
          <a:p>
            <a:pPr eaLnBrk="1" hangingPunct="1">
              <a:spcBef>
                <a:spcPct val="0"/>
              </a:spcBef>
            </a:pPr>
            <a:endParaRPr lang="en-US" smtClean="0"/>
          </a:p>
          <a:p>
            <a:pPr eaLnBrk="1" hangingPunct="1">
              <a:spcBef>
                <a:spcPct val="0"/>
              </a:spcBef>
            </a:pPr>
            <a:r>
              <a:rPr lang="en-US" smtClean="0"/>
              <a:t>The IP portion of the AAR/IP includes corrective actions for improvement, along with timelines for their implementation and assignment to responsible parties. To prepare the AAR/IP, Exercise Evaluators analyze data collected from the hot wash, debrief, evaluation forms (players and non-players), and other sources (e.g., plans, procedures) and compare actual results with the intended outcome. The level of detail in an AAR/IP is based on the exercise type and scope. </a:t>
            </a:r>
          </a:p>
          <a:p>
            <a:pPr eaLnBrk="1" hangingPunct="1">
              <a:spcBef>
                <a:spcPct val="0"/>
              </a:spcBef>
            </a:pPr>
            <a:endParaRPr lang="en-US" smtClean="0"/>
          </a:p>
          <a:p>
            <a:pPr eaLnBrk="1" hangingPunct="1">
              <a:spcBef>
                <a:spcPct val="0"/>
              </a:spcBef>
            </a:pPr>
            <a:r>
              <a:rPr lang="en-US" smtClean="0"/>
              <a:t>AAR/IP conclusions may be discussed and validated at an After Action meeting that occurs within a few days or several weeks after the exercise is conducted.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CD8530F2-35E1-48A1-8E7A-AF85510BBBEA}" type="slidenum">
              <a:rPr lang="en-US" smtClean="0"/>
              <a:pPr/>
              <a:t>42</a:t>
            </a:fld>
            <a:endParaRPr lang="en-US" smtClean="0"/>
          </a:p>
        </p:txBody>
      </p:sp>
      <p:sp>
        <p:nvSpPr>
          <p:cNvPr id="94211" name="Rectangle 2"/>
          <p:cNvSpPr>
            <a:spLocks noGrp="1" noRot="1" noChangeAspect="1" noChangeArrowheads="1" noTextEdit="1"/>
          </p:cNvSpPr>
          <p:nvPr>
            <p:ph type="sldImg"/>
          </p:nvPr>
        </p:nvSpPr>
        <p:spPr>
          <a:xfrm>
            <a:off x="1182688" y="696913"/>
            <a:ext cx="4648200" cy="3486150"/>
          </a:xfrm>
          <a:ln/>
        </p:spPr>
      </p:sp>
      <p:sp>
        <p:nvSpPr>
          <p:cNvPr id="94212" name="Rectangle 3"/>
          <p:cNvSpPr>
            <a:spLocks noGrp="1" noChangeArrowheads="1"/>
          </p:cNvSpPr>
          <p:nvPr>
            <p:ph type="body" idx="1"/>
          </p:nvPr>
        </p:nvSpPr>
        <p:spPr>
          <a:xfrm>
            <a:off x="935634" y="4414561"/>
            <a:ext cx="5139134" cy="4185532"/>
          </a:xfrm>
          <a:noFill/>
          <a:ln/>
        </p:spPr>
        <p:txBody>
          <a:bodyPr/>
          <a:lstStyle/>
          <a:p>
            <a:pPr eaLnBrk="1" hangingPunct="1">
              <a:spcBef>
                <a:spcPct val="0"/>
              </a:spcBef>
            </a:pPr>
            <a:r>
              <a:rPr lang="en-US" smtClean="0"/>
              <a:t>Link to download the TTX Tool or to request physical copies.  </a:t>
            </a:r>
          </a:p>
          <a:p>
            <a:pPr eaLnBrk="1" hangingPunct="1">
              <a:spcBef>
                <a:spcPct val="0"/>
              </a:spcBef>
            </a:pPr>
            <a:endParaRPr lang="en-US" smtClean="0"/>
          </a:p>
          <a:p>
            <a:pPr eaLnBrk="1" hangingPunct="1">
              <a:spcBef>
                <a:spcPct val="0"/>
              </a:spcBef>
            </a:pPr>
            <a:r>
              <a:rPr lang="en-US" smtClean="0"/>
              <a:t>Placeholder slide for the training in June.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5D0D83C1-51A7-404C-9802-E2790C4D78B6}" type="slidenum">
              <a:rPr lang="en-US" smtClean="0"/>
              <a:pPr/>
              <a:t>43</a:t>
            </a:fld>
            <a:endParaRPr lang="en-US" smtClean="0"/>
          </a:p>
        </p:txBody>
      </p:sp>
      <p:sp>
        <p:nvSpPr>
          <p:cNvPr id="157699" name="Rectangle 2"/>
          <p:cNvSpPr>
            <a:spLocks noGrp="1" noRot="1" noChangeAspect="1" noChangeArrowheads="1" noTextEdit="1"/>
          </p:cNvSpPr>
          <p:nvPr>
            <p:ph type="sldImg"/>
          </p:nvPr>
        </p:nvSpPr>
        <p:spPr>
          <a:xfrm>
            <a:off x="1182688" y="696913"/>
            <a:ext cx="4648200" cy="3486150"/>
          </a:xfrm>
          <a:ln/>
        </p:spPr>
      </p:sp>
      <p:sp>
        <p:nvSpPr>
          <p:cNvPr id="157700" name="Rectangle 3"/>
          <p:cNvSpPr>
            <a:spLocks noGrp="1" noChangeArrowheads="1"/>
          </p:cNvSpPr>
          <p:nvPr>
            <p:ph type="body" idx="1"/>
          </p:nvPr>
        </p:nvSpPr>
        <p:spPr>
          <a:xfrm>
            <a:off x="935038" y="4414838"/>
            <a:ext cx="5140325" cy="4184650"/>
          </a:xfrm>
          <a:noFill/>
          <a:ln/>
        </p:spPr>
        <p:txBody>
          <a:bodyPr/>
          <a:lstStyle/>
          <a:p>
            <a:pPr eaLnBrk="1" hangingPunct="1">
              <a:spcBef>
                <a:spcPct val="0"/>
              </a:spcBef>
            </a:pPr>
            <a:r>
              <a:rPr lang="en-US" b="1" i="1" dirty="0" smtClean="0"/>
              <a:t>After Action Report / Improvement Plan </a:t>
            </a:r>
          </a:p>
          <a:p>
            <a:pPr eaLnBrk="1" hangingPunct="1">
              <a:spcBef>
                <a:spcPct val="0"/>
              </a:spcBef>
            </a:pPr>
            <a:endParaRPr lang="en-US" dirty="0" smtClean="0"/>
          </a:p>
          <a:p>
            <a:pPr eaLnBrk="1" hangingPunct="1">
              <a:spcBef>
                <a:spcPct val="0"/>
              </a:spcBef>
            </a:pPr>
            <a:r>
              <a:rPr lang="en-US" dirty="0" smtClean="0"/>
              <a:t>An AAR/IP is used to provide feedback to participating entities on their performance during the exercise. The AAR/IP summarizes exercise events and analyzes performance of the tasks identified as important during the planning process. It also evaluates achievement of the selected exercise objectives and demonstration of the overall capabilities being validated. </a:t>
            </a:r>
          </a:p>
          <a:p>
            <a:pPr eaLnBrk="1" hangingPunct="1">
              <a:spcBef>
                <a:spcPct val="0"/>
              </a:spcBef>
            </a:pPr>
            <a:endParaRPr lang="en-US" dirty="0" smtClean="0"/>
          </a:p>
          <a:p>
            <a:pPr eaLnBrk="1" hangingPunct="1">
              <a:spcBef>
                <a:spcPct val="0"/>
              </a:spcBef>
            </a:pPr>
            <a:r>
              <a:rPr lang="en-US" dirty="0" smtClean="0"/>
              <a:t>The IP portion of the AAR/IP includes corrective actions for improvement, along with timelines for their implementation and assignment to responsible parties. To prepare the AAR/IP, Exercise Evaluators analyze data collected from the hot wash, debrief, evaluation forms (players and non-players), and other sources (e.g., plans, procedures) and compare actual results with the intended outcome. The level of detail in an AAR/IP is based on the exercise type and scope. </a:t>
            </a:r>
          </a:p>
          <a:p>
            <a:pPr eaLnBrk="1" hangingPunct="1">
              <a:spcBef>
                <a:spcPct val="0"/>
              </a:spcBef>
            </a:pPr>
            <a:endParaRPr lang="en-US" dirty="0" smtClean="0"/>
          </a:p>
          <a:p>
            <a:pPr eaLnBrk="1" hangingPunct="1">
              <a:spcBef>
                <a:spcPct val="0"/>
              </a:spcBef>
            </a:pPr>
            <a:r>
              <a:rPr lang="en-US" dirty="0" smtClean="0"/>
              <a:t>AAR/IP conclusions may be discussed and validated at an After Action meeting that occurs within a few days or several weeks after the exercise is conducted.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ED1FA0DC-D509-4B48-B83E-B5E13B2EF1EF}" type="slidenum">
              <a:rPr lang="en-US" smtClean="0"/>
              <a:pPr/>
              <a:t>44</a:t>
            </a:fld>
            <a:endParaRPr lang="en-US" smtClean="0"/>
          </a:p>
        </p:txBody>
      </p:sp>
      <p:sp>
        <p:nvSpPr>
          <p:cNvPr id="95235" name="Rectangle 2"/>
          <p:cNvSpPr>
            <a:spLocks noGrp="1" noRot="1" noChangeAspect="1" noChangeArrowheads="1" noTextEdit="1"/>
          </p:cNvSpPr>
          <p:nvPr>
            <p:ph type="sldImg"/>
          </p:nvPr>
        </p:nvSpPr>
        <p:spPr>
          <a:xfrm>
            <a:off x="1182688" y="696913"/>
            <a:ext cx="4648200" cy="3486150"/>
          </a:xfrm>
          <a:ln/>
        </p:spPr>
      </p:sp>
      <p:sp>
        <p:nvSpPr>
          <p:cNvPr id="95236" name="Rectangle 3"/>
          <p:cNvSpPr>
            <a:spLocks noGrp="1" noChangeArrowheads="1"/>
          </p:cNvSpPr>
          <p:nvPr>
            <p:ph type="body" idx="1"/>
          </p:nvPr>
        </p:nvSpPr>
        <p:spPr>
          <a:xfrm>
            <a:off x="935634" y="4414561"/>
            <a:ext cx="5139134" cy="4185532"/>
          </a:xfrm>
          <a:noFill/>
          <a:ln/>
        </p:spPr>
        <p:txBody>
          <a:bodyPr/>
          <a:lstStyle/>
          <a:p>
            <a:pPr eaLnBrk="1" hangingPunct="1">
              <a:spcBef>
                <a:spcPct val="0"/>
              </a:spcBef>
            </a:pPr>
            <a:r>
              <a:rPr lang="en-US" smtClean="0"/>
              <a:t>Link to download the TTX Tool or to request physical copies.  </a:t>
            </a:r>
          </a:p>
          <a:p>
            <a:pPr eaLnBrk="1" hangingPunct="1">
              <a:spcBef>
                <a:spcPct val="0"/>
              </a:spcBef>
            </a:pPr>
            <a:endParaRPr lang="en-US" smtClean="0"/>
          </a:p>
          <a:p>
            <a:pPr eaLnBrk="1" hangingPunct="1">
              <a:spcBef>
                <a:spcPct val="0"/>
              </a:spcBef>
            </a:pPr>
            <a:r>
              <a:rPr lang="en-US" smtClean="0"/>
              <a:t>Placeholder slide for the training in June.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F1E4250-0E0C-40CE-9573-916F1EA66C06}" type="slidenum">
              <a:rPr lang="en-US">
                <a:solidFill>
                  <a:srgbClr val="000000"/>
                </a:solidFill>
              </a:rPr>
              <a:pPr eaLnBrk="1" hangingPunct="1"/>
              <a:t>45</a:t>
            </a:fld>
            <a:endParaRPr lang="en-US">
              <a:solidFill>
                <a:srgbClr val="000000"/>
              </a:solidFill>
            </a:endParaRPr>
          </a:p>
        </p:txBody>
      </p:sp>
      <p:sp>
        <p:nvSpPr>
          <p:cNvPr id="13315"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529CA36E-B941-4C98-BD1D-ACD76D2C6684}" type="slidenum">
              <a:rPr lang="en-US" sz="1200">
                <a:solidFill>
                  <a:srgbClr val="000000"/>
                </a:solidFill>
              </a:rPr>
              <a:pPr algn="r"/>
              <a:t>45</a:t>
            </a:fld>
            <a:endParaRPr lang="en-US" sz="1200">
              <a:solidFill>
                <a:srgbClr val="000000"/>
              </a:solidFill>
            </a:endParaRPr>
          </a:p>
        </p:txBody>
      </p:sp>
      <p:sp>
        <p:nvSpPr>
          <p:cNvPr id="13316" name="Rectangle 2"/>
          <p:cNvSpPr>
            <a:spLocks noGrp="1" noRot="1" noChangeAspect="1" noChangeArrowheads="1" noTextEdit="1"/>
          </p:cNvSpPr>
          <p:nvPr>
            <p:ph type="sldImg"/>
          </p:nvPr>
        </p:nvSpPr>
        <p:spPr>
          <a:ln/>
        </p:spPr>
      </p:sp>
      <p:sp>
        <p:nvSpPr>
          <p:cNvPr id="13317" name="Rectangle 3"/>
          <p:cNvSpPr>
            <a:spLocks noGrp="1" noChangeArrowheads="1"/>
          </p:cNvSpPr>
          <p:nvPr>
            <p:ph type="body" idx="1"/>
          </p:nvPr>
        </p:nvSpPr>
        <p:spPr>
          <a:xfrm>
            <a:off x="934720" y="4415790"/>
            <a:ext cx="5140960" cy="41833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ea typeface="ＭＳ Ｐゴシック" pitchFamily="34" charset="-128"/>
              </a:defRPr>
            </a:lvl1pPr>
            <a:lvl2pPr marL="757066" indent="-291179" eaLnBrk="0" hangingPunct="0">
              <a:defRPr>
                <a:solidFill>
                  <a:schemeClr val="tx1"/>
                </a:solidFill>
                <a:latin typeface="Arial" charset="0"/>
                <a:ea typeface="ＭＳ Ｐゴシック" pitchFamily="34" charset="-128"/>
              </a:defRPr>
            </a:lvl2pPr>
            <a:lvl3pPr marL="1164717" indent="-232943" eaLnBrk="0" hangingPunct="0">
              <a:defRPr>
                <a:solidFill>
                  <a:schemeClr val="tx1"/>
                </a:solidFill>
                <a:latin typeface="Arial" charset="0"/>
                <a:ea typeface="ＭＳ Ｐゴシック" pitchFamily="34" charset="-128"/>
              </a:defRPr>
            </a:lvl3pPr>
            <a:lvl4pPr marL="1630604" indent="-232943" eaLnBrk="0" hangingPunct="0">
              <a:defRPr>
                <a:solidFill>
                  <a:schemeClr val="tx1"/>
                </a:solidFill>
                <a:latin typeface="Arial" charset="0"/>
                <a:ea typeface="ＭＳ Ｐゴシック" pitchFamily="34" charset="-128"/>
              </a:defRPr>
            </a:lvl4pPr>
            <a:lvl5pPr marL="2096491" indent="-232943" eaLnBrk="0" hangingPunct="0">
              <a:defRPr>
                <a:solidFill>
                  <a:schemeClr val="tx1"/>
                </a:solidFill>
                <a:latin typeface="Arial"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3BFF81BA-7AD9-4D73-BC59-77BCBDB81CD8}" type="slidenum">
              <a:rPr lang="en-US">
                <a:solidFill>
                  <a:srgbClr val="000000"/>
                </a:solidFill>
              </a:rPr>
              <a:pPr eaLnBrk="1" hangingPunct="1"/>
              <a:t>46</a:t>
            </a:fld>
            <a:endParaRPr lang="en-US">
              <a:solidFill>
                <a:srgbClr val="000000"/>
              </a:solidFill>
            </a:endParaRPr>
          </a:p>
        </p:txBody>
      </p:sp>
      <p:sp>
        <p:nvSpPr>
          <p:cNvPr id="14339" name="Rectangle 7"/>
          <p:cNvSpPr txBox="1">
            <a:spLocks noGrp="1" noChangeArrowheads="1"/>
          </p:cNvSpPr>
          <p:nvPr/>
        </p:nvSpPr>
        <p:spPr bwMode="auto">
          <a:xfrm>
            <a:off x="3972560" y="8831580"/>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33953FCE-237B-4800-8CB4-7350E63C757A}" type="slidenum">
              <a:rPr lang="en-US" sz="1200">
                <a:solidFill>
                  <a:srgbClr val="000000"/>
                </a:solidFill>
              </a:rPr>
              <a:pPr algn="r"/>
              <a:t>46</a:t>
            </a:fld>
            <a:endParaRPr lang="en-US" sz="1200">
              <a:solidFill>
                <a:srgbClr val="000000"/>
              </a:solidFill>
            </a:endParaRPr>
          </a:p>
        </p:txBody>
      </p:sp>
      <p:sp>
        <p:nvSpPr>
          <p:cNvPr id="14340" name="Rectangle 2"/>
          <p:cNvSpPr>
            <a:spLocks noChangeArrowheads="1" noTextEdit="1"/>
          </p:cNvSpPr>
          <p:nvPr>
            <p:ph type="sldImg"/>
          </p:nvPr>
        </p:nvSpPr>
        <p:spPr>
          <a:ln/>
        </p:spPr>
      </p:sp>
      <p:sp>
        <p:nvSpPr>
          <p:cNvPr id="14341" name="Rectangle 3"/>
          <p:cNvSpPr>
            <a:spLocks noGrp="1" noChangeArrowheads="1"/>
          </p:cNvSpPr>
          <p:nvPr>
            <p:ph type="body" idx="1"/>
          </p:nvPr>
        </p:nvSpPr>
        <p:spPr>
          <a:xfrm>
            <a:off x="934720" y="4415790"/>
            <a:ext cx="5140960" cy="4183380"/>
          </a:xfrm>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1D033F3A-6D88-4CE3-8AAB-08947AB37468}" type="slidenum">
              <a:rPr lang="en-US" smtClean="0"/>
              <a:pPr/>
              <a:t>5</a:t>
            </a:fld>
            <a:endParaRPr lang="en-US" smtClean="0"/>
          </a:p>
        </p:txBody>
      </p:sp>
      <p:sp>
        <p:nvSpPr>
          <p:cNvPr id="109571" name="Rectangle 2"/>
          <p:cNvSpPr>
            <a:spLocks noGrp="1" noRot="1" noChangeAspect="1" noChangeArrowheads="1" noTextEdit="1"/>
          </p:cNvSpPr>
          <p:nvPr>
            <p:ph type="sldImg"/>
          </p:nvPr>
        </p:nvSpPr>
        <p:spPr>
          <a:xfrm>
            <a:off x="1182688" y="696913"/>
            <a:ext cx="4648200" cy="3486150"/>
          </a:xfrm>
          <a:ln/>
        </p:spPr>
      </p:sp>
      <p:sp>
        <p:nvSpPr>
          <p:cNvPr id="109572" name="Rectangle 3"/>
          <p:cNvSpPr>
            <a:spLocks noGrp="1" noChangeArrowheads="1"/>
          </p:cNvSpPr>
          <p:nvPr>
            <p:ph type="body" idx="1"/>
          </p:nvPr>
        </p:nvSpPr>
        <p:spPr>
          <a:xfrm>
            <a:off x="935038" y="4414838"/>
            <a:ext cx="5140325" cy="4184650"/>
          </a:xfrm>
          <a:noFill/>
          <a:ln/>
        </p:spPr>
        <p:txBody>
          <a:bodyPr/>
          <a:lstStyle/>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4824A9F-D51C-424F-BF47-9D0CCC2EE536}" type="slidenum">
              <a:rPr lang="en-US" smtClean="0"/>
              <a:pPr/>
              <a:t>6</a:t>
            </a:fld>
            <a:endParaRPr lang="en-US" smtClean="0"/>
          </a:p>
        </p:txBody>
      </p:sp>
      <p:sp>
        <p:nvSpPr>
          <p:cNvPr id="110595" name="Rectangle 2"/>
          <p:cNvSpPr>
            <a:spLocks noGrp="1" noRot="1" noChangeAspect="1" noChangeArrowheads="1" noTextEdit="1"/>
          </p:cNvSpPr>
          <p:nvPr>
            <p:ph type="sldImg"/>
          </p:nvPr>
        </p:nvSpPr>
        <p:spPr>
          <a:xfrm>
            <a:off x="1182688" y="696913"/>
            <a:ext cx="4648200" cy="3486150"/>
          </a:xfrm>
          <a:ln/>
        </p:spPr>
      </p:sp>
      <p:sp>
        <p:nvSpPr>
          <p:cNvPr id="110596" name="Rectangle 3"/>
          <p:cNvSpPr>
            <a:spLocks noGrp="1" noChangeArrowheads="1"/>
          </p:cNvSpPr>
          <p:nvPr>
            <p:ph type="body" idx="1"/>
          </p:nvPr>
        </p:nvSpPr>
        <p:spPr>
          <a:xfrm>
            <a:off x="935038" y="4414838"/>
            <a:ext cx="5140325" cy="4184650"/>
          </a:xfrm>
          <a:noFill/>
          <a:ln/>
        </p:spPr>
        <p:txBody>
          <a:bodyPr/>
          <a:lstStyle/>
          <a:p>
            <a:pPr eaLnBrk="1" hangingPunct="1"/>
            <a:r>
              <a:rPr lang="en-US" smtClean="0"/>
              <a:t>This is the dictionary definition.</a:t>
            </a:r>
          </a:p>
          <a:p>
            <a:pPr eaLnBrk="1" hangingPunct="1"/>
            <a:endParaRPr lang="en-US" smtClean="0"/>
          </a:p>
          <a:p>
            <a:pPr>
              <a:buFontTx/>
              <a:buChar char="•"/>
            </a:pPr>
            <a:r>
              <a:rPr lang="en-US" smtClean="0"/>
              <a:t>Different people define "exercise" in different ways</a:t>
            </a:r>
            <a:endParaRPr lang="en-US" sz="1400" smtClean="0"/>
          </a:p>
          <a:p>
            <a:pPr lvl="1">
              <a:buFontTx/>
              <a:buChar char="•"/>
            </a:pPr>
            <a:r>
              <a:rPr lang="en-US" smtClean="0"/>
              <a:t>training and drills (i.e. a noun)</a:t>
            </a:r>
            <a:endParaRPr lang="en-US" sz="1400" smtClean="0"/>
          </a:p>
          <a:p>
            <a:pPr lvl="1">
              <a:buFontTx/>
              <a:buChar char="•"/>
            </a:pPr>
            <a:r>
              <a:rPr lang="en-US" smtClean="0"/>
              <a:t>a way to evaluate and confirm the soundness of policies and procedures, through in-depth discussion (i.e. a verb)</a:t>
            </a:r>
            <a:endParaRPr lang="en-US" sz="1400" smtClean="0"/>
          </a:p>
          <a:p>
            <a:pPr>
              <a:buFontTx/>
              <a:buChar char="•"/>
            </a:pPr>
            <a:r>
              <a:rPr lang="en-US" smtClean="0"/>
              <a:t>An exercise can be all of these-and more. </a:t>
            </a:r>
            <a:endParaRPr lang="en-US" sz="1400" smtClean="0"/>
          </a:p>
          <a:p>
            <a:pPr>
              <a:buFontTx/>
              <a:buChar char="•"/>
            </a:pPr>
            <a:r>
              <a:rPr lang="en-US" smtClean="0"/>
              <a:t>Take many forms depending on scope and objective of the exercise</a:t>
            </a:r>
            <a:endParaRPr lang="en-US" sz="1400" smtClean="0"/>
          </a:p>
          <a:p>
            <a:pPr>
              <a:buFontTx/>
              <a:buChar char="•"/>
            </a:pPr>
            <a:r>
              <a:rPr lang="en-US" smtClean="0"/>
              <a:t>Exercises range in cost, scope, complexity, purpose and approach</a:t>
            </a:r>
            <a:endParaRPr lang="en-US" sz="1400"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7AD035C6-FACE-4D31-A798-6A29811CC389}" type="slidenum">
              <a:rPr lang="en-US" smtClean="0"/>
              <a:pPr/>
              <a:t>7</a:t>
            </a:fld>
            <a:endParaRPr lang="en-US" smtClean="0"/>
          </a:p>
        </p:txBody>
      </p:sp>
      <p:sp>
        <p:nvSpPr>
          <p:cNvPr id="111619" name="Rectangle 2"/>
          <p:cNvSpPr>
            <a:spLocks noGrp="1" noRot="1" noChangeAspect="1" noChangeArrowheads="1" noTextEdit="1"/>
          </p:cNvSpPr>
          <p:nvPr>
            <p:ph type="sldImg"/>
          </p:nvPr>
        </p:nvSpPr>
        <p:spPr>
          <a:xfrm>
            <a:off x="1182688" y="696913"/>
            <a:ext cx="4648200" cy="3486150"/>
          </a:xfrm>
          <a:ln/>
        </p:spPr>
      </p:sp>
      <p:sp>
        <p:nvSpPr>
          <p:cNvPr id="111620" name="Rectangle 3"/>
          <p:cNvSpPr>
            <a:spLocks noGrp="1" noChangeArrowheads="1"/>
          </p:cNvSpPr>
          <p:nvPr>
            <p:ph type="body" idx="1"/>
          </p:nvPr>
        </p:nvSpPr>
        <p:spPr>
          <a:xfrm>
            <a:off x="935038" y="4414838"/>
            <a:ext cx="5140325" cy="4184650"/>
          </a:xfrm>
          <a:noFill/>
          <a:ln/>
        </p:spPr>
        <p:txBody>
          <a:bodyPr/>
          <a:lstStyle/>
          <a:p>
            <a:r>
              <a:rPr lang="en-US" b="1" smtClean="0"/>
              <a:t>Exercises provide a safe environment to:</a:t>
            </a:r>
            <a:endParaRPr lang="en-US" smtClean="0"/>
          </a:p>
          <a:p>
            <a:pPr>
              <a:buFontTx/>
              <a:buChar char="•"/>
            </a:pPr>
            <a:r>
              <a:rPr lang="en-US" smtClean="0"/>
              <a:t>Evaluate operations and plans</a:t>
            </a:r>
          </a:p>
          <a:p>
            <a:pPr>
              <a:buFontTx/>
              <a:buChar char="•"/>
            </a:pPr>
            <a:r>
              <a:rPr lang="en-US" smtClean="0"/>
              <a:t>Improve readiness</a:t>
            </a:r>
          </a:p>
          <a:p>
            <a:pPr>
              <a:buFontTx/>
              <a:buChar char="•"/>
            </a:pPr>
            <a:r>
              <a:rPr lang="en-US" smtClean="0"/>
              <a:t>Clarify roles and responsibilities</a:t>
            </a:r>
          </a:p>
          <a:p>
            <a:pPr>
              <a:buFontTx/>
              <a:buChar char="•"/>
            </a:pPr>
            <a:r>
              <a:rPr lang="en-US" smtClean="0"/>
              <a:t>Improve performance and coordination</a:t>
            </a:r>
          </a:p>
          <a:p>
            <a:pPr>
              <a:buFontTx/>
              <a:buChar char="•"/>
            </a:pPr>
            <a:r>
              <a:rPr lang="en-US" smtClean="0"/>
              <a:t>Uncover resource gaps</a:t>
            </a:r>
          </a:p>
          <a:p>
            <a:pPr>
              <a:buFontTx/>
              <a:buChar char="•"/>
            </a:pPr>
            <a:r>
              <a:rPr lang="en-US" smtClean="0"/>
              <a:t>Identify opportunities for improvement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427F462D-19F3-447C-B077-BF234D658D8D}" type="slidenum">
              <a:rPr lang="en-US" smtClean="0"/>
              <a:pPr/>
              <a:t>8</a:t>
            </a:fld>
            <a:endParaRPr lang="en-US" smtClean="0"/>
          </a:p>
        </p:txBody>
      </p:sp>
      <p:sp>
        <p:nvSpPr>
          <p:cNvPr id="112643" name="Rectangle 2"/>
          <p:cNvSpPr>
            <a:spLocks noGrp="1" noRot="1" noChangeAspect="1" noChangeArrowheads="1" noTextEdit="1"/>
          </p:cNvSpPr>
          <p:nvPr>
            <p:ph type="sldImg"/>
          </p:nvPr>
        </p:nvSpPr>
        <p:spPr>
          <a:xfrm>
            <a:off x="1182688" y="696913"/>
            <a:ext cx="4648200" cy="3486150"/>
          </a:xfrm>
          <a:ln/>
        </p:spPr>
      </p:sp>
      <p:sp>
        <p:nvSpPr>
          <p:cNvPr id="112644" name="Rectangle 3"/>
          <p:cNvSpPr>
            <a:spLocks noGrp="1" noChangeArrowheads="1"/>
          </p:cNvSpPr>
          <p:nvPr>
            <p:ph type="body" idx="1"/>
          </p:nvPr>
        </p:nvSpPr>
        <p:spPr>
          <a:xfrm>
            <a:off x="935038" y="4414838"/>
            <a:ext cx="5140325" cy="4184650"/>
          </a:xfrm>
          <a:noFill/>
          <a:ln/>
        </p:spPr>
        <p:txBody>
          <a:bodyPr/>
          <a:lstStyle/>
          <a:p>
            <a:r>
              <a:rPr lang="en-US" smtClean="0"/>
              <a:t>Discussion-Based Exercises center on participant discussion</a:t>
            </a:r>
          </a:p>
          <a:p>
            <a:pPr>
              <a:buFontTx/>
              <a:buChar char="•"/>
            </a:pPr>
            <a:r>
              <a:rPr lang="en-US" smtClean="0"/>
              <a:t>Provide a forum for discussing or developing plans, agreements, training, and procedures</a:t>
            </a:r>
          </a:p>
          <a:p>
            <a:pPr>
              <a:buFontTx/>
              <a:buChar char="•"/>
            </a:pPr>
            <a:r>
              <a:rPr lang="en-US" smtClean="0"/>
              <a:t>Less complicated and costly than operations-based exercises</a:t>
            </a:r>
          </a:p>
          <a:p>
            <a:pPr>
              <a:buFontTx/>
              <a:buChar char="•"/>
            </a:pPr>
            <a:r>
              <a:rPr lang="en-US" smtClean="0"/>
              <a:t>Focus on strategic, policy-oriented issues</a:t>
            </a:r>
          </a:p>
          <a:p>
            <a:pPr>
              <a:buFontTx/>
              <a:buChar char="•"/>
            </a:pPr>
            <a:r>
              <a:rPr lang="en-US" smtClean="0"/>
              <a:t>Include seminars, workshops, </a:t>
            </a:r>
            <a:r>
              <a:rPr lang="en-US" u="sng" smtClean="0"/>
              <a:t>tabletops</a:t>
            </a:r>
            <a:r>
              <a:rPr lang="en-US" smtClean="0"/>
              <a:t> and games</a:t>
            </a:r>
          </a:p>
          <a:p>
            <a:pPr>
              <a:buFontTx/>
              <a:buChar char="•"/>
            </a:pPr>
            <a:r>
              <a:rPr lang="en-US" smtClean="0"/>
              <a:t>Do not involve deployment of resources</a:t>
            </a:r>
          </a:p>
          <a:p>
            <a:pPr>
              <a:buFontTx/>
              <a:buChar char="•"/>
            </a:pPr>
            <a:r>
              <a:rPr lang="en-US" smtClean="0"/>
              <a:t>Are led by a facilitator who helps keep participants on track and ensures that exercise objectives are met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B72599D-3DF4-41E6-8DFD-5AD1F1CB76D1}" type="slidenum">
              <a:rPr lang="en-US" smtClean="0"/>
              <a:pPr/>
              <a:t>9</a:t>
            </a:fld>
            <a:endParaRPr lang="en-US" smtClean="0"/>
          </a:p>
        </p:txBody>
      </p:sp>
      <p:sp>
        <p:nvSpPr>
          <p:cNvPr id="113667" name="Rectangle 2"/>
          <p:cNvSpPr>
            <a:spLocks noGrp="1" noRot="1" noChangeAspect="1" noChangeArrowheads="1" noTextEdit="1"/>
          </p:cNvSpPr>
          <p:nvPr>
            <p:ph type="sldImg"/>
          </p:nvPr>
        </p:nvSpPr>
        <p:spPr>
          <a:xfrm>
            <a:off x="1182688" y="696913"/>
            <a:ext cx="4648200" cy="3486150"/>
          </a:xfrm>
          <a:ln/>
        </p:spPr>
      </p:sp>
      <p:sp>
        <p:nvSpPr>
          <p:cNvPr id="113668" name="Rectangle 3"/>
          <p:cNvSpPr>
            <a:spLocks noGrp="1" noChangeArrowheads="1"/>
          </p:cNvSpPr>
          <p:nvPr>
            <p:ph type="body" idx="1"/>
          </p:nvPr>
        </p:nvSpPr>
        <p:spPr>
          <a:xfrm>
            <a:off x="935038" y="4414838"/>
            <a:ext cx="5140325" cy="4184650"/>
          </a:xfrm>
          <a:noFill/>
          <a:ln/>
        </p:spPr>
        <p:txBody>
          <a:bodyPr/>
          <a:lstStyle/>
          <a:p>
            <a:pPr eaLnBrk="1" hangingPunct="1"/>
            <a:r>
              <a:rPr lang="en-US" smtClean="0"/>
              <a:t>Additional Information for the user</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971E2FF-EABE-4914-8F45-3E53F44799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65BE41F-1CDF-4B0E-B0D8-C61EB0FBBFB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19621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28600"/>
            <a:ext cx="57340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DFD0EA9-104F-44AB-9382-3B5D0D31D81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934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914900" y="1143000"/>
            <a:ext cx="3848100" cy="4876800"/>
          </a:xfrm>
        </p:spPr>
        <p:txBody>
          <a:bodyPr/>
          <a:lstStyle/>
          <a:p>
            <a:pPr lvl="0"/>
            <a:r>
              <a:rPr lang="en-US" noProof="0" smtClean="0"/>
              <a:t>Click icon to add clip art</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94816EE5-AEF2-45F5-BED4-3C49FB579EC7}" type="slidenum">
              <a:rPr lang="en-US"/>
              <a:pPr>
                <a:defRPr/>
              </a:pPr>
              <a:t>‹#›</a:t>
            </a:fld>
            <a:endParaRPr 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934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B8E8F42-A645-456C-AC81-D0E3FF05761D}"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9342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143000"/>
            <a:ext cx="784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14400" y="3657600"/>
            <a:ext cx="78486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79A968E-6AE9-4C8E-BED5-059716733F33}" type="slidenum">
              <a:rPr lang="en-US"/>
              <a:pPr>
                <a:defRPr/>
              </a:pPr>
              <a:t>‹#›</a:t>
            </a:fld>
            <a:endParaRPr 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9342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14900" y="1143000"/>
            <a:ext cx="3848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AFA5AA6-B097-430F-9028-8ED4372BC54F}" type="slidenum">
              <a:rPr lang="en-US"/>
              <a:pPr>
                <a:defRPr/>
              </a:pPr>
              <a:t>‹#›</a:t>
            </a:fld>
            <a:endParaRPr 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95444F59-BBA4-498A-94B3-A417D9B1FD5C}" type="datetime1">
              <a:rPr lang="en-US"/>
              <a:pPr>
                <a:defRPr/>
              </a:pPr>
              <a:t>6/2/2011</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744B0C1-4F0F-4462-8865-9675B91B213F}"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A32A52D1-5208-4B4C-8378-CBB564B3B93D}" type="datetime1">
              <a:rPr lang="en-US"/>
              <a:pPr>
                <a:defRPr/>
              </a:pPr>
              <a:t>6/2/2011</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3AD9E0B-4C2E-488B-8F1C-5461BF3E90B4}"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6773714-CC3C-45BB-8BDC-8F194BB7033E}" type="datetime1">
              <a:rPr lang="en-US"/>
              <a:pPr>
                <a:defRPr/>
              </a:pPr>
              <a:t>6/2/2011</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6E18935-2047-4A30-94D4-876160716373}"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F96F8319-A1DE-473D-88E8-28D1524BED0B}" type="datetime1">
              <a:rPr lang="en-US"/>
              <a:pPr>
                <a:defRPr/>
              </a:pPr>
              <a:t>6/2/2011</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81B7514-977E-47D8-B445-C357B82F0AD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B7C37A5-9A03-445F-B0A6-3A593B53E00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fontAlgn="auto">
              <a:spcBef>
                <a:spcPts val="0"/>
              </a:spcBef>
              <a:spcAft>
                <a:spcPts val="0"/>
              </a:spcAft>
              <a:defRPr/>
            </a:lvl1pPr>
          </a:lstStyle>
          <a:p>
            <a:pPr>
              <a:defRPr/>
            </a:pPr>
            <a:fld id="{131104DD-D20E-44BD-9637-F5E88CF8774A}" type="datetime1">
              <a:rPr lang="en-US"/>
              <a:pPr>
                <a:defRPr/>
              </a:pPr>
              <a:t>6/2/2011</a:t>
            </a:fld>
            <a:endParaRPr lang="en-US" dirty="0"/>
          </a:p>
        </p:txBody>
      </p:sp>
      <p:sp>
        <p:nvSpPr>
          <p:cNvPr id="8"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14677E1-21D5-4DBD-ADF8-A135D5FB1E3B}"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fontAlgn="auto">
              <a:spcBef>
                <a:spcPts val="0"/>
              </a:spcBef>
              <a:spcAft>
                <a:spcPts val="0"/>
              </a:spcAft>
              <a:defRPr/>
            </a:lvl1pPr>
          </a:lstStyle>
          <a:p>
            <a:pPr>
              <a:defRPr/>
            </a:pPr>
            <a:fld id="{2728DDA2-D066-4731-80CD-CCCC08B0B246}" type="datetime1">
              <a:rPr lang="en-US"/>
              <a:pPr>
                <a:defRPr/>
              </a:pPr>
              <a:t>6/2/2011</a:t>
            </a:fld>
            <a:endParaRPr lang="en-US" dirty="0"/>
          </a:p>
        </p:txBody>
      </p:sp>
      <p:sp>
        <p:nvSpPr>
          <p:cNvPr id="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ECC8FFEB-336F-416F-858B-9B53CC6DD53B}"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fontAlgn="auto">
              <a:spcBef>
                <a:spcPts val="0"/>
              </a:spcBef>
              <a:spcAft>
                <a:spcPts val="0"/>
              </a:spcAft>
              <a:defRPr/>
            </a:lvl1pPr>
          </a:lstStyle>
          <a:p>
            <a:pPr>
              <a:defRPr/>
            </a:pPr>
            <a:fld id="{03592A76-AC33-4790-82D8-5BB2D9FFEC1F}" type="datetime1">
              <a:rPr lang="en-US"/>
              <a:pPr>
                <a:defRPr/>
              </a:pPr>
              <a:t>6/2/2011</a:t>
            </a:fld>
            <a:endParaRPr lang="en-US" dirty="0"/>
          </a:p>
        </p:txBody>
      </p:sp>
      <p:sp>
        <p:nvSpPr>
          <p:cNvPr id="3"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5C9C484C-CF61-440E-9AA0-2996128AB2CA}"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2F140C7D-FE65-4125-BA1C-7F337B2849C7}" type="datetime1">
              <a:rPr lang="en-US"/>
              <a:pPr>
                <a:defRPr/>
              </a:pPr>
              <a:t>6/2/2011</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C931A6DB-ACB8-47AB-9C56-472DBCE9D97F}"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fld id="{1FCE5D9B-A3DF-494B-B3F0-14F0EE1E1FAB}" type="datetime1">
              <a:rPr lang="en-US"/>
              <a:pPr>
                <a:defRPr/>
              </a:pPr>
              <a:t>6/2/2011</a:t>
            </a:fld>
            <a:endParaRPr lang="en-US" dirty="0"/>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B38D00D9-1449-4936-A581-2D62641FF4B8}"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2AF5DEAA-82A7-4E9B-A4AB-0B734EDFECC4}" type="datetime1">
              <a:rPr lang="en-US"/>
              <a:pPr>
                <a:defRPr/>
              </a:pPr>
              <a:t>6/2/2011</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FCAC599D-B569-4DAC-B9CE-9393E927D823}"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228600"/>
            <a:ext cx="1790700" cy="5897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228600"/>
            <a:ext cx="5219700" cy="5897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B1C255E2-10AA-4B2F-96CB-501A5BC0AC51}" type="datetime1">
              <a:rPr lang="en-US"/>
              <a:pPr>
                <a:defRPr/>
              </a:pPr>
              <a:t>6/2/2011</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43B7748-AC31-4BB8-84BB-CC6469F4B0FF}"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3500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89039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554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44FE9E5-F63D-4547-B35D-BBF0A3DA3F3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2591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30784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0438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7546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870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39073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804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9906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252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1430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143000"/>
            <a:ext cx="3848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66424F5-B965-436A-87F0-5A644FC05E4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33B7D6B3-3602-4723-A808-3080F95C101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EDAE7893-8ECF-4BDF-8565-A3EDD8DB633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D6F8A60A-1607-47C3-8BB8-937C5D6E510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0DE28AF-DCD0-4EB3-A998-6614B623F14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B19B47F-BF7C-42E1-85AD-03DD0871C07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524000" y="228600"/>
            <a:ext cx="69342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914400" y="1143000"/>
            <a:ext cx="7848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		</a:t>
            </a:r>
          </a:p>
          <a:p>
            <a:pPr lvl="4"/>
            <a:r>
              <a:rPr lang="en-US" smtClean="0"/>
              <a:t>Fifth level</a:t>
            </a:r>
          </a:p>
        </p:txBody>
      </p:sp>
      <p:sp>
        <p:nvSpPr>
          <p:cNvPr id="332804" name="Rectangle 4"/>
          <p:cNvSpPr>
            <a:spLocks noChangeArrowheads="1"/>
          </p:cNvSpPr>
          <p:nvPr/>
        </p:nvSpPr>
        <p:spPr bwMode="auto">
          <a:xfrm rot="5400000">
            <a:off x="4914900" y="-3009900"/>
            <a:ext cx="76200" cy="7772400"/>
          </a:xfrm>
          <a:prstGeom prst="rect">
            <a:avLst/>
          </a:prstGeom>
          <a:gradFill rotWithShape="1">
            <a:gsLst>
              <a:gs pos="0">
                <a:srgbClr val="2350A9"/>
              </a:gs>
              <a:gs pos="100000">
                <a:srgbClr val="2350A9">
                  <a:gamma/>
                  <a:tint val="0"/>
                  <a:invGamma/>
                </a:srgbClr>
              </a:gs>
            </a:gsLst>
            <a:lin ang="5400000" scaled="1"/>
          </a:gradFill>
          <a:ln w="9525">
            <a:noFill/>
            <a:miter lim="800000"/>
            <a:headEnd/>
            <a:tailEnd/>
          </a:ln>
          <a:effectLst/>
        </p:spPr>
        <p:txBody>
          <a:bodyPr wrap="none" anchor="ctr"/>
          <a:lstStyle/>
          <a:p>
            <a:pPr>
              <a:defRPr/>
            </a:pPr>
            <a:endParaRPr lang="en-US">
              <a:latin typeface="Times" pitchFamily="18" charset="0"/>
            </a:endParaRPr>
          </a:p>
        </p:txBody>
      </p:sp>
      <p:sp>
        <p:nvSpPr>
          <p:cNvPr id="332805" name="Rectangle 5"/>
          <p:cNvSpPr>
            <a:spLocks noChangeArrowheads="1"/>
          </p:cNvSpPr>
          <p:nvPr/>
        </p:nvSpPr>
        <p:spPr bwMode="auto">
          <a:xfrm>
            <a:off x="228600" y="1143000"/>
            <a:ext cx="574675" cy="5562600"/>
          </a:xfrm>
          <a:prstGeom prst="rect">
            <a:avLst/>
          </a:prstGeom>
          <a:gradFill rotWithShape="1">
            <a:gsLst>
              <a:gs pos="0">
                <a:srgbClr val="2350A9"/>
              </a:gs>
              <a:gs pos="100000">
                <a:srgbClr val="2350A9">
                  <a:gamma/>
                  <a:tint val="0"/>
                  <a:invGamma/>
                </a:srgbClr>
              </a:gs>
            </a:gsLst>
            <a:lin ang="0" scaled="1"/>
          </a:gradFill>
          <a:ln w="9525">
            <a:noFill/>
            <a:miter lim="800000"/>
            <a:headEnd/>
            <a:tailEnd/>
          </a:ln>
          <a:effectLst/>
        </p:spPr>
        <p:txBody>
          <a:bodyPr wrap="none" anchor="ctr"/>
          <a:lstStyle/>
          <a:p>
            <a:pPr>
              <a:defRPr/>
            </a:pPr>
            <a:endParaRPr lang="en-US">
              <a:latin typeface="Times" pitchFamily="18" charset="0"/>
            </a:endParaRPr>
          </a:p>
        </p:txBody>
      </p:sp>
      <p:sp>
        <p:nvSpPr>
          <p:cNvPr id="332806" name="Oval 6"/>
          <p:cNvSpPr>
            <a:spLocks noChangeArrowheads="1"/>
          </p:cNvSpPr>
          <p:nvPr/>
        </p:nvSpPr>
        <p:spPr bwMode="auto">
          <a:xfrm>
            <a:off x="131763" y="158750"/>
            <a:ext cx="844550" cy="892175"/>
          </a:xfrm>
          <a:prstGeom prst="ellipse">
            <a:avLst/>
          </a:prstGeom>
          <a:solidFill>
            <a:schemeClr val="bg1"/>
          </a:solidFill>
          <a:ln w="9525">
            <a:noFill/>
            <a:round/>
            <a:headEnd/>
            <a:tailEnd/>
          </a:ln>
          <a:effectLst/>
        </p:spPr>
        <p:txBody>
          <a:bodyPr wrap="none" anchor="ctr"/>
          <a:lstStyle/>
          <a:p>
            <a:pPr>
              <a:defRPr/>
            </a:pPr>
            <a:endParaRPr lang="en-US">
              <a:latin typeface="Times" pitchFamily="18" charset="0"/>
            </a:endParaRPr>
          </a:p>
        </p:txBody>
      </p:sp>
      <p:sp>
        <p:nvSpPr>
          <p:cNvPr id="332807" name="Rectangle 7"/>
          <p:cNvSpPr>
            <a:spLocks noGrp="1" noChangeArrowheads="1"/>
          </p:cNvSpPr>
          <p:nvPr>
            <p:ph type="dt" sz="half" idx="2"/>
          </p:nvPr>
        </p:nvSpPr>
        <p:spPr bwMode="auto">
          <a:xfrm>
            <a:off x="1447800" y="6400800"/>
            <a:ext cx="1143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154DA7"/>
                </a:solidFill>
                <a:latin typeface="Arial" charset="0"/>
              </a:defRPr>
            </a:lvl1pPr>
          </a:lstStyle>
          <a:p>
            <a:pPr>
              <a:defRPr/>
            </a:pPr>
            <a:endParaRPr lang="en-US"/>
          </a:p>
        </p:txBody>
      </p:sp>
      <p:sp>
        <p:nvSpPr>
          <p:cNvPr id="332808" name="Rectangle 8"/>
          <p:cNvSpPr>
            <a:spLocks noGrp="1" noChangeArrowheads="1"/>
          </p:cNvSpPr>
          <p:nvPr>
            <p:ph type="ftr" sz="quarter" idx="3"/>
          </p:nvPr>
        </p:nvSpPr>
        <p:spPr bwMode="auto">
          <a:xfrm>
            <a:off x="2971800" y="6400800"/>
            <a:ext cx="4724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50000"/>
              </a:spcBef>
              <a:defRPr sz="1200">
                <a:solidFill>
                  <a:srgbClr val="154DA7"/>
                </a:solidFill>
                <a:latin typeface="Arial" charset="0"/>
              </a:defRPr>
            </a:lvl1pPr>
          </a:lstStyle>
          <a:p>
            <a:pPr>
              <a:defRPr/>
            </a:pPr>
            <a:endParaRPr lang="en-US"/>
          </a:p>
        </p:txBody>
      </p:sp>
      <p:sp>
        <p:nvSpPr>
          <p:cNvPr id="332809" name="Rectangle 9"/>
          <p:cNvSpPr>
            <a:spLocks noGrp="1" noChangeArrowheads="1"/>
          </p:cNvSpPr>
          <p:nvPr>
            <p:ph type="sldNum" sz="quarter" idx="4"/>
          </p:nvPr>
        </p:nvSpPr>
        <p:spPr bwMode="auto">
          <a:xfrm>
            <a:off x="7924800" y="6400800"/>
            <a:ext cx="914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154DA7"/>
                </a:solidFill>
                <a:latin typeface="+mn-lt"/>
                <a:cs typeface="+mn-cs"/>
              </a:defRPr>
            </a:lvl1pPr>
          </a:lstStyle>
          <a:p>
            <a:pPr>
              <a:defRPr/>
            </a:pPr>
            <a:fld id="{57BC25B1-CB20-40E7-BF61-CCF1A79F3AC1}" type="slidenum">
              <a:rPr lang="en-US"/>
              <a:pPr>
                <a:defRPr/>
              </a:pPr>
              <a:t>‹#›</a:t>
            </a:fld>
            <a:endParaRPr lang="en-US"/>
          </a:p>
        </p:txBody>
      </p:sp>
      <p:pic>
        <p:nvPicPr>
          <p:cNvPr id="4106" name="Picture 10" descr="epa_logo_vert_small"/>
          <p:cNvPicPr>
            <a:picLocks noChangeAspect="1" noChangeArrowheads="1"/>
          </p:cNvPicPr>
          <p:nvPr/>
        </p:nvPicPr>
        <p:blipFill>
          <a:blip r:embed="rId17" cstate="print"/>
          <a:srcRect/>
          <a:stretch>
            <a:fillRect/>
          </a:stretch>
        </p:blipFill>
        <p:spPr bwMode="auto">
          <a:xfrm>
            <a:off x="228600" y="347663"/>
            <a:ext cx="1828800" cy="7191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 id="2147484004" r:id="rId15"/>
  </p:sldLayoutIdLst>
  <p:hf hdr="0" ftr="0" dt="0"/>
  <p:txStyles>
    <p:titleStyle>
      <a:lvl1pPr algn="ctr" rtl="0" eaLnBrk="0" fontAlgn="base" hangingPunct="0">
        <a:spcBef>
          <a:spcPct val="0"/>
        </a:spcBef>
        <a:spcAft>
          <a:spcPct val="0"/>
        </a:spcAft>
        <a:defRPr sz="3200" b="1">
          <a:solidFill>
            <a:srgbClr val="154DA7"/>
          </a:solidFill>
          <a:latin typeface="+mj-lt"/>
          <a:ea typeface="+mj-ea"/>
          <a:cs typeface="+mj-cs"/>
        </a:defRPr>
      </a:lvl1pPr>
      <a:lvl2pPr algn="ctr" rtl="0" eaLnBrk="0" fontAlgn="base" hangingPunct="0">
        <a:spcBef>
          <a:spcPct val="0"/>
        </a:spcBef>
        <a:spcAft>
          <a:spcPct val="0"/>
        </a:spcAft>
        <a:defRPr sz="3200" b="1">
          <a:solidFill>
            <a:srgbClr val="154DA7"/>
          </a:solidFill>
          <a:latin typeface="Arial" charset="0"/>
          <a:cs typeface="Arial" charset="0"/>
        </a:defRPr>
      </a:lvl2pPr>
      <a:lvl3pPr algn="ctr" rtl="0" eaLnBrk="0" fontAlgn="base" hangingPunct="0">
        <a:spcBef>
          <a:spcPct val="0"/>
        </a:spcBef>
        <a:spcAft>
          <a:spcPct val="0"/>
        </a:spcAft>
        <a:defRPr sz="3200" b="1">
          <a:solidFill>
            <a:srgbClr val="154DA7"/>
          </a:solidFill>
          <a:latin typeface="Arial" charset="0"/>
          <a:cs typeface="Arial" charset="0"/>
        </a:defRPr>
      </a:lvl3pPr>
      <a:lvl4pPr algn="ctr" rtl="0" eaLnBrk="0" fontAlgn="base" hangingPunct="0">
        <a:spcBef>
          <a:spcPct val="0"/>
        </a:spcBef>
        <a:spcAft>
          <a:spcPct val="0"/>
        </a:spcAft>
        <a:defRPr sz="3200" b="1">
          <a:solidFill>
            <a:srgbClr val="154DA7"/>
          </a:solidFill>
          <a:latin typeface="Arial" charset="0"/>
          <a:cs typeface="Arial" charset="0"/>
        </a:defRPr>
      </a:lvl4pPr>
      <a:lvl5pPr algn="ctr" rtl="0" eaLnBrk="0" fontAlgn="base" hangingPunct="0">
        <a:spcBef>
          <a:spcPct val="0"/>
        </a:spcBef>
        <a:spcAft>
          <a:spcPct val="0"/>
        </a:spcAft>
        <a:defRPr sz="3200" b="1">
          <a:solidFill>
            <a:srgbClr val="154DA7"/>
          </a:solidFill>
          <a:latin typeface="Arial" charset="0"/>
          <a:cs typeface="Arial" charset="0"/>
        </a:defRPr>
      </a:lvl5pPr>
      <a:lvl6pPr marL="457200" algn="ctr" rtl="0" eaLnBrk="1" fontAlgn="base" hangingPunct="1">
        <a:spcBef>
          <a:spcPct val="0"/>
        </a:spcBef>
        <a:spcAft>
          <a:spcPct val="0"/>
        </a:spcAft>
        <a:defRPr sz="3200" b="1">
          <a:solidFill>
            <a:srgbClr val="154DA7"/>
          </a:solidFill>
          <a:latin typeface="Arial" charset="0"/>
          <a:cs typeface="Arial" charset="0"/>
        </a:defRPr>
      </a:lvl6pPr>
      <a:lvl7pPr marL="914400" algn="ctr" rtl="0" eaLnBrk="1" fontAlgn="base" hangingPunct="1">
        <a:spcBef>
          <a:spcPct val="0"/>
        </a:spcBef>
        <a:spcAft>
          <a:spcPct val="0"/>
        </a:spcAft>
        <a:defRPr sz="3200" b="1">
          <a:solidFill>
            <a:srgbClr val="154DA7"/>
          </a:solidFill>
          <a:latin typeface="Arial" charset="0"/>
          <a:cs typeface="Arial" charset="0"/>
        </a:defRPr>
      </a:lvl7pPr>
      <a:lvl8pPr marL="1371600" algn="ctr" rtl="0" eaLnBrk="1" fontAlgn="base" hangingPunct="1">
        <a:spcBef>
          <a:spcPct val="0"/>
        </a:spcBef>
        <a:spcAft>
          <a:spcPct val="0"/>
        </a:spcAft>
        <a:defRPr sz="3200" b="1">
          <a:solidFill>
            <a:srgbClr val="154DA7"/>
          </a:solidFill>
          <a:latin typeface="Arial" charset="0"/>
          <a:cs typeface="Arial" charset="0"/>
        </a:defRPr>
      </a:lvl8pPr>
      <a:lvl9pPr marL="1828800" algn="ctr" rtl="0" eaLnBrk="1" fontAlgn="base" hangingPunct="1">
        <a:spcBef>
          <a:spcPct val="0"/>
        </a:spcBef>
        <a:spcAft>
          <a:spcPct val="0"/>
        </a:spcAft>
        <a:defRPr sz="3200" b="1">
          <a:solidFill>
            <a:srgbClr val="154DA7"/>
          </a:solidFill>
          <a:latin typeface="Arial" charset="0"/>
          <a:cs typeface="Arial" charset="0"/>
        </a:defRPr>
      </a:lvl9pPr>
    </p:titleStyle>
    <p:bodyStyle>
      <a:lvl1pPr marL="342900" indent="-342900" algn="l" rtl="0" eaLnBrk="0" fontAlgn="base" hangingPunct="0">
        <a:spcBef>
          <a:spcPct val="20000"/>
        </a:spcBef>
        <a:spcAft>
          <a:spcPct val="0"/>
        </a:spcAft>
        <a:buChar char="•"/>
        <a:defRPr sz="2400">
          <a:solidFill>
            <a:srgbClr val="154DA7"/>
          </a:solidFill>
          <a:latin typeface="+mn-lt"/>
          <a:ea typeface="+mn-ea"/>
          <a:cs typeface="+mn-cs"/>
        </a:defRPr>
      </a:lvl1pPr>
      <a:lvl2pPr marL="742950" indent="-285750" algn="l" rtl="0" eaLnBrk="0" fontAlgn="base" hangingPunct="0">
        <a:spcBef>
          <a:spcPct val="20000"/>
        </a:spcBef>
        <a:spcAft>
          <a:spcPct val="0"/>
        </a:spcAft>
        <a:buChar char="–"/>
        <a:defRPr sz="2000">
          <a:solidFill>
            <a:srgbClr val="154DA7"/>
          </a:solidFill>
          <a:latin typeface="+mn-lt"/>
          <a:cs typeface="+mn-cs"/>
        </a:defRPr>
      </a:lvl2pPr>
      <a:lvl3pPr marL="1143000" indent="-228600" algn="l" rtl="0" eaLnBrk="0" fontAlgn="base" hangingPunct="0">
        <a:spcBef>
          <a:spcPct val="20000"/>
        </a:spcBef>
        <a:spcAft>
          <a:spcPct val="0"/>
        </a:spcAft>
        <a:buFont typeface="Tahoma" pitchFamily="34" charset="0"/>
        <a:buChar char="&gt;"/>
        <a:defRPr sz="2000">
          <a:solidFill>
            <a:srgbClr val="154DA7"/>
          </a:solidFill>
          <a:latin typeface="+mn-lt"/>
          <a:cs typeface="+mn-cs"/>
        </a:defRPr>
      </a:lvl3pPr>
      <a:lvl4pPr marL="1600200" indent="-228600" algn="l" rtl="0" eaLnBrk="0" fontAlgn="base" hangingPunct="0">
        <a:spcBef>
          <a:spcPct val="20000"/>
        </a:spcBef>
        <a:spcAft>
          <a:spcPct val="0"/>
        </a:spcAft>
        <a:buChar char="»"/>
        <a:defRPr sz="2000">
          <a:solidFill>
            <a:srgbClr val="154DA7"/>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rgbClr val="154DA7"/>
          </a:solidFill>
          <a:latin typeface="+mn-lt"/>
          <a:cs typeface="+mn-cs"/>
        </a:defRPr>
      </a:lvl5pPr>
      <a:lvl6pPr marL="2514600" indent="-228600" algn="l" rtl="0" eaLnBrk="1" fontAlgn="base" hangingPunct="1">
        <a:spcBef>
          <a:spcPct val="20000"/>
        </a:spcBef>
        <a:spcAft>
          <a:spcPct val="0"/>
        </a:spcAft>
        <a:buFont typeface="Arial" charset="0"/>
        <a:buChar char="–"/>
        <a:defRPr sz="2000">
          <a:solidFill>
            <a:srgbClr val="154DA7"/>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rgbClr val="154DA7"/>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rgbClr val="154DA7"/>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rgbClr val="154DA7"/>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13205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5123" name="Picture 3" descr="Water Faucet.jpg"/>
          <p:cNvPicPr>
            <a:picLocks noChangeAspect="1"/>
          </p:cNvPicPr>
          <p:nvPr/>
        </p:nvPicPr>
        <p:blipFill>
          <a:blip r:embed="rId13" cstate="print">
            <a:lum bright="-32000" contrast="32000"/>
          </a:blip>
          <a:srcRect l="65833" r="5000"/>
          <a:stretch>
            <a:fillRect/>
          </a:stretch>
        </p:blipFill>
        <p:spPr bwMode="auto">
          <a:xfrm>
            <a:off x="0" y="0"/>
            <a:ext cx="1752600" cy="6858000"/>
          </a:xfrm>
          <a:prstGeom prst="rect">
            <a:avLst/>
          </a:prstGeom>
          <a:noFill/>
          <a:ln w="9525">
            <a:noFill/>
            <a:miter lim="800000"/>
            <a:headEnd/>
            <a:tailEnd/>
          </a:ln>
        </p:spPr>
      </p:pic>
      <p:sp>
        <p:nvSpPr>
          <p:cNvPr id="5124" name="Title Placeholder 1"/>
          <p:cNvSpPr>
            <a:spLocks noGrp="1"/>
          </p:cNvSpPr>
          <p:nvPr>
            <p:ph type="title"/>
          </p:nvPr>
        </p:nvSpPr>
        <p:spPr bwMode="auto">
          <a:xfrm>
            <a:off x="1752600" y="228600"/>
            <a:ext cx="716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5" name="Text Placeholder 2"/>
          <p:cNvSpPr>
            <a:spLocks noGrp="1"/>
          </p:cNvSpPr>
          <p:nvPr>
            <p:ph type="body" idx="1"/>
          </p:nvPr>
        </p:nvSpPr>
        <p:spPr bwMode="auto">
          <a:xfrm>
            <a:off x="1752600" y="1600200"/>
            <a:ext cx="716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0000"/>
                </a:solidFill>
                <a:latin typeface="+mn-lt"/>
              </a:defRPr>
            </a:lvl1pPr>
          </a:lstStyle>
          <a:p>
            <a:pPr>
              <a:defRPr/>
            </a:pPr>
            <a:fld id="{5919BC12-2EED-4861-AF6C-F9C7C59AB913}" type="datetime1">
              <a:rPr lang="en-US"/>
              <a:pPr>
                <a:defRPr/>
              </a:pPr>
              <a:t>6/2/2011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FFFFFF"/>
                </a:solidFill>
                <a:effectLst>
                  <a:outerShdw blurRad="38100" dist="38100" dir="2700000" algn="tl">
                    <a:srgbClr val="000000">
                      <a:alpha val="43137"/>
                    </a:srgbClr>
                  </a:outerShdw>
                </a:effectLst>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FFFFFF"/>
                </a:solidFill>
                <a:effectLst>
                  <a:outerShdw blurRad="38100" dist="38100" dir="2700000" algn="tl">
                    <a:srgbClr val="000000">
                      <a:alpha val="43137"/>
                    </a:srgbClr>
                  </a:outerShdw>
                </a:effectLst>
                <a:latin typeface="+mn-lt"/>
              </a:defRPr>
            </a:lvl1pPr>
          </a:lstStyle>
          <a:p>
            <a:pPr>
              <a:defRPr/>
            </a:pPr>
            <a:fld id="{33BB13CF-A00C-42CC-A15B-2815239B6873}" type="slidenum">
              <a:rPr lang="en-US"/>
              <a:pPr>
                <a:defRPr/>
              </a:pPr>
              <a:t>‹#›</a:t>
            </a:fld>
            <a:endParaRPr lang="en-US" dirty="0"/>
          </a:p>
        </p:txBody>
      </p:sp>
      <p:pic>
        <p:nvPicPr>
          <p:cNvPr id="5129" name="Picture 47" descr="epa_logo_vert white.emf"/>
          <p:cNvPicPr>
            <a:picLocks noChangeAspect="1"/>
          </p:cNvPicPr>
          <p:nvPr/>
        </p:nvPicPr>
        <p:blipFill>
          <a:blip r:embed="rId14" cstate="print"/>
          <a:srcRect/>
          <a:stretch>
            <a:fillRect/>
          </a:stretch>
        </p:blipFill>
        <p:spPr bwMode="auto">
          <a:xfrm>
            <a:off x="0" y="76200"/>
            <a:ext cx="1752600" cy="703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hf hdr="0" ft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cs typeface="Arial" charset="0"/>
        </a:defRPr>
      </a:lvl2pPr>
      <a:lvl3pPr algn="ctr" rtl="0" eaLnBrk="0" fontAlgn="base" hangingPunct="0">
        <a:spcBef>
          <a:spcPct val="0"/>
        </a:spcBef>
        <a:spcAft>
          <a:spcPct val="0"/>
        </a:spcAft>
        <a:defRPr sz="4400">
          <a:solidFill>
            <a:schemeClr val="bg1"/>
          </a:solidFill>
          <a:latin typeface="Arial" charset="0"/>
          <a:cs typeface="Arial" charset="0"/>
        </a:defRPr>
      </a:lvl3pPr>
      <a:lvl4pPr algn="ctr" rtl="0" eaLnBrk="0" fontAlgn="base" hangingPunct="0">
        <a:spcBef>
          <a:spcPct val="0"/>
        </a:spcBef>
        <a:spcAft>
          <a:spcPct val="0"/>
        </a:spcAft>
        <a:defRPr sz="4400">
          <a:solidFill>
            <a:schemeClr val="bg1"/>
          </a:solidFill>
          <a:latin typeface="Arial" charset="0"/>
          <a:cs typeface="Arial" charset="0"/>
        </a:defRPr>
      </a:lvl4pPr>
      <a:lvl5pPr algn="ctr" rtl="0" eaLnBrk="0" fontAlgn="base" hangingPunct="0">
        <a:spcBef>
          <a:spcPct val="0"/>
        </a:spcBef>
        <a:spcAft>
          <a:spcPct val="0"/>
        </a:spcAft>
        <a:defRPr sz="4400">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bg1"/>
          </a:solidFill>
          <a:latin typeface="Arial" charset="0"/>
          <a:cs typeface="Arial" charset="0"/>
        </a:defRPr>
      </a:lvl6pPr>
      <a:lvl7pPr marL="914400" algn="ctr" rtl="0" eaLnBrk="1" fontAlgn="base" hangingPunct="1">
        <a:spcBef>
          <a:spcPct val="0"/>
        </a:spcBef>
        <a:spcAft>
          <a:spcPct val="0"/>
        </a:spcAft>
        <a:defRPr sz="4400">
          <a:solidFill>
            <a:schemeClr val="bg1"/>
          </a:solidFill>
          <a:latin typeface="Arial" charset="0"/>
          <a:cs typeface="Arial" charset="0"/>
        </a:defRPr>
      </a:lvl7pPr>
      <a:lvl8pPr marL="1371600" algn="ctr" rtl="0" eaLnBrk="1" fontAlgn="base" hangingPunct="1">
        <a:spcBef>
          <a:spcPct val="0"/>
        </a:spcBef>
        <a:spcAft>
          <a:spcPct val="0"/>
        </a:spcAft>
        <a:defRPr sz="4400">
          <a:solidFill>
            <a:schemeClr val="bg1"/>
          </a:solidFill>
          <a:latin typeface="Arial" charset="0"/>
          <a:cs typeface="Arial" charset="0"/>
        </a:defRPr>
      </a:lvl8pPr>
      <a:lvl9pPr marL="1828800" algn="ctr" rtl="0" eaLnBrk="1" fontAlgn="base" hangingPunct="1">
        <a:spcBef>
          <a:spcPct val="0"/>
        </a:spcBef>
        <a:spcAft>
          <a:spcPct val="0"/>
        </a:spcAft>
        <a:defRPr sz="4400">
          <a:solidFill>
            <a:schemeClr val="bg1"/>
          </a:solidFill>
          <a:latin typeface="Arial" charset="0"/>
          <a:cs typeface="Arial" charset="0"/>
        </a:defRPr>
      </a:lvl9pPr>
    </p:titleStyle>
    <p:bodyStyle>
      <a:lvl1pPr marL="342900" indent="-342900" algn="l" rtl="0" eaLnBrk="0" fontAlgn="base" hangingPunct="0">
        <a:spcBef>
          <a:spcPct val="20000"/>
        </a:spcBef>
        <a:spcAft>
          <a:spcPct val="0"/>
        </a:spcAft>
        <a:buFont typeface="Arial" charset="0"/>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a:solidFill>
            <a:schemeClr val="bg1"/>
          </a:solidFill>
          <a:latin typeface="+mn-lt"/>
          <a:cs typeface="+mn-cs"/>
        </a:defRPr>
      </a:lvl2pPr>
      <a:lvl3pPr marL="1143000" indent="-228600" algn="l" rtl="0" eaLnBrk="0" fontAlgn="base" hangingPunct="0">
        <a:spcBef>
          <a:spcPct val="20000"/>
        </a:spcBef>
        <a:spcAft>
          <a:spcPct val="0"/>
        </a:spcAft>
        <a:buFont typeface="Arial" charset="0"/>
        <a:buChar char="•"/>
        <a:defRPr sz="2400">
          <a:solidFill>
            <a:schemeClr val="bg1"/>
          </a:solidFill>
          <a:latin typeface="+mn-lt"/>
          <a:cs typeface="+mn-cs"/>
        </a:defRPr>
      </a:lvl3pPr>
      <a:lvl4pPr marL="1600200" indent="-228600" algn="l" rtl="0" eaLnBrk="0" fontAlgn="base" hangingPunct="0">
        <a:spcBef>
          <a:spcPct val="20000"/>
        </a:spcBef>
        <a:spcAft>
          <a:spcPct val="0"/>
        </a:spcAft>
        <a:buFont typeface="Arial" charset="0"/>
        <a:buChar char="–"/>
        <a:defRPr sz="2000">
          <a:solidFill>
            <a:schemeClr val="bg1"/>
          </a:solidFill>
          <a:latin typeface="+mn-lt"/>
          <a:cs typeface="+mn-cs"/>
        </a:defRPr>
      </a:lvl4pPr>
      <a:lvl5pPr marL="2057400" indent="-228600" algn="l" rtl="0" eaLnBrk="0" fontAlgn="base" hangingPunct="0">
        <a:spcBef>
          <a:spcPct val="20000"/>
        </a:spcBef>
        <a:spcAft>
          <a:spcPct val="0"/>
        </a:spcAft>
        <a:buFont typeface="Arial" charset="0"/>
        <a:buChar char="»"/>
        <a:defRPr sz="2000">
          <a:solidFill>
            <a:schemeClr val="bg1"/>
          </a:solidFill>
          <a:latin typeface="+mn-lt"/>
          <a:cs typeface="+mn-cs"/>
        </a:defRPr>
      </a:lvl5pPr>
      <a:lvl6pPr marL="2514600" indent="-228600" algn="l" rtl="0" eaLnBrk="1" fontAlgn="base" hangingPunct="1">
        <a:spcBef>
          <a:spcPct val="20000"/>
        </a:spcBef>
        <a:spcAft>
          <a:spcPct val="0"/>
        </a:spcAft>
        <a:buFont typeface="Arial" charset="0"/>
        <a:buChar char="»"/>
        <a:defRPr sz="2000">
          <a:solidFill>
            <a:schemeClr val="bg1"/>
          </a:solidFill>
          <a:latin typeface="+mn-lt"/>
          <a:cs typeface="+mn-cs"/>
        </a:defRPr>
      </a:lvl6pPr>
      <a:lvl7pPr marL="2971800" indent="-228600" algn="l" rtl="0" eaLnBrk="1" fontAlgn="base" hangingPunct="1">
        <a:spcBef>
          <a:spcPct val="20000"/>
        </a:spcBef>
        <a:spcAft>
          <a:spcPct val="0"/>
        </a:spcAft>
        <a:buFont typeface="Arial" charset="0"/>
        <a:buChar char="»"/>
        <a:defRPr sz="2000">
          <a:solidFill>
            <a:schemeClr val="bg1"/>
          </a:solidFill>
          <a:latin typeface="+mn-lt"/>
          <a:cs typeface="+mn-cs"/>
        </a:defRPr>
      </a:lvl7pPr>
      <a:lvl8pPr marL="3429000" indent="-228600" algn="l" rtl="0" eaLnBrk="1" fontAlgn="base" hangingPunct="1">
        <a:spcBef>
          <a:spcPct val="20000"/>
        </a:spcBef>
        <a:spcAft>
          <a:spcPct val="0"/>
        </a:spcAft>
        <a:buFont typeface="Arial" charset="0"/>
        <a:buChar char="»"/>
        <a:defRPr sz="2000">
          <a:solidFill>
            <a:schemeClr val="bg1"/>
          </a:solidFill>
          <a:latin typeface="+mn-lt"/>
          <a:cs typeface="+mn-cs"/>
        </a:defRPr>
      </a:lvl8pPr>
      <a:lvl9pPr marL="3886200" indent="-228600" algn="l" rtl="0" eaLnBrk="1" fontAlgn="base" hangingPunct="1">
        <a:spcBef>
          <a:spcPct val="20000"/>
        </a:spcBef>
        <a:spcAft>
          <a:spcPct val="0"/>
        </a:spcAft>
        <a:buFont typeface="Arial" charset="0"/>
        <a:buChar char="»"/>
        <a:defRPr sz="20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21336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bann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8"/>
          <p:cNvSpPr>
            <a:spLocks noChangeShapeType="1"/>
          </p:cNvSpPr>
          <p:nvPr userDrawn="1"/>
        </p:nvSpPr>
        <p:spPr bwMode="auto">
          <a:xfrm>
            <a:off x="0" y="633413"/>
            <a:ext cx="9144000" cy="0"/>
          </a:xfrm>
          <a:prstGeom prst="line">
            <a:avLst/>
          </a:prstGeom>
          <a:noFill/>
          <a:ln w="25400">
            <a:solidFill>
              <a:srgbClr val="003163"/>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ndParaRPr>
          </a:p>
        </p:txBody>
      </p:sp>
      <p:sp>
        <p:nvSpPr>
          <p:cNvPr id="1030" name="Line 9"/>
          <p:cNvSpPr>
            <a:spLocks noChangeShapeType="1"/>
          </p:cNvSpPr>
          <p:nvPr userDrawn="1"/>
        </p:nvSpPr>
        <p:spPr bwMode="auto">
          <a:xfrm>
            <a:off x="0" y="6858000"/>
            <a:ext cx="9144000" cy="0"/>
          </a:xfrm>
          <a:prstGeom prst="line">
            <a:avLst/>
          </a:prstGeom>
          <a:noFill/>
          <a:ln w="152400">
            <a:solidFill>
              <a:srgbClr val="003163"/>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srgbClr val="000000"/>
              </a:solidFill>
            </a:endParaRPr>
          </a:p>
        </p:txBody>
      </p:sp>
    </p:spTree>
    <p:extLst>
      <p:ext uri="{BB962C8B-B14F-4D97-AF65-F5344CB8AC3E}">
        <p14:creationId xmlns:p14="http://schemas.microsoft.com/office/powerpoint/2010/main" val="90244611"/>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txStyles>
    <p:titleStyle>
      <a:lvl1pPr algn="ctr" rtl="0" eaLnBrk="0" fontAlgn="base" hangingPunct="0">
        <a:spcBef>
          <a:spcPct val="0"/>
        </a:spcBef>
        <a:spcAft>
          <a:spcPct val="0"/>
        </a:spcAft>
        <a:defRPr sz="3600">
          <a:solidFill>
            <a:srgbClr val="800000"/>
          </a:solidFill>
          <a:latin typeface="+mj-lt"/>
          <a:ea typeface="ＭＳ Ｐゴシック" pitchFamily="34" charset="-128"/>
          <a:cs typeface="+mj-cs"/>
        </a:defRPr>
      </a:lvl1pPr>
      <a:lvl2pPr algn="ctr" rtl="0" eaLnBrk="0" fontAlgn="base" hangingPunct="0">
        <a:spcBef>
          <a:spcPct val="0"/>
        </a:spcBef>
        <a:spcAft>
          <a:spcPct val="0"/>
        </a:spcAft>
        <a:defRPr sz="3600">
          <a:solidFill>
            <a:srgbClr val="800000"/>
          </a:solidFill>
          <a:latin typeface="Arial" charset="0"/>
          <a:ea typeface="ＭＳ Ｐゴシック" pitchFamily="34" charset="-128"/>
        </a:defRPr>
      </a:lvl2pPr>
      <a:lvl3pPr algn="ctr" rtl="0" eaLnBrk="0" fontAlgn="base" hangingPunct="0">
        <a:spcBef>
          <a:spcPct val="0"/>
        </a:spcBef>
        <a:spcAft>
          <a:spcPct val="0"/>
        </a:spcAft>
        <a:defRPr sz="3600">
          <a:solidFill>
            <a:srgbClr val="800000"/>
          </a:solidFill>
          <a:latin typeface="Arial" charset="0"/>
          <a:ea typeface="ＭＳ Ｐゴシック" pitchFamily="34" charset="-128"/>
        </a:defRPr>
      </a:lvl3pPr>
      <a:lvl4pPr algn="ctr" rtl="0" eaLnBrk="0" fontAlgn="base" hangingPunct="0">
        <a:spcBef>
          <a:spcPct val="0"/>
        </a:spcBef>
        <a:spcAft>
          <a:spcPct val="0"/>
        </a:spcAft>
        <a:defRPr sz="3600">
          <a:solidFill>
            <a:srgbClr val="800000"/>
          </a:solidFill>
          <a:latin typeface="Arial" charset="0"/>
          <a:ea typeface="ＭＳ Ｐゴシック" pitchFamily="34" charset="-128"/>
        </a:defRPr>
      </a:lvl4pPr>
      <a:lvl5pPr algn="ctr" rtl="0" eaLnBrk="0" fontAlgn="base" hangingPunct="0">
        <a:spcBef>
          <a:spcPct val="0"/>
        </a:spcBef>
        <a:spcAft>
          <a:spcPct val="0"/>
        </a:spcAft>
        <a:defRPr sz="3600">
          <a:solidFill>
            <a:srgbClr val="800000"/>
          </a:solidFill>
          <a:latin typeface="Arial" charset="0"/>
          <a:ea typeface="ＭＳ Ｐゴシック" pitchFamily="34" charset="-128"/>
        </a:defRPr>
      </a:lvl5pPr>
      <a:lvl6pPr marL="457200" algn="ctr" rtl="0" fontAlgn="base">
        <a:spcBef>
          <a:spcPct val="0"/>
        </a:spcBef>
        <a:spcAft>
          <a:spcPct val="0"/>
        </a:spcAft>
        <a:defRPr sz="3600">
          <a:solidFill>
            <a:srgbClr val="800000"/>
          </a:solidFill>
          <a:latin typeface="Arial" charset="0"/>
          <a:ea typeface="MS PGothic" pitchFamily="34" charset="-128"/>
        </a:defRPr>
      </a:lvl6pPr>
      <a:lvl7pPr marL="914400" algn="ctr" rtl="0" fontAlgn="base">
        <a:spcBef>
          <a:spcPct val="0"/>
        </a:spcBef>
        <a:spcAft>
          <a:spcPct val="0"/>
        </a:spcAft>
        <a:defRPr sz="3600">
          <a:solidFill>
            <a:srgbClr val="800000"/>
          </a:solidFill>
          <a:latin typeface="Arial" charset="0"/>
          <a:ea typeface="MS PGothic" pitchFamily="34" charset="-128"/>
        </a:defRPr>
      </a:lvl7pPr>
      <a:lvl8pPr marL="1371600" algn="ctr" rtl="0" fontAlgn="base">
        <a:spcBef>
          <a:spcPct val="0"/>
        </a:spcBef>
        <a:spcAft>
          <a:spcPct val="0"/>
        </a:spcAft>
        <a:defRPr sz="3600">
          <a:solidFill>
            <a:srgbClr val="800000"/>
          </a:solidFill>
          <a:latin typeface="Arial" charset="0"/>
          <a:ea typeface="MS PGothic" pitchFamily="34" charset="-128"/>
        </a:defRPr>
      </a:lvl8pPr>
      <a:lvl9pPr marL="1828800" algn="ctr" rtl="0" fontAlgn="base">
        <a:spcBef>
          <a:spcPct val="0"/>
        </a:spcBef>
        <a:spcAft>
          <a:spcPct val="0"/>
        </a:spcAft>
        <a:defRPr sz="3600">
          <a:solidFill>
            <a:srgbClr val="800000"/>
          </a:solidFill>
          <a:latin typeface="Arial" charset="0"/>
          <a:ea typeface="MS PGothic" pitchFamily="34" charset="-128"/>
        </a:defRPr>
      </a:lvl9pPr>
    </p:titleStyle>
    <p:bodyStyle>
      <a:lvl1pPr marL="342900" indent="-342900" algn="l" rtl="0" eaLnBrk="0" fontAlgn="base" hangingPunct="0">
        <a:spcBef>
          <a:spcPct val="20000"/>
        </a:spcBef>
        <a:spcAft>
          <a:spcPct val="0"/>
        </a:spcAft>
        <a:buClr>
          <a:srgbClr val="800000"/>
        </a:buClr>
        <a:buFont typeface="Wingdings" pitchFamily="2" charset="2"/>
        <a:buChar char="ü"/>
        <a:defRPr sz="24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800000"/>
        </a:buClr>
        <a:buFont typeface="Wingdings" pitchFamily="2" charset="2"/>
        <a:buChar char="§"/>
        <a:defRPr sz="20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rgbClr val="800000"/>
        </a:buClr>
        <a:buFont typeface="Wingdings" pitchFamily="2" charset="2"/>
        <a:buChar char="§"/>
        <a:defRPr>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rgbClr val="800000"/>
        </a:buClr>
        <a:buFont typeface="Wingdings" pitchFamily="2" charset="2"/>
        <a:buChar char="§"/>
        <a:defRPr sz="16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rgbClr val="800000"/>
        </a:buClr>
        <a:buFont typeface="Wingdings" pitchFamily="2" charset="2"/>
        <a:buChar char="§"/>
        <a:defRPr sz="1600">
          <a:solidFill>
            <a:schemeClr val="tx1"/>
          </a:solidFill>
          <a:latin typeface="+mn-lt"/>
          <a:ea typeface="ＭＳ Ｐゴシック" pitchFamily="34" charset="-128"/>
        </a:defRPr>
      </a:lvl5pPr>
      <a:lvl6pPr marL="2514600" indent="-228600" algn="l" rtl="0" fontAlgn="base">
        <a:spcBef>
          <a:spcPct val="20000"/>
        </a:spcBef>
        <a:spcAft>
          <a:spcPct val="0"/>
        </a:spcAft>
        <a:buClr>
          <a:srgbClr val="800000"/>
        </a:buClr>
        <a:buFont typeface="Wingdings" pitchFamily="2" charset="2"/>
        <a:buChar char="§"/>
        <a:defRPr sz="1600">
          <a:solidFill>
            <a:schemeClr val="tx1"/>
          </a:solidFill>
          <a:latin typeface="+mn-lt"/>
          <a:ea typeface="+mn-ea"/>
        </a:defRPr>
      </a:lvl6pPr>
      <a:lvl7pPr marL="2971800" indent="-228600" algn="l" rtl="0" fontAlgn="base">
        <a:spcBef>
          <a:spcPct val="20000"/>
        </a:spcBef>
        <a:spcAft>
          <a:spcPct val="0"/>
        </a:spcAft>
        <a:buClr>
          <a:srgbClr val="800000"/>
        </a:buClr>
        <a:buFont typeface="Wingdings" pitchFamily="2" charset="2"/>
        <a:buChar char="§"/>
        <a:defRPr sz="1600">
          <a:solidFill>
            <a:schemeClr val="tx1"/>
          </a:solidFill>
          <a:latin typeface="+mn-lt"/>
          <a:ea typeface="+mn-ea"/>
        </a:defRPr>
      </a:lvl7pPr>
      <a:lvl8pPr marL="3429000" indent="-228600" algn="l" rtl="0" fontAlgn="base">
        <a:spcBef>
          <a:spcPct val="20000"/>
        </a:spcBef>
        <a:spcAft>
          <a:spcPct val="0"/>
        </a:spcAft>
        <a:buClr>
          <a:srgbClr val="800000"/>
        </a:buClr>
        <a:buFont typeface="Wingdings" pitchFamily="2" charset="2"/>
        <a:buChar char="§"/>
        <a:defRPr sz="1600">
          <a:solidFill>
            <a:schemeClr val="tx1"/>
          </a:solidFill>
          <a:latin typeface="+mn-lt"/>
          <a:ea typeface="+mn-ea"/>
        </a:defRPr>
      </a:lvl8pPr>
      <a:lvl9pPr marL="3886200" indent="-228600" algn="l" rtl="0" fontAlgn="base">
        <a:spcBef>
          <a:spcPct val="20000"/>
        </a:spcBef>
        <a:spcAft>
          <a:spcPct val="0"/>
        </a:spcAft>
        <a:buClr>
          <a:srgbClr val="800000"/>
        </a:buClr>
        <a:buFont typeface="Wingdings" pitchFamily="2" charset="2"/>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4.png"/><Relationship Id="rId4" Type="http://schemas.openxmlformats.org/officeDocument/2006/relationships/oleObject" Target="../embeddings/oleObject1.bin"/></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4" name="Picture 3" descr="larg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791200"/>
            <a:ext cx="35052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a:xfrm>
            <a:off x="0" y="1143000"/>
            <a:ext cx="9144000" cy="838200"/>
          </a:xfrm>
          <a:noFill/>
        </p:spPr>
        <p:txBody>
          <a:bodyPr/>
          <a:lstStyle/>
          <a:p>
            <a:pPr eaLnBrk="1" hangingPunct="1"/>
            <a:r>
              <a:rPr lang="en-US" sz="2800" b="1" smtClean="0">
                <a:solidFill>
                  <a:schemeClr val="bg1"/>
                </a:solidFill>
              </a:rPr>
              <a:t>U.S EPA’s Tabletop Exercise Tool for Water Systems: Emergency Preparedness, Response, and Climate Resiliency – Training Webinar</a:t>
            </a:r>
            <a:br>
              <a:rPr lang="en-US" sz="2800" b="1" smtClean="0">
                <a:solidFill>
                  <a:schemeClr val="bg1"/>
                </a:solidFill>
              </a:rPr>
            </a:br>
            <a:endParaRPr lang="en-US" sz="2800" b="1" smtClean="0">
              <a:solidFill>
                <a:schemeClr val="bg1"/>
              </a:solidFill>
            </a:endParaRPr>
          </a:p>
        </p:txBody>
      </p:sp>
      <p:pic>
        <p:nvPicPr>
          <p:cNvPr id="307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9013" y="2957513"/>
            <a:ext cx="2085975" cy="208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Rectangle 2"/>
          <p:cNvSpPr>
            <a:spLocks noChangeArrowheads="1"/>
          </p:cNvSpPr>
          <p:nvPr/>
        </p:nvSpPr>
        <p:spPr bwMode="auto">
          <a:xfrm>
            <a:off x="2479675" y="2057400"/>
            <a:ext cx="4184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b="1" smtClean="0">
                <a:solidFill>
                  <a:srgbClr val="FFFFFF"/>
                </a:solidFill>
              </a:rPr>
              <a:t>June 2, 2011, 3:00 – 4:30 pm EDT</a:t>
            </a:r>
            <a:endParaRPr lang="en-US" sz="2000" smtClean="0">
              <a:solidFill>
                <a:srgbClr val="000000"/>
              </a:solidFill>
            </a:endParaRPr>
          </a:p>
        </p:txBody>
      </p:sp>
    </p:spTree>
    <p:extLst>
      <p:ext uri="{BB962C8B-B14F-4D97-AF65-F5344CB8AC3E}">
        <p14:creationId xmlns:p14="http://schemas.microsoft.com/office/powerpoint/2010/main" val="1837420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latin typeface="Times New Roman" pitchFamily="18" charset="0"/>
              </a:rPr>
              <a:t>Exercise Categories:  Operations-Based</a:t>
            </a:r>
            <a:endParaRPr lang="en-US" dirty="0"/>
          </a:p>
        </p:txBody>
      </p:sp>
      <p:sp>
        <p:nvSpPr>
          <p:cNvPr id="27653" name="Rectangle 5"/>
          <p:cNvSpPr>
            <a:spLocks noGrp="1" noChangeArrowheads="1"/>
          </p:cNvSpPr>
          <p:nvPr>
            <p:ph idx="1"/>
          </p:nvPr>
        </p:nvSpPr>
        <p:spPr/>
        <p:txBody>
          <a:bodyPr/>
          <a:lstStyle/>
          <a:p>
            <a:pPr marL="0" indent="0" eaLnBrk="1" hangingPunct="1">
              <a:buNone/>
            </a:pPr>
            <a:r>
              <a:rPr lang="en-US" sz="2800" dirty="0" smtClean="0"/>
              <a:t>Operations-based exercises validate plans, policies, agreements and procedures, clarify roles and responsibilities, and identify resource gaps in a field environment.</a:t>
            </a:r>
          </a:p>
          <a:p>
            <a:pPr eaLnBrk="1" hangingPunct="1">
              <a:buNone/>
            </a:pPr>
            <a:endParaRPr lang="en-US" sz="2800" dirty="0" smtClean="0"/>
          </a:p>
        </p:txBody>
      </p:sp>
      <p:sp>
        <p:nvSpPr>
          <p:cNvPr id="27655" name="Slide Number Placeholder 10"/>
          <p:cNvSpPr>
            <a:spLocks noGrp="1"/>
          </p:cNvSpPr>
          <p:nvPr>
            <p:ph type="sldNum" sz="quarter" idx="12"/>
          </p:nvPr>
        </p:nvSpPr>
        <p:spPr>
          <a:noFill/>
        </p:spPr>
        <p:txBody>
          <a:bodyPr/>
          <a:lstStyle/>
          <a:p>
            <a:endParaRPr lang="en-US" smtClean="0"/>
          </a:p>
        </p:txBody>
      </p:sp>
      <p:sp>
        <p:nvSpPr>
          <p:cNvPr id="27654" name="Rectangle 6"/>
          <p:cNvSpPr>
            <a:spLocks noChangeArrowheads="1"/>
          </p:cNvSpPr>
          <p:nvPr/>
        </p:nvSpPr>
        <p:spPr bwMode="auto">
          <a:xfrm>
            <a:off x="2062977" y="1566746"/>
            <a:ext cx="6713034" cy="4525963"/>
          </a:xfrm>
          <a:prstGeom prst="rect">
            <a:avLst/>
          </a:prstGeom>
          <a:noFill/>
          <a:ln w="9525">
            <a:noFill/>
            <a:miter lim="800000"/>
            <a:headEnd/>
            <a:tailEnd/>
          </a:ln>
        </p:spPr>
        <p:txBody>
          <a:bodyPr/>
          <a:lstStyle/>
          <a:p>
            <a:pPr>
              <a:spcBef>
                <a:spcPct val="20000"/>
              </a:spcBef>
            </a:pPr>
            <a:endParaRPr lang="en-US" sz="3200" dirty="0">
              <a:solidFill>
                <a:schemeClr val="bg1"/>
              </a:solidFill>
            </a:endParaRPr>
          </a:p>
        </p:txBody>
      </p:sp>
      <p:pic>
        <p:nvPicPr>
          <p:cNvPr id="27656" name="Picture 1" descr="034smaller.jpg"/>
          <p:cNvPicPr>
            <a:picLocks noChangeAspect="1" noChangeArrowheads="1"/>
          </p:cNvPicPr>
          <p:nvPr/>
        </p:nvPicPr>
        <p:blipFill>
          <a:blip r:embed="rId3" cstate="print"/>
          <a:srcRect/>
          <a:stretch>
            <a:fillRect/>
          </a:stretch>
        </p:blipFill>
        <p:spPr bwMode="auto">
          <a:xfrm>
            <a:off x="4627757" y="3332591"/>
            <a:ext cx="3813716" cy="2867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Grp="1" noChangeArrowheads="1"/>
          </p:cNvSpPr>
          <p:nvPr>
            <p:ph type="ctrTitle"/>
          </p:nvPr>
        </p:nvSpPr>
        <p:spPr/>
        <p:txBody>
          <a:bodyPr/>
          <a:lstStyle/>
          <a:p>
            <a:pPr eaLnBrk="1" hangingPunct="1"/>
            <a:r>
              <a:rPr lang="en-US" sz="3600" b="1" dirty="0" smtClean="0">
                <a:solidFill>
                  <a:schemeClr val="accent2"/>
                </a:solidFill>
                <a:latin typeface="Palatino Linotype" pitchFamily="18" charset="0"/>
              </a:rPr>
              <a:t>How to Use the Tabletop Exercise Tool</a:t>
            </a:r>
          </a:p>
        </p:txBody>
      </p:sp>
      <p:grpSp>
        <p:nvGrpSpPr>
          <p:cNvPr id="28678" name="Group 11"/>
          <p:cNvGrpSpPr>
            <a:grpSpLocks/>
          </p:cNvGrpSpPr>
          <p:nvPr/>
        </p:nvGrpSpPr>
        <p:grpSpPr bwMode="auto">
          <a:xfrm>
            <a:off x="0" y="4375150"/>
            <a:ext cx="9144000" cy="1733550"/>
            <a:chOff x="0" y="4374573"/>
            <a:chExt cx="9144000" cy="1733406"/>
          </a:xfrm>
        </p:grpSpPr>
        <p:pic>
          <p:nvPicPr>
            <p:cNvPr id="28679" name="Picture 9" descr="EQ.jpg"/>
            <p:cNvPicPr preferRelativeResize="0">
              <a:picLocks noChangeAspect="1"/>
            </p:cNvPicPr>
            <p:nvPr/>
          </p:nvPicPr>
          <p:blipFill>
            <a:blip r:embed="rId3" cstate="print"/>
            <a:srcRect/>
            <a:stretch>
              <a:fillRect/>
            </a:stretch>
          </p:blipFill>
          <p:spPr bwMode="auto">
            <a:xfrm>
              <a:off x="596395" y="4387319"/>
              <a:ext cx="2324755" cy="1719212"/>
            </a:xfrm>
            <a:prstGeom prst="rect">
              <a:avLst/>
            </a:prstGeom>
            <a:noFill/>
            <a:ln w="0">
              <a:solidFill>
                <a:schemeClr val="tx1"/>
              </a:solidFill>
              <a:miter lim="800000"/>
              <a:headEnd/>
              <a:tailEnd/>
            </a:ln>
          </p:spPr>
        </p:pic>
        <p:pic>
          <p:nvPicPr>
            <p:cNvPr id="28680" name="Picture 10" descr="flood.bmp"/>
            <p:cNvPicPr preferRelativeResize="0">
              <a:picLocks noChangeAspect="1"/>
            </p:cNvPicPr>
            <p:nvPr/>
          </p:nvPicPr>
          <p:blipFill>
            <a:blip r:embed="rId4" cstate="print"/>
            <a:srcRect/>
            <a:stretch>
              <a:fillRect/>
            </a:stretch>
          </p:blipFill>
          <p:spPr bwMode="auto">
            <a:xfrm>
              <a:off x="0" y="4387319"/>
              <a:ext cx="1711293" cy="1719072"/>
            </a:xfrm>
            <a:prstGeom prst="rect">
              <a:avLst/>
            </a:prstGeom>
            <a:noFill/>
            <a:ln w="0">
              <a:solidFill>
                <a:schemeClr val="tx1"/>
              </a:solidFill>
              <a:miter lim="800000"/>
              <a:headEnd/>
              <a:tailEnd/>
            </a:ln>
          </p:spPr>
        </p:pic>
        <p:pic>
          <p:nvPicPr>
            <p:cNvPr id="28681" name="Picture 11" descr="images.jpg"/>
            <p:cNvPicPr>
              <a:picLocks noChangeAspect="1"/>
            </p:cNvPicPr>
            <p:nvPr/>
          </p:nvPicPr>
          <p:blipFill>
            <a:blip r:embed="rId5" cstate="print"/>
            <a:srcRect/>
            <a:stretch>
              <a:fillRect/>
            </a:stretch>
          </p:blipFill>
          <p:spPr bwMode="auto">
            <a:xfrm>
              <a:off x="4287780" y="4387319"/>
              <a:ext cx="2583305" cy="1719212"/>
            </a:xfrm>
            <a:prstGeom prst="rect">
              <a:avLst/>
            </a:prstGeom>
            <a:noFill/>
            <a:ln w="0">
              <a:solidFill>
                <a:schemeClr val="tx1"/>
              </a:solidFill>
              <a:miter lim="800000"/>
              <a:headEnd/>
              <a:tailEnd/>
            </a:ln>
          </p:spPr>
        </p:pic>
        <p:pic>
          <p:nvPicPr>
            <p:cNvPr id="28682" name="Picture 12" descr="untitled.bmp"/>
            <p:cNvPicPr preferRelativeResize="0">
              <a:picLocks/>
            </p:cNvPicPr>
            <p:nvPr/>
          </p:nvPicPr>
          <p:blipFill>
            <a:blip r:embed="rId6" cstate="print"/>
            <a:srcRect/>
            <a:stretch>
              <a:fillRect/>
            </a:stretch>
          </p:blipFill>
          <p:spPr bwMode="auto">
            <a:xfrm>
              <a:off x="2917522" y="4387319"/>
              <a:ext cx="1654478" cy="1719072"/>
            </a:xfrm>
            <a:prstGeom prst="rect">
              <a:avLst/>
            </a:prstGeom>
            <a:noFill/>
            <a:ln w="0">
              <a:solidFill>
                <a:schemeClr val="tx1"/>
              </a:solidFill>
              <a:miter lim="800000"/>
              <a:headEnd/>
              <a:tailEnd/>
            </a:ln>
          </p:spPr>
        </p:pic>
        <p:pic>
          <p:nvPicPr>
            <p:cNvPr id="28683" name="Picture 20"/>
            <p:cNvPicPr preferRelativeResize="0">
              <a:picLocks noChangeAspect="1" noChangeArrowheads="1"/>
            </p:cNvPicPr>
            <p:nvPr/>
          </p:nvPicPr>
          <p:blipFill>
            <a:blip r:embed="rId7" cstate="print"/>
            <a:srcRect/>
            <a:stretch>
              <a:fillRect/>
            </a:stretch>
          </p:blipFill>
          <p:spPr bwMode="auto">
            <a:xfrm>
              <a:off x="6539502" y="4387319"/>
              <a:ext cx="2604498" cy="1719072"/>
            </a:xfrm>
            <a:prstGeom prst="rect">
              <a:avLst/>
            </a:prstGeom>
            <a:noFill/>
            <a:ln w="9525">
              <a:noFill/>
              <a:miter lim="800000"/>
              <a:headEnd/>
              <a:tailEnd/>
            </a:ln>
          </p:spPr>
        </p:pic>
        <p:cxnSp>
          <p:nvCxnSpPr>
            <p:cNvPr id="22" name="Straight Connector 21"/>
            <p:cNvCxnSpPr/>
            <p:nvPr/>
          </p:nvCxnSpPr>
          <p:spPr>
            <a:xfrm>
              <a:off x="0" y="4374573"/>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0" y="6106392"/>
              <a:ext cx="91440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noChangeArrowheads="1"/>
          </p:cNvPicPr>
          <p:nvPr/>
        </p:nvPicPr>
        <p:blipFill>
          <a:blip r:embed="rId3" cstate="print"/>
          <a:srcRect l="50000" t="10938" r="6012" b="16150"/>
          <a:stretch>
            <a:fillRect/>
          </a:stretch>
        </p:blipFill>
        <p:spPr bwMode="auto">
          <a:xfrm>
            <a:off x="0" y="793750"/>
            <a:ext cx="9144000" cy="6064250"/>
          </a:xfrm>
          <a:prstGeom prst="rect">
            <a:avLst/>
          </a:prstGeom>
          <a:noFill/>
          <a:ln w="9525">
            <a:noFill/>
            <a:miter lim="800000"/>
            <a:headEnd/>
            <a:tailEnd/>
          </a:ln>
        </p:spPr>
      </p:pic>
      <p:grpSp>
        <p:nvGrpSpPr>
          <p:cNvPr id="2" name="Group 19"/>
          <p:cNvGrpSpPr>
            <a:grpSpLocks/>
          </p:cNvGrpSpPr>
          <p:nvPr/>
        </p:nvGrpSpPr>
        <p:grpSpPr bwMode="auto">
          <a:xfrm>
            <a:off x="1828800" y="990600"/>
            <a:ext cx="6858000" cy="1219200"/>
            <a:chOff x="1152" y="720"/>
            <a:chExt cx="4320" cy="768"/>
          </a:xfrm>
        </p:grpSpPr>
        <p:sp>
          <p:nvSpPr>
            <p:cNvPr id="29717" name="Oval 5"/>
            <p:cNvSpPr>
              <a:spLocks noChangeArrowheads="1"/>
            </p:cNvSpPr>
            <p:nvPr/>
          </p:nvSpPr>
          <p:spPr bwMode="auto">
            <a:xfrm>
              <a:off x="1152" y="1296"/>
              <a:ext cx="1392" cy="192"/>
            </a:xfrm>
            <a:prstGeom prst="ellipse">
              <a:avLst/>
            </a:prstGeom>
            <a:noFill/>
            <a:ln w="34925">
              <a:solidFill>
                <a:srgbClr val="800080"/>
              </a:solidFill>
              <a:round/>
              <a:headEnd/>
              <a:tailEnd/>
            </a:ln>
          </p:spPr>
          <p:txBody>
            <a:bodyPr wrap="none" anchor="ctr"/>
            <a:lstStyle/>
            <a:p>
              <a:endParaRPr lang="en-US"/>
            </a:p>
          </p:txBody>
        </p:sp>
        <p:sp>
          <p:nvSpPr>
            <p:cNvPr id="29718" name="Rectangle 9"/>
            <p:cNvSpPr>
              <a:spLocks noChangeArrowheads="1"/>
            </p:cNvSpPr>
            <p:nvPr/>
          </p:nvSpPr>
          <p:spPr bwMode="auto">
            <a:xfrm>
              <a:off x="3744" y="720"/>
              <a:ext cx="1728" cy="288"/>
            </a:xfrm>
            <a:prstGeom prst="rect">
              <a:avLst/>
            </a:prstGeom>
            <a:solidFill>
              <a:schemeClr val="bg1"/>
            </a:solidFill>
            <a:ln w="31750">
              <a:solidFill>
                <a:srgbClr val="800080"/>
              </a:solidFill>
              <a:miter lim="800000"/>
              <a:headEnd/>
              <a:tailEnd/>
            </a:ln>
          </p:spPr>
          <p:txBody>
            <a:bodyPr wrap="none" anchor="ctr"/>
            <a:lstStyle/>
            <a:p>
              <a:pPr algn="ctr"/>
              <a:r>
                <a:rPr lang="en-US" sz="1400"/>
                <a:t>Instructions on how to get started</a:t>
              </a:r>
            </a:p>
          </p:txBody>
        </p:sp>
        <p:cxnSp>
          <p:nvCxnSpPr>
            <p:cNvPr id="29719" name="AutoShape 15"/>
            <p:cNvCxnSpPr>
              <a:cxnSpLocks noChangeShapeType="1"/>
              <a:stCxn id="29717" idx="6"/>
              <a:endCxn id="29718" idx="1"/>
            </p:cNvCxnSpPr>
            <p:nvPr/>
          </p:nvCxnSpPr>
          <p:spPr bwMode="auto">
            <a:xfrm flipV="1">
              <a:off x="2544" y="864"/>
              <a:ext cx="1200" cy="528"/>
            </a:xfrm>
            <a:prstGeom prst="straightConnector1">
              <a:avLst/>
            </a:prstGeom>
            <a:noFill/>
            <a:ln w="31750">
              <a:solidFill>
                <a:srgbClr val="800080"/>
              </a:solidFill>
              <a:round/>
              <a:headEnd/>
              <a:tailEnd type="triangle" w="med" len="med"/>
            </a:ln>
          </p:spPr>
        </p:cxnSp>
      </p:grpSp>
      <p:grpSp>
        <p:nvGrpSpPr>
          <p:cNvPr id="3" name="Group 20"/>
          <p:cNvGrpSpPr>
            <a:grpSpLocks/>
          </p:cNvGrpSpPr>
          <p:nvPr/>
        </p:nvGrpSpPr>
        <p:grpSpPr bwMode="auto">
          <a:xfrm>
            <a:off x="1752600" y="1600200"/>
            <a:ext cx="7010400" cy="1219200"/>
            <a:chOff x="1200" y="1152"/>
            <a:chExt cx="4416" cy="768"/>
          </a:xfrm>
        </p:grpSpPr>
        <p:sp>
          <p:nvSpPr>
            <p:cNvPr id="29714" name="Oval 6"/>
            <p:cNvSpPr>
              <a:spLocks noChangeArrowheads="1"/>
            </p:cNvSpPr>
            <p:nvPr/>
          </p:nvSpPr>
          <p:spPr bwMode="auto">
            <a:xfrm>
              <a:off x="1200" y="1488"/>
              <a:ext cx="1392" cy="240"/>
            </a:xfrm>
            <a:prstGeom prst="ellipse">
              <a:avLst/>
            </a:prstGeom>
            <a:noFill/>
            <a:ln w="34925">
              <a:solidFill>
                <a:srgbClr val="FF0000"/>
              </a:solidFill>
              <a:round/>
              <a:headEnd/>
              <a:tailEnd/>
            </a:ln>
          </p:spPr>
          <p:txBody>
            <a:bodyPr wrap="none" anchor="ctr"/>
            <a:lstStyle/>
            <a:p>
              <a:endParaRPr lang="en-US"/>
            </a:p>
          </p:txBody>
        </p:sp>
        <p:sp>
          <p:nvSpPr>
            <p:cNvPr id="29715" name="Rectangle 12"/>
            <p:cNvSpPr>
              <a:spLocks noChangeArrowheads="1"/>
            </p:cNvSpPr>
            <p:nvPr/>
          </p:nvSpPr>
          <p:spPr bwMode="auto">
            <a:xfrm>
              <a:off x="3360" y="1152"/>
              <a:ext cx="2256" cy="768"/>
            </a:xfrm>
            <a:prstGeom prst="rect">
              <a:avLst/>
            </a:prstGeom>
            <a:solidFill>
              <a:schemeClr val="bg1"/>
            </a:solidFill>
            <a:ln w="31750">
              <a:solidFill>
                <a:srgbClr val="FF0000"/>
              </a:solidFill>
              <a:miter lim="800000"/>
              <a:headEnd/>
              <a:tailEnd/>
            </a:ln>
          </p:spPr>
          <p:txBody>
            <a:bodyPr wrap="none" anchor="ctr"/>
            <a:lstStyle/>
            <a:p>
              <a:pPr algn="ctr"/>
              <a:r>
                <a:rPr lang="en-US" sz="1400"/>
                <a:t>Choose from 15 different exercise scenarios.</a:t>
              </a:r>
            </a:p>
            <a:p>
              <a:pPr algn="ctr"/>
              <a:r>
                <a:rPr lang="en-US" sz="1400"/>
                <a:t>Each with a customizable: </a:t>
              </a:r>
            </a:p>
            <a:p>
              <a:pPr algn="ctr"/>
              <a:r>
                <a:rPr lang="en-US" sz="1400"/>
                <a:t>-Situation Manual </a:t>
              </a:r>
            </a:p>
            <a:p>
              <a:pPr algn="ctr"/>
              <a:r>
                <a:rPr lang="en-US" sz="1400"/>
                <a:t>-Presentation</a:t>
              </a:r>
            </a:p>
            <a:p>
              <a:pPr algn="ctr"/>
              <a:r>
                <a:rPr lang="en-US" sz="1400"/>
                <a:t>-Additional Discussion Questions</a:t>
              </a:r>
            </a:p>
          </p:txBody>
        </p:sp>
        <p:cxnSp>
          <p:nvCxnSpPr>
            <p:cNvPr id="29716" name="AutoShape 16"/>
            <p:cNvCxnSpPr>
              <a:cxnSpLocks noChangeShapeType="1"/>
              <a:stCxn id="29714" idx="6"/>
              <a:endCxn id="29715" idx="1"/>
            </p:cNvCxnSpPr>
            <p:nvPr/>
          </p:nvCxnSpPr>
          <p:spPr bwMode="auto">
            <a:xfrm flipV="1">
              <a:off x="2592" y="1536"/>
              <a:ext cx="768" cy="72"/>
            </a:xfrm>
            <a:prstGeom prst="straightConnector1">
              <a:avLst/>
            </a:prstGeom>
            <a:noFill/>
            <a:ln w="31750">
              <a:solidFill>
                <a:srgbClr val="FF0000"/>
              </a:solidFill>
              <a:round/>
              <a:headEnd/>
              <a:tailEnd type="triangle" w="med" len="med"/>
            </a:ln>
          </p:spPr>
        </p:cxnSp>
      </p:grpSp>
      <p:grpSp>
        <p:nvGrpSpPr>
          <p:cNvPr id="4" name="Group 22"/>
          <p:cNvGrpSpPr>
            <a:grpSpLocks/>
          </p:cNvGrpSpPr>
          <p:nvPr/>
        </p:nvGrpSpPr>
        <p:grpSpPr bwMode="auto">
          <a:xfrm>
            <a:off x="1828800" y="3962400"/>
            <a:ext cx="7162800" cy="1219200"/>
            <a:chOff x="1152" y="2496"/>
            <a:chExt cx="4512" cy="768"/>
          </a:xfrm>
        </p:grpSpPr>
        <p:sp>
          <p:nvSpPr>
            <p:cNvPr id="29711" name="Oval 8"/>
            <p:cNvSpPr>
              <a:spLocks noChangeArrowheads="1"/>
            </p:cNvSpPr>
            <p:nvPr/>
          </p:nvSpPr>
          <p:spPr bwMode="auto">
            <a:xfrm>
              <a:off x="1152" y="2496"/>
              <a:ext cx="1872" cy="576"/>
            </a:xfrm>
            <a:prstGeom prst="ellipse">
              <a:avLst/>
            </a:prstGeom>
            <a:noFill/>
            <a:ln w="34925">
              <a:solidFill>
                <a:srgbClr val="008000"/>
              </a:solidFill>
              <a:round/>
              <a:headEnd/>
              <a:tailEnd/>
            </a:ln>
          </p:spPr>
          <p:txBody>
            <a:bodyPr wrap="none" anchor="ctr"/>
            <a:lstStyle/>
            <a:p>
              <a:endParaRPr lang="en-US"/>
            </a:p>
          </p:txBody>
        </p:sp>
        <p:sp>
          <p:nvSpPr>
            <p:cNvPr id="29712" name="Rectangle 14"/>
            <p:cNvSpPr>
              <a:spLocks noChangeArrowheads="1"/>
            </p:cNvSpPr>
            <p:nvPr/>
          </p:nvSpPr>
          <p:spPr bwMode="auto">
            <a:xfrm>
              <a:off x="3792" y="2640"/>
              <a:ext cx="1872" cy="624"/>
            </a:xfrm>
            <a:prstGeom prst="rect">
              <a:avLst/>
            </a:prstGeom>
            <a:solidFill>
              <a:schemeClr val="bg1"/>
            </a:solidFill>
            <a:ln w="34925">
              <a:solidFill>
                <a:srgbClr val="008000"/>
              </a:solidFill>
              <a:miter lim="800000"/>
              <a:headEnd/>
              <a:tailEnd/>
            </a:ln>
          </p:spPr>
          <p:txBody>
            <a:bodyPr wrap="none" anchor="ctr"/>
            <a:lstStyle/>
            <a:p>
              <a:pPr algn="ctr"/>
              <a:r>
                <a:rPr lang="en-US" sz="1400"/>
                <a:t>Water Sector-related presentations, </a:t>
              </a:r>
            </a:p>
            <a:p>
              <a:pPr algn="ctr"/>
              <a:r>
                <a:rPr lang="en-US" sz="1400"/>
                <a:t>documents, and web links aid the </a:t>
              </a:r>
            </a:p>
            <a:p>
              <a:pPr algn="ctr"/>
              <a:r>
                <a:rPr lang="en-US" sz="1400"/>
                <a:t>exercise planner in building a more </a:t>
              </a:r>
            </a:p>
            <a:p>
              <a:pPr algn="ctr"/>
              <a:r>
                <a:rPr lang="en-US" sz="1400"/>
                <a:t>comprehensive TTX</a:t>
              </a:r>
            </a:p>
          </p:txBody>
        </p:sp>
        <p:cxnSp>
          <p:nvCxnSpPr>
            <p:cNvPr id="29713" name="AutoShape 17"/>
            <p:cNvCxnSpPr>
              <a:cxnSpLocks noChangeShapeType="1"/>
              <a:stCxn id="29711" idx="6"/>
              <a:endCxn id="29712" idx="1"/>
            </p:cNvCxnSpPr>
            <p:nvPr/>
          </p:nvCxnSpPr>
          <p:spPr bwMode="auto">
            <a:xfrm>
              <a:off x="3024" y="2784"/>
              <a:ext cx="768" cy="168"/>
            </a:xfrm>
            <a:prstGeom prst="straightConnector1">
              <a:avLst/>
            </a:prstGeom>
            <a:noFill/>
            <a:ln w="31750">
              <a:solidFill>
                <a:srgbClr val="008000"/>
              </a:solidFill>
              <a:round/>
              <a:headEnd/>
              <a:tailEnd type="triangle" w="med" len="med"/>
            </a:ln>
          </p:spPr>
        </p:cxnSp>
      </p:grpSp>
      <p:grpSp>
        <p:nvGrpSpPr>
          <p:cNvPr id="5" name="Group 21"/>
          <p:cNvGrpSpPr>
            <a:grpSpLocks/>
          </p:cNvGrpSpPr>
          <p:nvPr/>
        </p:nvGrpSpPr>
        <p:grpSpPr bwMode="auto">
          <a:xfrm>
            <a:off x="1905000" y="2971800"/>
            <a:ext cx="6705600" cy="1143000"/>
            <a:chOff x="1200" y="1920"/>
            <a:chExt cx="4224" cy="720"/>
          </a:xfrm>
        </p:grpSpPr>
        <p:sp>
          <p:nvSpPr>
            <p:cNvPr id="29708" name="Oval 7"/>
            <p:cNvSpPr>
              <a:spLocks noChangeArrowheads="1"/>
            </p:cNvSpPr>
            <p:nvPr/>
          </p:nvSpPr>
          <p:spPr bwMode="auto">
            <a:xfrm>
              <a:off x="1200" y="2064"/>
              <a:ext cx="1392" cy="240"/>
            </a:xfrm>
            <a:prstGeom prst="ellipse">
              <a:avLst/>
            </a:prstGeom>
            <a:noFill/>
            <a:ln w="34925">
              <a:solidFill>
                <a:srgbClr val="0000FF"/>
              </a:solidFill>
              <a:round/>
              <a:headEnd/>
              <a:tailEnd/>
            </a:ln>
          </p:spPr>
          <p:txBody>
            <a:bodyPr wrap="none" anchor="ctr"/>
            <a:lstStyle/>
            <a:p>
              <a:endParaRPr lang="en-US"/>
            </a:p>
          </p:txBody>
        </p:sp>
        <p:sp>
          <p:nvSpPr>
            <p:cNvPr id="29709" name="Rectangle 13"/>
            <p:cNvSpPr>
              <a:spLocks noChangeArrowheads="1"/>
            </p:cNvSpPr>
            <p:nvPr/>
          </p:nvSpPr>
          <p:spPr bwMode="auto">
            <a:xfrm>
              <a:off x="3888" y="1920"/>
              <a:ext cx="1536" cy="720"/>
            </a:xfrm>
            <a:prstGeom prst="rect">
              <a:avLst/>
            </a:prstGeom>
            <a:solidFill>
              <a:schemeClr val="bg1"/>
            </a:solidFill>
            <a:ln w="31750">
              <a:solidFill>
                <a:srgbClr val="0000FF"/>
              </a:solidFill>
              <a:miter lim="800000"/>
              <a:headEnd/>
              <a:tailEnd/>
            </a:ln>
          </p:spPr>
          <p:txBody>
            <a:bodyPr wrap="none" anchor="ctr"/>
            <a:lstStyle/>
            <a:p>
              <a:pPr algn="ctr"/>
              <a:r>
                <a:rPr lang="en-US" sz="1400"/>
                <a:t>Presentations on how to :</a:t>
              </a:r>
            </a:p>
            <a:p>
              <a:pPr algn="ctr"/>
              <a:r>
                <a:rPr lang="en-US" sz="1400"/>
                <a:t>-Use the TTX Tool</a:t>
              </a:r>
            </a:p>
            <a:p>
              <a:pPr algn="ctr"/>
              <a:r>
                <a:rPr lang="en-US" sz="1400"/>
                <a:t>-Plan, customize, conduct, </a:t>
              </a:r>
            </a:p>
            <a:p>
              <a:pPr algn="ctr"/>
              <a:r>
                <a:rPr lang="en-US" sz="1400"/>
                <a:t>and evaluate an exercise</a:t>
              </a:r>
            </a:p>
          </p:txBody>
        </p:sp>
        <p:cxnSp>
          <p:nvCxnSpPr>
            <p:cNvPr id="29710" name="AutoShape 18"/>
            <p:cNvCxnSpPr>
              <a:cxnSpLocks noChangeShapeType="1"/>
              <a:stCxn id="29708" idx="6"/>
              <a:endCxn id="29709" idx="1"/>
            </p:cNvCxnSpPr>
            <p:nvPr/>
          </p:nvCxnSpPr>
          <p:spPr bwMode="auto">
            <a:xfrm>
              <a:off x="2592" y="2184"/>
              <a:ext cx="1296" cy="96"/>
            </a:xfrm>
            <a:prstGeom prst="straightConnector1">
              <a:avLst/>
            </a:prstGeom>
            <a:noFill/>
            <a:ln w="31750">
              <a:solidFill>
                <a:srgbClr val="0000FF"/>
              </a:solidFill>
              <a:round/>
              <a:headEnd/>
              <a:tailEnd type="triangle" w="med" len="med"/>
            </a:ln>
          </p:spPr>
        </p:cxnSp>
      </p:grpSp>
      <p:sp>
        <p:nvSpPr>
          <p:cNvPr id="20" name="Title 2"/>
          <p:cNvSpPr txBox="1">
            <a:spLocks/>
          </p:cNvSpPr>
          <p:nvPr/>
        </p:nvSpPr>
        <p:spPr>
          <a:xfrm>
            <a:off x="1905000" y="0"/>
            <a:ext cx="7162800" cy="1143000"/>
          </a:xfrm>
          <a:prstGeom prst="rect">
            <a:avLst/>
          </a:prstGeom>
          <a:noFill/>
        </p:spPr>
        <p:txBody>
          <a:bodyPr/>
          <a:lstStyle/>
          <a:p>
            <a:pPr algn="r">
              <a:defRPr/>
            </a:pPr>
            <a:r>
              <a:rPr lang="en-US" sz="2200" b="1" kern="0" dirty="0" smtClean="0">
                <a:solidFill>
                  <a:srgbClr val="FFC000"/>
                </a:solidFill>
                <a:latin typeface="+mj-lt"/>
                <a:ea typeface="+mj-ea"/>
                <a:cs typeface="+mj-cs"/>
              </a:rPr>
              <a:t>Tabletop Exercise Tool for Water Systems: </a:t>
            </a:r>
            <a:br>
              <a:rPr lang="en-US" sz="2200" b="1" kern="0" dirty="0" smtClean="0">
                <a:solidFill>
                  <a:srgbClr val="FFC000"/>
                </a:solidFill>
                <a:latin typeface="+mj-lt"/>
                <a:ea typeface="+mj-ea"/>
                <a:cs typeface="+mj-cs"/>
              </a:rPr>
            </a:br>
            <a:r>
              <a:rPr lang="en-US" sz="2200" b="1" kern="0" dirty="0" smtClean="0">
                <a:solidFill>
                  <a:srgbClr val="FFC000"/>
                </a:solidFill>
                <a:latin typeface="+mj-lt"/>
                <a:ea typeface="+mj-ea"/>
                <a:cs typeface="+mj-cs"/>
              </a:rPr>
              <a:t>Functionality</a:t>
            </a:r>
            <a:endParaRPr lang="en-US" sz="2200" b="1" kern="0" dirty="0">
              <a:solidFill>
                <a:srgbClr val="FFC000"/>
              </a:solidFill>
              <a:latin typeface="+mj-lt"/>
              <a:ea typeface="+mj-ea"/>
              <a:cs typeface="+mj-cs"/>
            </a:endParaRPr>
          </a:p>
        </p:txBody>
      </p:sp>
      <p:grpSp>
        <p:nvGrpSpPr>
          <p:cNvPr id="6" name="Group 33"/>
          <p:cNvGrpSpPr>
            <a:grpSpLocks/>
          </p:cNvGrpSpPr>
          <p:nvPr/>
        </p:nvGrpSpPr>
        <p:grpSpPr bwMode="auto">
          <a:xfrm>
            <a:off x="1752600" y="5334000"/>
            <a:ext cx="6858000" cy="762000"/>
            <a:chOff x="1752600" y="5334000"/>
            <a:chExt cx="6858000" cy="762000"/>
          </a:xfrm>
        </p:grpSpPr>
        <p:sp>
          <p:nvSpPr>
            <p:cNvPr id="23" name="Oval 22"/>
            <p:cNvSpPr/>
            <p:nvPr/>
          </p:nvSpPr>
          <p:spPr>
            <a:xfrm>
              <a:off x="1752600" y="5486400"/>
              <a:ext cx="1066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5943600" y="5334000"/>
              <a:ext cx="2667000" cy="762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-Links to training presentations and reference materials</a:t>
              </a:r>
            </a:p>
            <a:p>
              <a:pPr algn="ctr">
                <a:defRPr/>
              </a:pPr>
              <a:r>
                <a:rPr lang="en-US" sz="1400" dirty="0">
                  <a:solidFill>
                    <a:schemeClr val="tx1"/>
                  </a:solidFill>
                </a:rPr>
                <a:t>-Contact E-mail address</a:t>
              </a:r>
            </a:p>
          </p:txBody>
        </p:sp>
        <p:cxnSp>
          <p:nvCxnSpPr>
            <p:cNvPr id="32" name="Straight Arrow Connector 31"/>
            <p:cNvCxnSpPr>
              <a:stCxn id="23" idx="6"/>
              <a:endCxn id="24" idx="1"/>
            </p:cNvCxnSpPr>
            <p:nvPr/>
          </p:nvCxnSpPr>
          <p:spPr>
            <a:xfrm>
              <a:off x="2819400" y="5676900"/>
              <a:ext cx="3124200" cy="381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Choosing a Scenario</a:t>
            </a:r>
          </a:p>
        </p:txBody>
      </p:sp>
      <p:sp>
        <p:nvSpPr>
          <p:cNvPr id="2" name="Slide Number Placeholder 1"/>
          <p:cNvSpPr>
            <a:spLocks noGrp="1"/>
          </p:cNvSpPr>
          <p:nvPr>
            <p:ph type="sldNum" sz="quarter" idx="12"/>
          </p:nvPr>
        </p:nvSpPr>
        <p:spPr/>
        <p:txBody>
          <a:bodyPr/>
          <a:lstStyle/>
          <a:p>
            <a:pPr>
              <a:defRPr/>
            </a:pPr>
            <a:fld id="{A0AEF22E-F871-489E-9218-91278CFEBA88}" type="slidenum">
              <a:rPr lang="en-US"/>
              <a:pPr>
                <a:defRPr/>
              </a:pPr>
              <a:t>13</a:t>
            </a:fld>
            <a:endParaRPr lang="en-US" dirty="0"/>
          </a:p>
        </p:txBody>
      </p:sp>
      <p:pic>
        <p:nvPicPr>
          <p:cNvPr id="31748" name="Picture 2"/>
          <p:cNvPicPr>
            <a:picLocks noChangeAspect="1" noChangeArrowheads="1"/>
          </p:cNvPicPr>
          <p:nvPr/>
        </p:nvPicPr>
        <p:blipFill>
          <a:blip r:embed="rId3" cstate="print"/>
          <a:srcRect t="10127" r="10155" b="15190"/>
          <a:stretch>
            <a:fillRect/>
          </a:stretch>
        </p:blipFill>
        <p:spPr bwMode="auto">
          <a:xfrm>
            <a:off x="0" y="990600"/>
            <a:ext cx="8839200" cy="585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r="6042" b="2614"/>
          <a:stretch>
            <a:fillRect/>
          </a:stretch>
        </p:blipFill>
        <p:spPr bwMode="auto">
          <a:xfrm>
            <a:off x="0" y="1028700"/>
            <a:ext cx="8997950" cy="5829300"/>
          </a:xfrm>
          <a:prstGeom prst="rect">
            <a:avLst/>
          </a:prstGeom>
          <a:noFill/>
          <a:ln w="9525">
            <a:noFill/>
            <a:miter lim="800000"/>
            <a:headEnd/>
            <a:tailEnd/>
          </a:ln>
        </p:spPr>
      </p:pic>
      <p:sp>
        <p:nvSpPr>
          <p:cNvPr id="32771" name="Title 1"/>
          <p:cNvSpPr>
            <a:spLocks noGrp="1"/>
          </p:cNvSpPr>
          <p:nvPr>
            <p:ph type="title" idx="4294967295"/>
          </p:nvPr>
        </p:nvSpPr>
        <p:spPr>
          <a:xfrm>
            <a:off x="1524000" y="152400"/>
            <a:ext cx="7620000" cy="609600"/>
          </a:xfrm>
        </p:spPr>
        <p:txBody>
          <a:bodyPr/>
          <a:lstStyle/>
          <a:p>
            <a:pPr algn="r" eaLnBrk="1" hangingPunct="1"/>
            <a:r>
              <a:rPr lang="en-US" sz="2200" b="1" smtClean="0">
                <a:solidFill>
                  <a:srgbClr val="FFC000"/>
                </a:solidFill>
              </a:rPr>
              <a:t>Tabletop Exercise Tool for Water Systems: Customizable Materials</a:t>
            </a:r>
          </a:p>
        </p:txBody>
      </p:sp>
      <p:sp>
        <p:nvSpPr>
          <p:cNvPr id="32772" name="Slide Number Placeholder 3"/>
          <p:cNvSpPr txBox="1">
            <a:spLocks noGrp="1"/>
          </p:cNvSpPr>
          <p:nvPr/>
        </p:nvSpPr>
        <p:spPr bwMode="auto">
          <a:xfrm>
            <a:off x="7924800" y="6400800"/>
            <a:ext cx="914400" cy="320675"/>
          </a:xfrm>
          <a:prstGeom prst="rect">
            <a:avLst/>
          </a:prstGeom>
          <a:noFill/>
          <a:ln w="9525">
            <a:noFill/>
            <a:miter lim="800000"/>
            <a:headEnd/>
            <a:tailEnd/>
          </a:ln>
        </p:spPr>
        <p:txBody>
          <a:bodyPr/>
          <a:lstStyle/>
          <a:p>
            <a:pPr algn="r"/>
            <a:endParaRPr lang="en-US" sz="1200">
              <a:solidFill>
                <a:srgbClr val="154DA7"/>
              </a:solidFill>
            </a:endParaRPr>
          </a:p>
        </p:txBody>
      </p:sp>
      <p:grpSp>
        <p:nvGrpSpPr>
          <p:cNvPr id="2" name="Group 13"/>
          <p:cNvGrpSpPr>
            <a:grpSpLocks/>
          </p:cNvGrpSpPr>
          <p:nvPr/>
        </p:nvGrpSpPr>
        <p:grpSpPr bwMode="auto">
          <a:xfrm>
            <a:off x="1676400" y="1828800"/>
            <a:ext cx="7239000" cy="2743200"/>
            <a:chOff x="1676400" y="1752600"/>
            <a:chExt cx="7239000" cy="2743200"/>
          </a:xfrm>
        </p:grpSpPr>
        <p:sp>
          <p:nvSpPr>
            <p:cNvPr id="32782" name="Oval 5"/>
            <p:cNvSpPr>
              <a:spLocks noChangeArrowheads="1"/>
            </p:cNvSpPr>
            <p:nvPr/>
          </p:nvSpPr>
          <p:spPr bwMode="auto">
            <a:xfrm>
              <a:off x="1676400" y="4267200"/>
              <a:ext cx="914400" cy="228600"/>
            </a:xfrm>
            <a:prstGeom prst="ellipse">
              <a:avLst/>
            </a:prstGeom>
            <a:noFill/>
            <a:ln w="34925">
              <a:solidFill>
                <a:srgbClr val="800080"/>
              </a:solidFill>
              <a:round/>
              <a:headEnd/>
              <a:tailEnd/>
            </a:ln>
          </p:spPr>
          <p:txBody>
            <a:bodyPr wrap="none" anchor="ctr"/>
            <a:lstStyle/>
            <a:p>
              <a:endParaRPr lang="en-US"/>
            </a:p>
          </p:txBody>
        </p:sp>
        <p:sp>
          <p:nvSpPr>
            <p:cNvPr id="32783" name="Rectangle 9"/>
            <p:cNvSpPr>
              <a:spLocks noChangeArrowheads="1"/>
            </p:cNvSpPr>
            <p:nvPr/>
          </p:nvSpPr>
          <p:spPr bwMode="auto">
            <a:xfrm>
              <a:off x="5181600" y="1752600"/>
              <a:ext cx="3733800" cy="1371600"/>
            </a:xfrm>
            <a:prstGeom prst="rect">
              <a:avLst/>
            </a:prstGeom>
            <a:solidFill>
              <a:schemeClr val="bg1"/>
            </a:solidFill>
            <a:ln w="31750">
              <a:solidFill>
                <a:srgbClr val="800080"/>
              </a:solidFill>
              <a:miter lim="800000"/>
              <a:headEnd/>
              <a:tailEnd/>
            </a:ln>
          </p:spPr>
          <p:txBody>
            <a:bodyPr wrap="none" anchor="ctr"/>
            <a:lstStyle/>
            <a:p>
              <a:r>
                <a:rPr lang="en-US" sz="1400"/>
                <a:t>- Macros guide users through design process</a:t>
              </a:r>
            </a:p>
            <a:p>
              <a:r>
                <a:rPr lang="en-US" sz="1400"/>
                <a:t>- Scenario Description</a:t>
              </a:r>
            </a:p>
            <a:p>
              <a:r>
                <a:rPr lang="en-US" sz="1400"/>
                <a:t>- Discussion Questions &amp; Key Issues</a:t>
              </a:r>
            </a:p>
            <a:p>
              <a:r>
                <a:rPr lang="en-US" sz="1400"/>
                <a:t>- Action Planning Session Materials</a:t>
              </a:r>
            </a:p>
            <a:p>
              <a:r>
                <a:rPr lang="en-US" sz="1400"/>
                <a:t>- Reference Materials</a:t>
              </a:r>
            </a:p>
          </p:txBody>
        </p:sp>
        <p:cxnSp>
          <p:nvCxnSpPr>
            <p:cNvPr id="32784" name="AutoShape 15"/>
            <p:cNvCxnSpPr>
              <a:cxnSpLocks noChangeShapeType="1"/>
              <a:stCxn id="32782" idx="6"/>
              <a:endCxn id="32783" idx="1"/>
            </p:cNvCxnSpPr>
            <p:nvPr/>
          </p:nvCxnSpPr>
          <p:spPr bwMode="auto">
            <a:xfrm flipV="1">
              <a:off x="2590800" y="2438400"/>
              <a:ext cx="2590800" cy="1943100"/>
            </a:xfrm>
            <a:prstGeom prst="straightConnector1">
              <a:avLst/>
            </a:prstGeom>
            <a:noFill/>
            <a:ln w="31750">
              <a:solidFill>
                <a:srgbClr val="800080"/>
              </a:solidFill>
              <a:round/>
              <a:headEnd/>
              <a:tailEnd type="triangle" w="med" len="med"/>
            </a:ln>
          </p:spPr>
        </p:cxnSp>
      </p:grpSp>
      <p:grpSp>
        <p:nvGrpSpPr>
          <p:cNvPr id="3" name="Group 14"/>
          <p:cNvGrpSpPr>
            <a:grpSpLocks/>
          </p:cNvGrpSpPr>
          <p:nvPr/>
        </p:nvGrpSpPr>
        <p:grpSpPr bwMode="auto">
          <a:xfrm>
            <a:off x="2514600" y="3429000"/>
            <a:ext cx="6019800" cy="1143000"/>
            <a:chOff x="2514600" y="3352800"/>
            <a:chExt cx="6019800" cy="1143000"/>
          </a:xfrm>
        </p:grpSpPr>
        <p:sp>
          <p:nvSpPr>
            <p:cNvPr id="32779" name="Oval 6"/>
            <p:cNvSpPr>
              <a:spLocks noChangeArrowheads="1"/>
            </p:cNvSpPr>
            <p:nvPr/>
          </p:nvSpPr>
          <p:spPr bwMode="auto">
            <a:xfrm>
              <a:off x="2514600" y="4267200"/>
              <a:ext cx="1676400" cy="228600"/>
            </a:xfrm>
            <a:prstGeom prst="ellipse">
              <a:avLst/>
            </a:prstGeom>
            <a:noFill/>
            <a:ln w="34925">
              <a:solidFill>
                <a:srgbClr val="FF0000"/>
              </a:solidFill>
              <a:round/>
              <a:headEnd/>
              <a:tailEnd/>
            </a:ln>
          </p:spPr>
          <p:txBody>
            <a:bodyPr wrap="none" anchor="ctr"/>
            <a:lstStyle/>
            <a:p>
              <a:endParaRPr lang="en-US"/>
            </a:p>
          </p:txBody>
        </p:sp>
        <p:sp>
          <p:nvSpPr>
            <p:cNvPr id="32780" name="Rectangle 12"/>
            <p:cNvSpPr>
              <a:spLocks noChangeArrowheads="1"/>
            </p:cNvSpPr>
            <p:nvPr/>
          </p:nvSpPr>
          <p:spPr bwMode="auto">
            <a:xfrm>
              <a:off x="5562600" y="3352800"/>
              <a:ext cx="2971800" cy="838200"/>
            </a:xfrm>
            <a:prstGeom prst="rect">
              <a:avLst/>
            </a:prstGeom>
            <a:solidFill>
              <a:schemeClr val="bg1"/>
            </a:solidFill>
            <a:ln w="31750">
              <a:solidFill>
                <a:srgbClr val="FF0000"/>
              </a:solidFill>
              <a:miter lim="800000"/>
              <a:headEnd/>
              <a:tailEnd/>
            </a:ln>
          </p:spPr>
          <p:txBody>
            <a:bodyPr wrap="none" anchor="ctr"/>
            <a:lstStyle/>
            <a:p>
              <a:pPr>
                <a:buFontTx/>
                <a:buChar char="-"/>
              </a:pPr>
              <a:r>
                <a:rPr lang="en-US" sz="1400"/>
                <a:t>Specific to both drinking water and </a:t>
              </a:r>
            </a:p>
            <a:p>
              <a:r>
                <a:rPr lang="en-US" sz="1400"/>
                <a:t>   wastewater utilities</a:t>
              </a:r>
            </a:p>
            <a:p>
              <a:r>
                <a:rPr lang="en-US" sz="1400"/>
                <a:t>- Divided into eight categories</a:t>
              </a:r>
            </a:p>
          </p:txBody>
        </p:sp>
        <p:cxnSp>
          <p:nvCxnSpPr>
            <p:cNvPr id="32781" name="AutoShape 16"/>
            <p:cNvCxnSpPr>
              <a:cxnSpLocks noChangeShapeType="1"/>
              <a:stCxn id="32779" idx="6"/>
              <a:endCxn id="32780" idx="1"/>
            </p:cNvCxnSpPr>
            <p:nvPr/>
          </p:nvCxnSpPr>
          <p:spPr bwMode="auto">
            <a:xfrm flipV="1">
              <a:off x="4191000" y="3771900"/>
              <a:ext cx="1371600" cy="609600"/>
            </a:xfrm>
            <a:prstGeom prst="straightConnector1">
              <a:avLst/>
            </a:prstGeom>
            <a:noFill/>
            <a:ln w="31750">
              <a:solidFill>
                <a:srgbClr val="FF0000"/>
              </a:solidFill>
              <a:round/>
              <a:headEnd/>
              <a:tailEnd type="triangle" w="med" len="med"/>
            </a:ln>
          </p:spPr>
        </p:cxnSp>
      </p:grpSp>
      <p:grpSp>
        <p:nvGrpSpPr>
          <p:cNvPr id="4" name="Group 15"/>
          <p:cNvGrpSpPr>
            <a:grpSpLocks/>
          </p:cNvGrpSpPr>
          <p:nvPr/>
        </p:nvGrpSpPr>
        <p:grpSpPr bwMode="auto">
          <a:xfrm>
            <a:off x="4191000" y="4343400"/>
            <a:ext cx="4191000" cy="990600"/>
            <a:chOff x="4191000" y="4267200"/>
            <a:chExt cx="4191000" cy="990600"/>
          </a:xfrm>
        </p:grpSpPr>
        <p:sp>
          <p:nvSpPr>
            <p:cNvPr id="32776" name="Oval 7"/>
            <p:cNvSpPr>
              <a:spLocks noChangeArrowheads="1"/>
            </p:cNvSpPr>
            <p:nvPr/>
          </p:nvSpPr>
          <p:spPr bwMode="auto">
            <a:xfrm>
              <a:off x="4191000" y="4267200"/>
              <a:ext cx="838200" cy="228600"/>
            </a:xfrm>
            <a:prstGeom prst="ellipse">
              <a:avLst/>
            </a:prstGeom>
            <a:noFill/>
            <a:ln w="34925">
              <a:solidFill>
                <a:srgbClr val="0000FF"/>
              </a:solidFill>
              <a:round/>
              <a:headEnd/>
              <a:tailEnd/>
            </a:ln>
          </p:spPr>
          <p:txBody>
            <a:bodyPr wrap="none" anchor="ctr"/>
            <a:lstStyle/>
            <a:p>
              <a:endParaRPr lang="en-US"/>
            </a:p>
          </p:txBody>
        </p:sp>
        <p:sp>
          <p:nvSpPr>
            <p:cNvPr id="32777" name="Rectangle 13"/>
            <p:cNvSpPr>
              <a:spLocks noChangeArrowheads="1"/>
            </p:cNvSpPr>
            <p:nvPr/>
          </p:nvSpPr>
          <p:spPr bwMode="auto">
            <a:xfrm>
              <a:off x="5562600" y="4419600"/>
              <a:ext cx="2819400" cy="838200"/>
            </a:xfrm>
            <a:prstGeom prst="rect">
              <a:avLst/>
            </a:prstGeom>
            <a:solidFill>
              <a:schemeClr val="bg1"/>
            </a:solidFill>
            <a:ln w="31750">
              <a:solidFill>
                <a:srgbClr val="0000FF"/>
              </a:solidFill>
              <a:miter lim="800000"/>
              <a:headEnd/>
              <a:tailEnd/>
            </a:ln>
          </p:spPr>
          <p:txBody>
            <a:bodyPr wrap="none" anchor="ctr"/>
            <a:lstStyle/>
            <a:p>
              <a:r>
                <a:rPr lang="en-US" sz="1400"/>
                <a:t>- Accompanies SitMan</a:t>
              </a:r>
            </a:p>
            <a:p>
              <a:pPr>
                <a:buFontTx/>
                <a:buChar char="-"/>
              </a:pPr>
              <a:r>
                <a:rPr lang="en-US" sz="1400"/>
                <a:t>Users can add images and other </a:t>
              </a:r>
            </a:p>
            <a:p>
              <a:r>
                <a:rPr lang="en-US" sz="1400"/>
                <a:t>  relevant information</a:t>
              </a:r>
            </a:p>
          </p:txBody>
        </p:sp>
        <p:cxnSp>
          <p:nvCxnSpPr>
            <p:cNvPr id="32778" name="AutoShape 18"/>
            <p:cNvCxnSpPr>
              <a:cxnSpLocks noChangeShapeType="1"/>
              <a:stCxn id="32776" idx="6"/>
              <a:endCxn id="32777" idx="1"/>
            </p:cNvCxnSpPr>
            <p:nvPr/>
          </p:nvCxnSpPr>
          <p:spPr bwMode="auto">
            <a:xfrm>
              <a:off x="5029200" y="4381500"/>
              <a:ext cx="533400" cy="457200"/>
            </a:xfrm>
            <a:prstGeom prst="straightConnector1">
              <a:avLst/>
            </a:prstGeom>
            <a:noFill/>
            <a:ln w="31750">
              <a:solidFill>
                <a:srgbClr val="0000FF"/>
              </a:solidFill>
              <a:round/>
              <a:headEnd/>
              <a:tailEnd type="triangle" w="med" len="me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cstate="print"/>
          <a:srcRect r="6042" b="2614"/>
          <a:stretch>
            <a:fillRect/>
          </a:stretch>
        </p:blipFill>
        <p:spPr bwMode="auto">
          <a:xfrm>
            <a:off x="0" y="1028700"/>
            <a:ext cx="8997950" cy="5829300"/>
          </a:xfrm>
          <a:prstGeom prst="rect">
            <a:avLst/>
          </a:prstGeom>
          <a:noFill/>
          <a:ln w="9525">
            <a:noFill/>
            <a:miter lim="800000"/>
            <a:headEnd/>
            <a:tailEnd/>
          </a:ln>
        </p:spPr>
      </p:pic>
      <p:sp>
        <p:nvSpPr>
          <p:cNvPr id="33795" name="Slide Number Placeholder 3"/>
          <p:cNvSpPr txBox="1">
            <a:spLocks noGrp="1"/>
          </p:cNvSpPr>
          <p:nvPr/>
        </p:nvSpPr>
        <p:spPr bwMode="auto">
          <a:xfrm>
            <a:off x="7924800" y="6400800"/>
            <a:ext cx="914400" cy="320675"/>
          </a:xfrm>
          <a:prstGeom prst="rect">
            <a:avLst/>
          </a:prstGeom>
          <a:noFill/>
          <a:ln w="9525">
            <a:noFill/>
            <a:miter lim="800000"/>
            <a:headEnd/>
            <a:tailEnd/>
          </a:ln>
        </p:spPr>
        <p:txBody>
          <a:bodyPr/>
          <a:lstStyle/>
          <a:p>
            <a:pPr algn="r"/>
            <a:fld id="{07F0E370-12BF-4911-AD0B-B9E454A09E16}" type="slidenum">
              <a:rPr lang="en-US" sz="1200">
                <a:solidFill>
                  <a:srgbClr val="154DA7"/>
                </a:solidFill>
              </a:rPr>
              <a:pPr algn="r"/>
              <a:t>15</a:t>
            </a:fld>
            <a:endParaRPr lang="en-US" sz="1200">
              <a:solidFill>
                <a:srgbClr val="154DA7"/>
              </a:solidFill>
            </a:endParaRPr>
          </a:p>
        </p:txBody>
      </p:sp>
      <p:pic>
        <p:nvPicPr>
          <p:cNvPr id="33796" name="Picture 2"/>
          <p:cNvPicPr>
            <a:picLocks noChangeAspect="1" noChangeArrowheads="1"/>
          </p:cNvPicPr>
          <p:nvPr/>
        </p:nvPicPr>
        <p:blipFill>
          <a:blip r:embed="rId4" cstate="print"/>
          <a:srcRect/>
          <a:stretch>
            <a:fillRect/>
          </a:stretch>
        </p:blipFill>
        <p:spPr bwMode="auto">
          <a:xfrm>
            <a:off x="838200" y="914400"/>
            <a:ext cx="7862888" cy="6270625"/>
          </a:xfrm>
          <a:prstGeom prst="rect">
            <a:avLst/>
          </a:prstGeom>
          <a:noFill/>
          <a:ln w="9525">
            <a:noFill/>
            <a:miter lim="800000"/>
            <a:headEnd/>
            <a:tailEnd/>
          </a:ln>
        </p:spPr>
      </p:pic>
      <p:pic>
        <p:nvPicPr>
          <p:cNvPr id="64515" name="Picture 3"/>
          <p:cNvPicPr>
            <a:picLocks noChangeAspect="1" noChangeArrowheads="1"/>
          </p:cNvPicPr>
          <p:nvPr/>
        </p:nvPicPr>
        <p:blipFill>
          <a:blip r:embed="rId5" cstate="print"/>
          <a:srcRect/>
          <a:stretch>
            <a:fillRect/>
          </a:stretch>
        </p:blipFill>
        <p:spPr bwMode="auto">
          <a:xfrm>
            <a:off x="1981200" y="3581400"/>
            <a:ext cx="5257800" cy="1682750"/>
          </a:xfrm>
          <a:prstGeom prst="rect">
            <a:avLst/>
          </a:prstGeom>
          <a:noFill/>
          <a:ln w="9525">
            <a:noFill/>
            <a:miter lim="800000"/>
            <a:headEnd/>
            <a:tailEnd/>
          </a:ln>
        </p:spPr>
      </p:pic>
      <p:sp>
        <p:nvSpPr>
          <p:cNvPr id="8" name="Oval 7"/>
          <p:cNvSpPr>
            <a:spLocks noChangeArrowheads="1"/>
          </p:cNvSpPr>
          <p:nvPr/>
        </p:nvSpPr>
        <p:spPr bwMode="auto">
          <a:xfrm>
            <a:off x="2667000" y="2438400"/>
            <a:ext cx="381000" cy="381000"/>
          </a:xfrm>
          <a:prstGeom prst="ellipse">
            <a:avLst/>
          </a:prstGeom>
          <a:noFill/>
          <a:ln w="50800" algn="ctr">
            <a:solidFill>
              <a:srgbClr val="FF0000"/>
            </a:solidFill>
            <a:round/>
            <a:headEnd/>
            <a:tailEnd/>
          </a:ln>
        </p:spPr>
        <p:txBody>
          <a:bodyPr/>
          <a:lstStyle/>
          <a:p>
            <a:endParaRPr lang="en-US"/>
          </a:p>
        </p:txBody>
      </p:sp>
      <p:sp>
        <p:nvSpPr>
          <p:cNvPr id="7" name="Title 2"/>
          <p:cNvSpPr txBox="1">
            <a:spLocks/>
          </p:cNvSpPr>
          <p:nvPr/>
        </p:nvSpPr>
        <p:spPr>
          <a:xfrm>
            <a:off x="1905000" y="0"/>
            <a:ext cx="7162800" cy="1143000"/>
          </a:xfrm>
          <a:prstGeom prst="rect">
            <a:avLst/>
          </a:prstGeom>
          <a:noFill/>
        </p:spPr>
        <p:txBody>
          <a:bodyPr/>
          <a:lstStyle/>
          <a:p>
            <a:pPr algn="r">
              <a:defRPr/>
            </a:pPr>
            <a:r>
              <a:rPr lang="en-US" sz="2200" b="1" kern="0" dirty="0">
                <a:solidFill>
                  <a:srgbClr val="FFC000"/>
                </a:solidFill>
                <a:latin typeface="+mj-lt"/>
                <a:ea typeface="+mj-ea"/>
                <a:cs typeface="+mj-cs"/>
              </a:rPr>
              <a:t>Tabletop Exercise Tool for Water Systems: </a:t>
            </a:r>
            <a:br>
              <a:rPr lang="en-US" sz="2200" b="1" kern="0" dirty="0">
                <a:solidFill>
                  <a:srgbClr val="FFC000"/>
                </a:solidFill>
                <a:latin typeface="+mj-lt"/>
                <a:ea typeface="+mj-ea"/>
                <a:cs typeface="+mj-cs"/>
              </a:rPr>
            </a:br>
            <a:r>
              <a:rPr lang="en-US" sz="2200" b="1" kern="0" dirty="0">
                <a:solidFill>
                  <a:srgbClr val="FFC000"/>
                </a:solidFill>
                <a:latin typeface="+mj-lt"/>
                <a:ea typeface="+mj-ea"/>
                <a:cs typeface="+mj-cs"/>
              </a:rPr>
              <a:t>Customizable Situation Manual</a:t>
            </a:r>
          </a:p>
        </p:txBody>
      </p:sp>
      <p:pic>
        <p:nvPicPr>
          <p:cNvPr id="39943" name="Picture 7"/>
          <p:cNvPicPr>
            <a:picLocks noChangeAspect="1" noChangeArrowheads="1"/>
          </p:cNvPicPr>
          <p:nvPr/>
        </p:nvPicPr>
        <p:blipFill>
          <a:blip r:embed="rId6" cstate="print"/>
          <a:srcRect/>
          <a:stretch>
            <a:fillRect/>
          </a:stretch>
        </p:blipFill>
        <p:spPr bwMode="auto">
          <a:xfrm>
            <a:off x="838200" y="893763"/>
            <a:ext cx="7859713" cy="62690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5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2"/>
          <p:cNvSpPr>
            <a:spLocks noGrp="1"/>
          </p:cNvSpPr>
          <p:nvPr>
            <p:ph type="title"/>
          </p:nvPr>
        </p:nvSpPr>
        <p:spPr>
          <a:xfrm>
            <a:off x="1905000" y="-7620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Training Presentations and Resources</a:t>
            </a:r>
          </a:p>
        </p:txBody>
      </p:sp>
      <p:sp>
        <p:nvSpPr>
          <p:cNvPr id="2" name="Slide Number Placeholder 1"/>
          <p:cNvSpPr>
            <a:spLocks noGrp="1"/>
          </p:cNvSpPr>
          <p:nvPr>
            <p:ph type="sldNum" sz="quarter" idx="12"/>
          </p:nvPr>
        </p:nvSpPr>
        <p:spPr/>
        <p:txBody>
          <a:bodyPr/>
          <a:lstStyle/>
          <a:p>
            <a:pPr>
              <a:defRPr/>
            </a:pPr>
            <a:fld id="{E8CDFD85-73E6-4C19-AA6B-62812186FE3D}" type="slidenum">
              <a:rPr lang="en-US"/>
              <a:pPr>
                <a:defRPr/>
              </a:pPr>
              <a:t>16</a:t>
            </a:fld>
            <a:endParaRPr lang="en-US" dirty="0"/>
          </a:p>
        </p:txBody>
      </p:sp>
      <p:sp>
        <p:nvSpPr>
          <p:cNvPr id="5" name="Rectangle 3"/>
          <p:cNvSpPr txBox="1">
            <a:spLocks noChangeArrowheads="1"/>
          </p:cNvSpPr>
          <p:nvPr/>
        </p:nvSpPr>
        <p:spPr bwMode="auto">
          <a:xfrm>
            <a:off x="1828800" y="1219200"/>
            <a:ext cx="6858000" cy="5410200"/>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defRPr/>
            </a:pPr>
            <a:r>
              <a:rPr lang="en-US" sz="2000" kern="0" dirty="0">
                <a:solidFill>
                  <a:schemeClr val="bg1"/>
                </a:solidFill>
                <a:latin typeface="+mn-lt"/>
              </a:rPr>
              <a:t>Text</a:t>
            </a:r>
          </a:p>
          <a:p>
            <a:pPr marL="342900" indent="-342900">
              <a:lnSpc>
                <a:spcPct val="80000"/>
              </a:lnSpc>
              <a:spcBef>
                <a:spcPct val="20000"/>
              </a:spcBef>
              <a:buFont typeface="Arial" charset="0"/>
              <a:buChar char="•"/>
              <a:defRPr/>
            </a:pPr>
            <a:endParaRPr lang="en-US" sz="3200" kern="0" dirty="0">
              <a:solidFill>
                <a:schemeClr val="bg1"/>
              </a:solidFill>
              <a:latin typeface="+mn-lt"/>
            </a:endParaRPr>
          </a:p>
        </p:txBody>
      </p:sp>
      <p:pic>
        <p:nvPicPr>
          <p:cNvPr id="35845" name="Picture 1"/>
          <p:cNvPicPr>
            <a:picLocks noChangeAspect="1" noChangeArrowheads="1"/>
          </p:cNvPicPr>
          <p:nvPr/>
        </p:nvPicPr>
        <p:blipFill>
          <a:blip r:embed="rId3" cstate="print"/>
          <a:srcRect t="10156" r="10669" b="16335"/>
          <a:stretch>
            <a:fillRect/>
          </a:stretch>
        </p:blipFill>
        <p:spPr bwMode="auto">
          <a:xfrm>
            <a:off x="0" y="990600"/>
            <a:ext cx="8991600" cy="5900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Training Presentations and Resources</a:t>
            </a:r>
          </a:p>
        </p:txBody>
      </p:sp>
      <p:sp>
        <p:nvSpPr>
          <p:cNvPr id="2" name="Slide Number Placeholder 1"/>
          <p:cNvSpPr>
            <a:spLocks noGrp="1"/>
          </p:cNvSpPr>
          <p:nvPr>
            <p:ph type="sldNum" sz="quarter" idx="12"/>
          </p:nvPr>
        </p:nvSpPr>
        <p:spPr/>
        <p:txBody>
          <a:bodyPr/>
          <a:lstStyle/>
          <a:p>
            <a:pPr>
              <a:defRPr/>
            </a:pPr>
            <a:fld id="{87E8D9E6-8C9D-49FD-B1CA-8E8E3D38FC9F}" type="slidenum">
              <a:rPr lang="en-US"/>
              <a:pPr>
                <a:defRPr/>
              </a:pPr>
              <a:t>17</a:t>
            </a:fld>
            <a:endParaRPr lang="en-US" dirty="0"/>
          </a:p>
        </p:txBody>
      </p:sp>
      <p:sp>
        <p:nvSpPr>
          <p:cNvPr id="5" name="Rectangle 3"/>
          <p:cNvSpPr txBox="1">
            <a:spLocks noChangeArrowheads="1"/>
          </p:cNvSpPr>
          <p:nvPr/>
        </p:nvSpPr>
        <p:spPr bwMode="auto">
          <a:xfrm>
            <a:off x="1828800" y="1219200"/>
            <a:ext cx="6858000" cy="5410200"/>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defRPr/>
            </a:pPr>
            <a:r>
              <a:rPr lang="en-US" sz="2000" kern="0" dirty="0">
                <a:solidFill>
                  <a:schemeClr val="bg1"/>
                </a:solidFill>
                <a:latin typeface="+mn-lt"/>
              </a:rPr>
              <a:t>Text</a:t>
            </a:r>
          </a:p>
          <a:p>
            <a:pPr marL="342900" indent="-342900">
              <a:lnSpc>
                <a:spcPct val="80000"/>
              </a:lnSpc>
              <a:spcBef>
                <a:spcPct val="20000"/>
              </a:spcBef>
              <a:buFont typeface="Arial" charset="0"/>
              <a:buChar char="•"/>
              <a:defRPr/>
            </a:pPr>
            <a:endParaRPr lang="en-US" sz="3200" kern="0" dirty="0">
              <a:solidFill>
                <a:schemeClr val="bg1"/>
              </a:solidFill>
              <a:latin typeface="+mn-lt"/>
            </a:endParaRPr>
          </a:p>
        </p:txBody>
      </p:sp>
      <p:pic>
        <p:nvPicPr>
          <p:cNvPr id="36869" name="Picture 2"/>
          <p:cNvPicPr>
            <a:picLocks noChangeAspect="1" noChangeArrowheads="1"/>
          </p:cNvPicPr>
          <p:nvPr/>
        </p:nvPicPr>
        <p:blipFill>
          <a:blip r:embed="rId3" cstate="print"/>
          <a:srcRect t="10156" r="12151" b="5469"/>
          <a:stretch>
            <a:fillRect/>
          </a:stretch>
        </p:blipFill>
        <p:spPr bwMode="auto">
          <a:xfrm>
            <a:off x="0" y="1020763"/>
            <a:ext cx="7620000" cy="5837237"/>
          </a:xfrm>
          <a:prstGeom prst="rect">
            <a:avLst/>
          </a:prstGeom>
          <a:noFill/>
          <a:ln w="9525">
            <a:noFill/>
            <a:miter lim="800000"/>
            <a:headEnd/>
            <a:tailEnd/>
          </a:ln>
        </p:spPr>
      </p:pic>
      <p:sp>
        <p:nvSpPr>
          <p:cNvPr id="7" name="Rectangle 6"/>
          <p:cNvSpPr/>
          <p:nvPr/>
        </p:nvSpPr>
        <p:spPr>
          <a:xfrm>
            <a:off x="7620000" y="1066800"/>
            <a:ext cx="1524000" cy="5791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3" cstate="print"/>
          <a:srcRect t="10156" r="1558" b="12440"/>
          <a:stretch>
            <a:fillRect/>
          </a:stretch>
        </p:blipFill>
        <p:spPr bwMode="auto">
          <a:xfrm>
            <a:off x="0" y="990600"/>
            <a:ext cx="9113838" cy="5715000"/>
          </a:xfrm>
          <a:prstGeom prst="rect">
            <a:avLst/>
          </a:prstGeom>
          <a:noFill/>
          <a:ln w="9525">
            <a:noFill/>
            <a:miter lim="800000"/>
            <a:headEnd/>
            <a:tailEnd/>
          </a:ln>
        </p:spPr>
      </p:pic>
      <p:sp>
        <p:nvSpPr>
          <p:cNvPr id="37891"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Supplemental Information</a:t>
            </a:r>
          </a:p>
        </p:txBody>
      </p:sp>
      <p:sp>
        <p:nvSpPr>
          <p:cNvPr id="2" name="Slide Number Placeholder 1"/>
          <p:cNvSpPr>
            <a:spLocks noGrp="1"/>
          </p:cNvSpPr>
          <p:nvPr>
            <p:ph type="sldNum" sz="quarter" idx="12"/>
          </p:nvPr>
        </p:nvSpPr>
        <p:spPr/>
        <p:txBody>
          <a:bodyPr/>
          <a:lstStyle/>
          <a:p>
            <a:pPr>
              <a:defRPr/>
            </a:pPr>
            <a:fld id="{0264D463-EAFC-4F4C-88CE-B753449C07BA}" type="slidenum">
              <a:rPr lang="en-US"/>
              <a:pPr>
                <a:defRPr/>
              </a:pPr>
              <a:t>18</a:t>
            </a:fld>
            <a:endParaRPr lang="en-US" dirty="0"/>
          </a:p>
        </p:txBody>
      </p:sp>
      <p:sp>
        <p:nvSpPr>
          <p:cNvPr id="9" name="Oval 8"/>
          <p:cNvSpPr/>
          <p:nvPr/>
        </p:nvSpPr>
        <p:spPr>
          <a:xfrm>
            <a:off x="1752600" y="2286000"/>
            <a:ext cx="198120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oup 11"/>
          <p:cNvGrpSpPr>
            <a:grpSpLocks/>
          </p:cNvGrpSpPr>
          <p:nvPr/>
        </p:nvGrpSpPr>
        <p:grpSpPr bwMode="auto">
          <a:xfrm>
            <a:off x="0" y="895350"/>
            <a:ext cx="9144000" cy="5962650"/>
            <a:chOff x="0" y="914400"/>
            <a:chExt cx="9144000" cy="5962468"/>
          </a:xfrm>
        </p:grpSpPr>
        <p:pic>
          <p:nvPicPr>
            <p:cNvPr id="38920" name="Picture 3"/>
            <p:cNvPicPr>
              <a:picLocks noChangeAspect="1" noChangeArrowheads="1"/>
            </p:cNvPicPr>
            <p:nvPr/>
          </p:nvPicPr>
          <p:blipFill>
            <a:blip r:embed="rId3" cstate="print"/>
            <a:srcRect t="10938" r="10350" b="4485"/>
            <a:stretch>
              <a:fillRect/>
            </a:stretch>
          </p:blipFill>
          <p:spPr bwMode="auto">
            <a:xfrm>
              <a:off x="0" y="914400"/>
              <a:ext cx="7924800" cy="5962468"/>
            </a:xfrm>
            <a:prstGeom prst="rect">
              <a:avLst/>
            </a:prstGeom>
            <a:noFill/>
            <a:ln w="9525">
              <a:noFill/>
              <a:miter lim="800000"/>
              <a:headEnd/>
              <a:tailEnd/>
            </a:ln>
          </p:spPr>
        </p:pic>
        <p:sp>
          <p:nvSpPr>
            <p:cNvPr id="11" name="Rectangle 10"/>
            <p:cNvSpPr/>
            <p:nvPr/>
          </p:nvSpPr>
          <p:spPr>
            <a:xfrm>
              <a:off x="7924800" y="914400"/>
              <a:ext cx="1219200" cy="59434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8915"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Water Sector Project Presentations</a:t>
            </a:r>
          </a:p>
        </p:txBody>
      </p:sp>
      <p:sp>
        <p:nvSpPr>
          <p:cNvPr id="2" name="Slide Number Placeholder 1"/>
          <p:cNvSpPr>
            <a:spLocks noGrp="1"/>
          </p:cNvSpPr>
          <p:nvPr>
            <p:ph type="sldNum" sz="quarter" idx="12"/>
          </p:nvPr>
        </p:nvSpPr>
        <p:spPr/>
        <p:txBody>
          <a:bodyPr/>
          <a:lstStyle/>
          <a:p>
            <a:pPr>
              <a:defRPr/>
            </a:pPr>
            <a:fld id="{EA99AB8B-EFED-482A-877F-DC9279394FFE}" type="slidenum">
              <a:rPr lang="en-US"/>
              <a:pPr>
                <a:defRPr/>
              </a:pPr>
              <a:t>19</a:t>
            </a:fld>
            <a:endParaRPr lang="en-US" dirty="0"/>
          </a:p>
        </p:txBody>
      </p:sp>
      <p:sp>
        <p:nvSpPr>
          <p:cNvPr id="5" name="Rectangle 3"/>
          <p:cNvSpPr txBox="1">
            <a:spLocks noChangeArrowheads="1"/>
          </p:cNvSpPr>
          <p:nvPr/>
        </p:nvSpPr>
        <p:spPr bwMode="auto">
          <a:xfrm>
            <a:off x="1828800" y="1219200"/>
            <a:ext cx="6858000" cy="5410200"/>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defRPr/>
            </a:pPr>
            <a:r>
              <a:rPr lang="en-US" sz="2000" kern="0" dirty="0">
                <a:solidFill>
                  <a:schemeClr val="bg1"/>
                </a:solidFill>
                <a:latin typeface="+mn-lt"/>
              </a:rPr>
              <a:t>Text</a:t>
            </a:r>
          </a:p>
          <a:p>
            <a:pPr marL="342900" indent="-342900">
              <a:lnSpc>
                <a:spcPct val="80000"/>
              </a:lnSpc>
              <a:spcBef>
                <a:spcPct val="20000"/>
              </a:spcBef>
              <a:buFont typeface="Arial" charset="0"/>
              <a:buChar char="•"/>
              <a:defRPr/>
            </a:pPr>
            <a:endParaRPr lang="en-US" sz="320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5"/>
          <p:cNvSpPr>
            <a:spLocks noGrp="1" noChangeArrowheads="1"/>
          </p:cNvSpPr>
          <p:nvPr>
            <p:ph type="ctrTitle"/>
          </p:nvPr>
        </p:nvSpPr>
        <p:spPr>
          <a:xfrm>
            <a:off x="685800" y="1461673"/>
            <a:ext cx="7772400" cy="1470025"/>
          </a:xfrm>
          <a:noFill/>
        </p:spPr>
        <p:txBody>
          <a:bodyPr/>
          <a:lstStyle/>
          <a:p>
            <a:pPr eaLnBrk="1" hangingPunct="1"/>
            <a:r>
              <a:rPr lang="en-US" sz="3600" b="1" dirty="0" smtClean="0">
                <a:solidFill>
                  <a:schemeClr val="accent2"/>
                </a:solidFill>
                <a:latin typeface="Palatino Linotype" pitchFamily="18" charset="0"/>
              </a:rPr>
              <a:t>EPA’s Tabletop Exercise Tool for Water Systems: Emergency Preparedness, Response, and Climate Resiliency Webinar</a:t>
            </a:r>
          </a:p>
        </p:txBody>
      </p:sp>
      <p:grpSp>
        <p:nvGrpSpPr>
          <p:cNvPr id="19462" name="Group 11"/>
          <p:cNvGrpSpPr>
            <a:grpSpLocks/>
          </p:cNvGrpSpPr>
          <p:nvPr/>
        </p:nvGrpSpPr>
        <p:grpSpPr bwMode="auto">
          <a:xfrm>
            <a:off x="0" y="4375150"/>
            <a:ext cx="9144000" cy="1733550"/>
            <a:chOff x="0" y="4374573"/>
            <a:chExt cx="9144000" cy="1733406"/>
          </a:xfrm>
        </p:grpSpPr>
        <p:pic>
          <p:nvPicPr>
            <p:cNvPr id="19463" name="Picture 9" descr="EQ.jpg"/>
            <p:cNvPicPr preferRelativeResize="0">
              <a:picLocks noChangeAspect="1"/>
            </p:cNvPicPr>
            <p:nvPr/>
          </p:nvPicPr>
          <p:blipFill>
            <a:blip r:embed="rId3" cstate="print"/>
            <a:srcRect/>
            <a:stretch>
              <a:fillRect/>
            </a:stretch>
          </p:blipFill>
          <p:spPr bwMode="auto">
            <a:xfrm>
              <a:off x="596395" y="4387319"/>
              <a:ext cx="2324755" cy="1719212"/>
            </a:xfrm>
            <a:prstGeom prst="rect">
              <a:avLst/>
            </a:prstGeom>
            <a:noFill/>
            <a:ln w="0">
              <a:solidFill>
                <a:schemeClr val="tx1"/>
              </a:solidFill>
              <a:miter lim="800000"/>
              <a:headEnd/>
              <a:tailEnd/>
            </a:ln>
          </p:spPr>
        </p:pic>
        <p:pic>
          <p:nvPicPr>
            <p:cNvPr id="19464" name="Picture 10" descr="flood.bmp"/>
            <p:cNvPicPr preferRelativeResize="0">
              <a:picLocks noChangeAspect="1"/>
            </p:cNvPicPr>
            <p:nvPr/>
          </p:nvPicPr>
          <p:blipFill>
            <a:blip r:embed="rId4" cstate="print"/>
            <a:srcRect/>
            <a:stretch>
              <a:fillRect/>
            </a:stretch>
          </p:blipFill>
          <p:spPr bwMode="auto">
            <a:xfrm>
              <a:off x="0" y="4387319"/>
              <a:ext cx="1711293" cy="1719072"/>
            </a:xfrm>
            <a:prstGeom prst="rect">
              <a:avLst/>
            </a:prstGeom>
            <a:noFill/>
            <a:ln w="0">
              <a:solidFill>
                <a:schemeClr val="tx1"/>
              </a:solidFill>
              <a:miter lim="800000"/>
              <a:headEnd/>
              <a:tailEnd/>
            </a:ln>
          </p:spPr>
        </p:pic>
        <p:pic>
          <p:nvPicPr>
            <p:cNvPr id="19465" name="Picture 11" descr="images.jpg"/>
            <p:cNvPicPr>
              <a:picLocks noChangeAspect="1"/>
            </p:cNvPicPr>
            <p:nvPr/>
          </p:nvPicPr>
          <p:blipFill>
            <a:blip r:embed="rId5" cstate="print"/>
            <a:srcRect/>
            <a:stretch>
              <a:fillRect/>
            </a:stretch>
          </p:blipFill>
          <p:spPr bwMode="auto">
            <a:xfrm>
              <a:off x="4287780" y="4387319"/>
              <a:ext cx="2583305" cy="1719212"/>
            </a:xfrm>
            <a:prstGeom prst="rect">
              <a:avLst/>
            </a:prstGeom>
            <a:noFill/>
            <a:ln w="0">
              <a:solidFill>
                <a:schemeClr val="tx1"/>
              </a:solidFill>
              <a:miter lim="800000"/>
              <a:headEnd/>
              <a:tailEnd/>
            </a:ln>
          </p:spPr>
        </p:pic>
        <p:pic>
          <p:nvPicPr>
            <p:cNvPr id="19466" name="Picture 12" descr="untitled.bmp"/>
            <p:cNvPicPr preferRelativeResize="0">
              <a:picLocks/>
            </p:cNvPicPr>
            <p:nvPr/>
          </p:nvPicPr>
          <p:blipFill>
            <a:blip r:embed="rId6" cstate="print"/>
            <a:srcRect/>
            <a:stretch>
              <a:fillRect/>
            </a:stretch>
          </p:blipFill>
          <p:spPr bwMode="auto">
            <a:xfrm>
              <a:off x="2917522" y="4387319"/>
              <a:ext cx="1654478" cy="1719072"/>
            </a:xfrm>
            <a:prstGeom prst="rect">
              <a:avLst/>
            </a:prstGeom>
            <a:noFill/>
            <a:ln w="0">
              <a:solidFill>
                <a:schemeClr val="tx1"/>
              </a:solidFill>
              <a:miter lim="800000"/>
              <a:headEnd/>
              <a:tailEnd/>
            </a:ln>
          </p:spPr>
        </p:pic>
        <p:pic>
          <p:nvPicPr>
            <p:cNvPr id="19467" name="Picture 16"/>
            <p:cNvPicPr preferRelativeResize="0">
              <a:picLocks noChangeAspect="1" noChangeArrowheads="1"/>
            </p:cNvPicPr>
            <p:nvPr/>
          </p:nvPicPr>
          <p:blipFill>
            <a:blip r:embed="rId7" cstate="print"/>
            <a:srcRect/>
            <a:stretch>
              <a:fillRect/>
            </a:stretch>
          </p:blipFill>
          <p:spPr bwMode="auto">
            <a:xfrm>
              <a:off x="6539502" y="4387319"/>
              <a:ext cx="2604498" cy="1719072"/>
            </a:xfrm>
            <a:prstGeom prst="rect">
              <a:avLst/>
            </a:prstGeom>
            <a:noFill/>
            <a:ln w="9525">
              <a:noFill/>
              <a:miter lim="800000"/>
              <a:headEnd/>
              <a:tailEnd/>
            </a:ln>
          </p:spPr>
        </p:pic>
        <p:cxnSp>
          <p:nvCxnSpPr>
            <p:cNvPr id="18" name="Straight Connector 17"/>
            <p:cNvCxnSpPr/>
            <p:nvPr/>
          </p:nvCxnSpPr>
          <p:spPr>
            <a:xfrm>
              <a:off x="0" y="4374573"/>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106392"/>
              <a:ext cx="91440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3152643" y="3630305"/>
            <a:ext cx="3316387" cy="461665"/>
          </a:xfrm>
          <a:prstGeom prst="rect">
            <a:avLst/>
          </a:prstGeom>
          <a:noFill/>
        </p:spPr>
        <p:txBody>
          <a:bodyPr wrap="square" rtlCol="0">
            <a:spAutoFit/>
          </a:bodyPr>
          <a:lstStyle/>
          <a:p>
            <a:r>
              <a:rPr lang="en-US" sz="2400" b="1" dirty="0" smtClean="0">
                <a:solidFill>
                  <a:schemeClr val="accent2"/>
                </a:solidFill>
                <a:latin typeface="Palatino Linotype" pitchFamily="18" charset="0"/>
                <a:ea typeface="+mj-ea"/>
                <a:cs typeface="+mj-cs"/>
              </a:rPr>
              <a:t>Part II - June 2, 2011</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oup 8"/>
          <p:cNvGrpSpPr>
            <a:grpSpLocks/>
          </p:cNvGrpSpPr>
          <p:nvPr/>
        </p:nvGrpSpPr>
        <p:grpSpPr bwMode="auto">
          <a:xfrm>
            <a:off x="0" y="984250"/>
            <a:ext cx="9144000" cy="5873750"/>
            <a:chOff x="0" y="983673"/>
            <a:chExt cx="9144000" cy="5874327"/>
          </a:xfrm>
        </p:grpSpPr>
        <p:pic>
          <p:nvPicPr>
            <p:cNvPr id="39945" name="Picture 2"/>
            <p:cNvPicPr>
              <a:picLocks noChangeAspect="1" noChangeArrowheads="1"/>
            </p:cNvPicPr>
            <p:nvPr/>
          </p:nvPicPr>
          <p:blipFill>
            <a:blip r:embed="rId3" cstate="print"/>
            <a:srcRect t="9859" r="1154"/>
            <a:stretch>
              <a:fillRect/>
            </a:stretch>
          </p:blipFill>
          <p:spPr bwMode="auto">
            <a:xfrm>
              <a:off x="0" y="983673"/>
              <a:ext cx="8077200" cy="5874327"/>
            </a:xfrm>
            <a:prstGeom prst="rect">
              <a:avLst/>
            </a:prstGeom>
            <a:noFill/>
            <a:ln w="9525">
              <a:noFill/>
              <a:miter lim="800000"/>
              <a:headEnd/>
              <a:tailEnd/>
            </a:ln>
          </p:spPr>
        </p:pic>
        <p:sp>
          <p:nvSpPr>
            <p:cNvPr id="8" name="Rectangle 7"/>
            <p:cNvSpPr/>
            <p:nvPr/>
          </p:nvSpPr>
          <p:spPr>
            <a:xfrm>
              <a:off x="8077200" y="990024"/>
              <a:ext cx="1066800" cy="58679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9939"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Reference Documents</a:t>
            </a:r>
          </a:p>
        </p:txBody>
      </p:sp>
      <p:sp>
        <p:nvSpPr>
          <p:cNvPr id="2" name="Slide Number Placeholder 1"/>
          <p:cNvSpPr>
            <a:spLocks noGrp="1"/>
          </p:cNvSpPr>
          <p:nvPr>
            <p:ph type="sldNum" sz="quarter" idx="12"/>
          </p:nvPr>
        </p:nvSpPr>
        <p:spPr/>
        <p:txBody>
          <a:bodyPr/>
          <a:lstStyle/>
          <a:p>
            <a:pPr>
              <a:defRPr/>
            </a:pPr>
            <a:fld id="{82B61F6B-14DE-41B4-BE38-9AD578F9E67F}" type="slidenum">
              <a:rPr lang="en-US"/>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Related Links</a:t>
            </a:r>
          </a:p>
        </p:txBody>
      </p:sp>
      <p:sp>
        <p:nvSpPr>
          <p:cNvPr id="2" name="Slide Number Placeholder 1"/>
          <p:cNvSpPr>
            <a:spLocks noGrp="1"/>
          </p:cNvSpPr>
          <p:nvPr>
            <p:ph type="sldNum" sz="quarter" idx="12"/>
          </p:nvPr>
        </p:nvSpPr>
        <p:spPr/>
        <p:txBody>
          <a:bodyPr/>
          <a:lstStyle/>
          <a:p>
            <a:pPr>
              <a:defRPr/>
            </a:pPr>
            <a:fld id="{1E6DF5EE-7B0B-4EFE-9CC7-8386EB512D4C}" type="slidenum">
              <a:rPr lang="en-US"/>
              <a:pPr>
                <a:defRPr/>
              </a:pPr>
              <a:t>21</a:t>
            </a:fld>
            <a:endParaRPr lang="en-US" dirty="0"/>
          </a:p>
        </p:txBody>
      </p:sp>
      <p:grpSp>
        <p:nvGrpSpPr>
          <p:cNvPr id="40964" name="Group 8"/>
          <p:cNvGrpSpPr>
            <a:grpSpLocks/>
          </p:cNvGrpSpPr>
          <p:nvPr/>
        </p:nvGrpSpPr>
        <p:grpSpPr bwMode="auto">
          <a:xfrm>
            <a:off x="0" y="990600"/>
            <a:ext cx="9144000" cy="5875338"/>
            <a:chOff x="0" y="990599"/>
            <a:chExt cx="9144000" cy="5876041"/>
          </a:xfrm>
        </p:grpSpPr>
        <p:pic>
          <p:nvPicPr>
            <p:cNvPr id="40967" name="Picture 2"/>
            <p:cNvPicPr>
              <a:picLocks noChangeAspect="1" noChangeArrowheads="1"/>
            </p:cNvPicPr>
            <p:nvPr/>
          </p:nvPicPr>
          <p:blipFill>
            <a:blip r:embed="rId3" cstate="print"/>
            <a:srcRect t="10236" r="1019" b="2757"/>
            <a:stretch>
              <a:fillRect/>
            </a:stretch>
          </p:blipFill>
          <p:spPr bwMode="auto">
            <a:xfrm>
              <a:off x="0" y="990599"/>
              <a:ext cx="8382000" cy="5876041"/>
            </a:xfrm>
            <a:prstGeom prst="rect">
              <a:avLst/>
            </a:prstGeom>
            <a:noFill/>
            <a:ln w="9525">
              <a:noFill/>
              <a:miter lim="800000"/>
              <a:headEnd/>
              <a:tailEnd/>
            </a:ln>
          </p:spPr>
        </p:pic>
        <p:sp>
          <p:nvSpPr>
            <p:cNvPr id="8" name="Rectangle 7"/>
            <p:cNvSpPr/>
            <p:nvPr/>
          </p:nvSpPr>
          <p:spPr>
            <a:xfrm>
              <a:off x="8086725" y="990599"/>
              <a:ext cx="1057275" cy="58681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1905000" y="0"/>
            <a:ext cx="7162800" cy="1143000"/>
          </a:xfrm>
        </p:spPr>
        <p:txBody>
          <a:bodyPr/>
          <a:lstStyle/>
          <a:p>
            <a:pPr algn="r" eaLnBrk="1" hangingPunct="1"/>
            <a:r>
              <a:rPr lang="en-US" sz="2200" b="1" smtClean="0">
                <a:solidFill>
                  <a:srgbClr val="FFC000"/>
                </a:solidFill>
              </a:rPr>
              <a:t>Tabletop Exercise Tool for Water Systems: </a:t>
            </a:r>
            <a:br>
              <a:rPr lang="en-US" sz="2200" b="1" smtClean="0">
                <a:solidFill>
                  <a:srgbClr val="FFC000"/>
                </a:solidFill>
              </a:rPr>
            </a:br>
            <a:r>
              <a:rPr lang="en-US" sz="2200" b="1" smtClean="0">
                <a:solidFill>
                  <a:srgbClr val="FFC000"/>
                </a:solidFill>
              </a:rPr>
              <a:t>Help Page</a:t>
            </a:r>
          </a:p>
        </p:txBody>
      </p:sp>
      <p:sp>
        <p:nvSpPr>
          <p:cNvPr id="2" name="Slide Number Placeholder 1"/>
          <p:cNvSpPr>
            <a:spLocks noGrp="1"/>
          </p:cNvSpPr>
          <p:nvPr>
            <p:ph type="sldNum" sz="quarter" idx="12"/>
          </p:nvPr>
        </p:nvSpPr>
        <p:spPr/>
        <p:txBody>
          <a:bodyPr/>
          <a:lstStyle/>
          <a:p>
            <a:pPr>
              <a:defRPr/>
            </a:pPr>
            <a:fld id="{B0F7617B-B6C9-4F2A-BE76-8D7B144581EC}" type="slidenum">
              <a:rPr lang="en-US"/>
              <a:pPr>
                <a:defRPr/>
              </a:pPr>
              <a:t>22</a:t>
            </a:fld>
            <a:endParaRPr lang="en-US" dirty="0"/>
          </a:p>
        </p:txBody>
      </p:sp>
      <p:pic>
        <p:nvPicPr>
          <p:cNvPr id="45060" name="Picture 2"/>
          <p:cNvPicPr>
            <a:picLocks noChangeAspect="1" noChangeArrowheads="1"/>
          </p:cNvPicPr>
          <p:nvPr/>
        </p:nvPicPr>
        <p:blipFill>
          <a:blip r:embed="rId3" cstate="print"/>
          <a:srcRect t="10580" r="6329" b="16406"/>
          <a:stretch>
            <a:fillRect/>
          </a:stretch>
        </p:blipFill>
        <p:spPr bwMode="auto">
          <a:xfrm>
            <a:off x="0" y="1096963"/>
            <a:ext cx="9144000" cy="5684837"/>
          </a:xfrm>
          <a:prstGeom prst="rect">
            <a:avLst/>
          </a:prstGeom>
          <a:noFill/>
          <a:ln w="9525">
            <a:noFill/>
            <a:miter lim="800000"/>
            <a:headEnd/>
            <a:tailEnd/>
          </a:ln>
        </p:spPr>
      </p:pic>
      <p:sp>
        <p:nvSpPr>
          <p:cNvPr id="5" name="Oval 4"/>
          <p:cNvSpPr/>
          <p:nvPr/>
        </p:nvSpPr>
        <p:spPr>
          <a:xfrm>
            <a:off x="4394200" y="4879975"/>
            <a:ext cx="450850" cy="4524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5"/>
          <p:cNvSpPr>
            <a:spLocks noGrp="1" noChangeArrowheads="1"/>
          </p:cNvSpPr>
          <p:nvPr>
            <p:ph type="ctrTitle"/>
          </p:nvPr>
        </p:nvSpPr>
        <p:spPr/>
        <p:txBody>
          <a:bodyPr/>
          <a:lstStyle/>
          <a:p>
            <a:pPr eaLnBrk="1" hangingPunct="1"/>
            <a:r>
              <a:rPr lang="en-US" sz="3600" b="1" dirty="0" smtClean="0">
                <a:solidFill>
                  <a:schemeClr val="accent2"/>
                </a:solidFill>
                <a:latin typeface="Palatino Linotype" pitchFamily="18" charset="0"/>
              </a:rPr>
              <a:t>Planning and Designing a Tabletop Exercise</a:t>
            </a:r>
          </a:p>
        </p:txBody>
      </p:sp>
      <p:sp>
        <p:nvSpPr>
          <p:cNvPr id="15" name="Subtitle 14"/>
          <p:cNvSpPr>
            <a:spLocks noGrp="1"/>
          </p:cNvSpPr>
          <p:nvPr>
            <p:ph type="subTitle" idx="1"/>
          </p:nvPr>
        </p:nvSpPr>
        <p:spPr/>
        <p:txBody>
          <a:bodyPr/>
          <a:lstStyle/>
          <a:p>
            <a:endParaRPr lang="en-US"/>
          </a:p>
        </p:txBody>
      </p:sp>
      <p:grpSp>
        <p:nvGrpSpPr>
          <p:cNvPr id="46086" name="Group 11"/>
          <p:cNvGrpSpPr>
            <a:grpSpLocks/>
          </p:cNvGrpSpPr>
          <p:nvPr/>
        </p:nvGrpSpPr>
        <p:grpSpPr bwMode="auto">
          <a:xfrm>
            <a:off x="0" y="4375150"/>
            <a:ext cx="9144000" cy="1733550"/>
            <a:chOff x="0" y="4374573"/>
            <a:chExt cx="9144000" cy="1733406"/>
          </a:xfrm>
        </p:grpSpPr>
        <p:pic>
          <p:nvPicPr>
            <p:cNvPr id="46087" name="Picture 9" descr="EQ.jpg"/>
            <p:cNvPicPr preferRelativeResize="0">
              <a:picLocks noChangeAspect="1"/>
            </p:cNvPicPr>
            <p:nvPr/>
          </p:nvPicPr>
          <p:blipFill>
            <a:blip r:embed="rId3" cstate="print"/>
            <a:srcRect/>
            <a:stretch>
              <a:fillRect/>
            </a:stretch>
          </p:blipFill>
          <p:spPr bwMode="auto">
            <a:xfrm>
              <a:off x="596395" y="4387319"/>
              <a:ext cx="2324755" cy="1719212"/>
            </a:xfrm>
            <a:prstGeom prst="rect">
              <a:avLst/>
            </a:prstGeom>
            <a:noFill/>
            <a:ln w="0">
              <a:solidFill>
                <a:schemeClr val="tx1"/>
              </a:solidFill>
              <a:miter lim="800000"/>
              <a:headEnd/>
              <a:tailEnd/>
            </a:ln>
          </p:spPr>
        </p:pic>
        <p:pic>
          <p:nvPicPr>
            <p:cNvPr id="46088" name="Picture 10" descr="flood.bmp"/>
            <p:cNvPicPr preferRelativeResize="0">
              <a:picLocks noChangeAspect="1"/>
            </p:cNvPicPr>
            <p:nvPr/>
          </p:nvPicPr>
          <p:blipFill>
            <a:blip r:embed="rId4" cstate="print"/>
            <a:srcRect/>
            <a:stretch>
              <a:fillRect/>
            </a:stretch>
          </p:blipFill>
          <p:spPr bwMode="auto">
            <a:xfrm>
              <a:off x="0" y="4387319"/>
              <a:ext cx="1711293" cy="1719072"/>
            </a:xfrm>
            <a:prstGeom prst="rect">
              <a:avLst/>
            </a:prstGeom>
            <a:noFill/>
            <a:ln w="0">
              <a:solidFill>
                <a:schemeClr val="tx1"/>
              </a:solidFill>
              <a:miter lim="800000"/>
              <a:headEnd/>
              <a:tailEnd/>
            </a:ln>
          </p:spPr>
        </p:pic>
        <p:pic>
          <p:nvPicPr>
            <p:cNvPr id="46089" name="Picture 11" descr="images.jpg"/>
            <p:cNvPicPr>
              <a:picLocks noChangeAspect="1"/>
            </p:cNvPicPr>
            <p:nvPr/>
          </p:nvPicPr>
          <p:blipFill>
            <a:blip r:embed="rId5" cstate="print"/>
            <a:srcRect/>
            <a:stretch>
              <a:fillRect/>
            </a:stretch>
          </p:blipFill>
          <p:spPr bwMode="auto">
            <a:xfrm>
              <a:off x="4287780" y="4387319"/>
              <a:ext cx="2583305" cy="1719212"/>
            </a:xfrm>
            <a:prstGeom prst="rect">
              <a:avLst/>
            </a:prstGeom>
            <a:noFill/>
            <a:ln w="0">
              <a:solidFill>
                <a:schemeClr val="tx1"/>
              </a:solidFill>
              <a:miter lim="800000"/>
              <a:headEnd/>
              <a:tailEnd/>
            </a:ln>
          </p:spPr>
        </p:pic>
        <p:pic>
          <p:nvPicPr>
            <p:cNvPr id="46090" name="Picture 12" descr="untitled.bmp"/>
            <p:cNvPicPr preferRelativeResize="0">
              <a:picLocks/>
            </p:cNvPicPr>
            <p:nvPr/>
          </p:nvPicPr>
          <p:blipFill>
            <a:blip r:embed="rId6" cstate="print"/>
            <a:srcRect/>
            <a:stretch>
              <a:fillRect/>
            </a:stretch>
          </p:blipFill>
          <p:spPr bwMode="auto">
            <a:xfrm>
              <a:off x="2917522" y="4387319"/>
              <a:ext cx="1654478" cy="1719072"/>
            </a:xfrm>
            <a:prstGeom prst="rect">
              <a:avLst/>
            </a:prstGeom>
            <a:noFill/>
            <a:ln w="0">
              <a:solidFill>
                <a:schemeClr val="tx1"/>
              </a:solidFill>
              <a:miter lim="800000"/>
              <a:headEnd/>
              <a:tailEnd/>
            </a:ln>
          </p:spPr>
        </p:pic>
        <p:pic>
          <p:nvPicPr>
            <p:cNvPr id="46091" name="Picture 20"/>
            <p:cNvPicPr preferRelativeResize="0">
              <a:picLocks noChangeAspect="1" noChangeArrowheads="1"/>
            </p:cNvPicPr>
            <p:nvPr/>
          </p:nvPicPr>
          <p:blipFill>
            <a:blip r:embed="rId7" cstate="print"/>
            <a:srcRect/>
            <a:stretch>
              <a:fillRect/>
            </a:stretch>
          </p:blipFill>
          <p:spPr bwMode="auto">
            <a:xfrm>
              <a:off x="6539502" y="4387319"/>
              <a:ext cx="2604498" cy="1719072"/>
            </a:xfrm>
            <a:prstGeom prst="rect">
              <a:avLst/>
            </a:prstGeom>
            <a:noFill/>
            <a:ln w="9525">
              <a:noFill/>
              <a:miter lim="800000"/>
              <a:headEnd/>
              <a:tailEnd/>
            </a:ln>
          </p:spPr>
        </p:pic>
        <p:cxnSp>
          <p:nvCxnSpPr>
            <p:cNvPr id="18" name="Straight Connector 17"/>
            <p:cNvCxnSpPr/>
            <p:nvPr/>
          </p:nvCxnSpPr>
          <p:spPr>
            <a:xfrm>
              <a:off x="0" y="4374573"/>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106392"/>
              <a:ext cx="91440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solidFill>
                  <a:schemeClr val="accent2"/>
                </a:solidFill>
                <a:latin typeface="Times New Roman" pitchFamily="18" charset="0"/>
              </a:rPr>
              <a:t>Plan the Exercise</a:t>
            </a:r>
            <a:endParaRPr lang="en-US" dirty="0">
              <a:solidFill>
                <a:schemeClr val="accent2"/>
              </a:solidFill>
            </a:endParaRPr>
          </a:p>
        </p:txBody>
      </p:sp>
      <p:sp>
        <p:nvSpPr>
          <p:cNvPr id="47109" name="Rectangle 5"/>
          <p:cNvSpPr>
            <a:spLocks noGrp="1" noChangeArrowheads="1"/>
          </p:cNvSpPr>
          <p:nvPr>
            <p:ph idx="1"/>
          </p:nvPr>
        </p:nvSpPr>
        <p:spPr/>
        <p:txBody>
          <a:bodyPr/>
          <a:lstStyle/>
          <a:p>
            <a:pPr marL="0" indent="0" eaLnBrk="1" hangingPunct="1">
              <a:buNone/>
            </a:pPr>
            <a:r>
              <a:rPr lang="en-US" sz="2800" dirty="0" smtClean="0"/>
              <a:t>The entire exercise process can be outlined in 5 phases:</a:t>
            </a:r>
          </a:p>
          <a:p>
            <a:pPr marL="0" indent="0" eaLnBrk="1" hangingPunct="1">
              <a:buNone/>
            </a:pPr>
            <a:endParaRPr lang="en-US" sz="2800" dirty="0" smtClean="0"/>
          </a:p>
          <a:p>
            <a:pPr eaLnBrk="1" hangingPunct="1"/>
            <a:r>
              <a:rPr lang="en-US" sz="2800" dirty="0" smtClean="0"/>
              <a:t>Establish the foundation </a:t>
            </a:r>
          </a:p>
          <a:p>
            <a:pPr eaLnBrk="1" hangingPunct="1"/>
            <a:r>
              <a:rPr lang="en-US" sz="2800" dirty="0" smtClean="0"/>
              <a:t>Design and development </a:t>
            </a:r>
          </a:p>
          <a:p>
            <a:pPr eaLnBrk="1" hangingPunct="1"/>
            <a:r>
              <a:rPr lang="en-US" sz="2800" dirty="0" smtClean="0"/>
              <a:t>Conduct </a:t>
            </a:r>
          </a:p>
          <a:p>
            <a:pPr eaLnBrk="1" hangingPunct="1"/>
            <a:r>
              <a:rPr lang="en-US" sz="2800" dirty="0" smtClean="0"/>
              <a:t>Evaluation </a:t>
            </a:r>
          </a:p>
          <a:p>
            <a:pPr eaLnBrk="1" hangingPunct="1"/>
            <a:r>
              <a:rPr lang="en-US" sz="2800" dirty="0" smtClean="0"/>
              <a:t>Improvement planning</a:t>
            </a:r>
          </a:p>
        </p:txBody>
      </p:sp>
      <p:sp>
        <p:nvSpPr>
          <p:cNvPr id="47111" name="Slide Number Placeholder 7"/>
          <p:cNvSpPr>
            <a:spLocks noGrp="1"/>
          </p:cNvSpPr>
          <p:nvPr>
            <p:ph type="sldNum" sz="quarter" idx="12"/>
          </p:nvPr>
        </p:nvSpPr>
        <p:spPr>
          <a:noFill/>
        </p:spPr>
        <p:txBody>
          <a:bodyPr/>
          <a:lstStyle/>
          <a:p>
            <a:endParaRPr lang="en-US" smtClean="0"/>
          </a:p>
        </p:txBody>
      </p:sp>
      <p:pic>
        <p:nvPicPr>
          <p:cNvPr id="47112" name="Picture 8" descr="planning cycle.bmp"/>
          <p:cNvPicPr>
            <a:picLocks noChangeAspect="1"/>
          </p:cNvPicPr>
          <p:nvPr/>
        </p:nvPicPr>
        <p:blipFill>
          <a:blip r:embed="rId3" cstate="print"/>
          <a:srcRect/>
          <a:stretch>
            <a:fillRect/>
          </a:stretch>
        </p:blipFill>
        <p:spPr bwMode="auto">
          <a:xfrm>
            <a:off x="5922786" y="2398251"/>
            <a:ext cx="3221214" cy="3204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latin typeface="Times New Roman" pitchFamily="18" charset="0"/>
              </a:rPr>
              <a:t>Establish the Foundation</a:t>
            </a:r>
            <a:endParaRPr lang="en-US" dirty="0"/>
          </a:p>
        </p:txBody>
      </p:sp>
      <p:sp>
        <p:nvSpPr>
          <p:cNvPr id="13" name="Content Placeholder 12"/>
          <p:cNvSpPr>
            <a:spLocks noGrp="1"/>
          </p:cNvSpPr>
          <p:nvPr>
            <p:ph idx="1"/>
          </p:nvPr>
        </p:nvSpPr>
        <p:spPr>
          <a:xfrm>
            <a:off x="914400" y="1129352"/>
            <a:ext cx="4394579" cy="4876800"/>
          </a:xfrm>
        </p:spPr>
        <p:txBody>
          <a:bodyPr/>
          <a:lstStyle/>
          <a:p>
            <a:endParaRPr lang="en-US" dirty="0" smtClean="0"/>
          </a:p>
          <a:p>
            <a:r>
              <a:rPr lang="en-US" sz="2800" dirty="0" smtClean="0"/>
              <a:t>Develop an exercise planning timeline with milestones</a:t>
            </a:r>
          </a:p>
          <a:p>
            <a:endParaRPr lang="en-US" sz="2800" dirty="0" smtClean="0"/>
          </a:p>
          <a:p>
            <a:r>
              <a:rPr lang="en-US" sz="2800" dirty="0" smtClean="0"/>
              <a:t>Select participants for an Exercise Planning Team</a:t>
            </a:r>
          </a:p>
          <a:p>
            <a:endParaRPr lang="en-US" sz="2800" dirty="0" smtClean="0"/>
          </a:p>
          <a:p>
            <a:r>
              <a:rPr lang="en-US" sz="2800" dirty="0" smtClean="0"/>
              <a:t>Schedule planning meetings</a:t>
            </a:r>
          </a:p>
          <a:p>
            <a:endParaRPr lang="en-US" dirty="0"/>
          </a:p>
        </p:txBody>
      </p:sp>
      <p:sp>
        <p:nvSpPr>
          <p:cNvPr id="48136" name="Slide Number Placeholder 8"/>
          <p:cNvSpPr>
            <a:spLocks noGrp="1"/>
          </p:cNvSpPr>
          <p:nvPr>
            <p:ph type="sldNum" sz="quarter" idx="12"/>
          </p:nvPr>
        </p:nvSpPr>
        <p:spPr>
          <a:noFill/>
        </p:spPr>
        <p:txBody>
          <a:bodyPr/>
          <a:lstStyle/>
          <a:p>
            <a:endParaRPr lang="en-US" smtClean="0"/>
          </a:p>
        </p:txBody>
      </p:sp>
      <p:pic>
        <p:nvPicPr>
          <p:cNvPr id="48137" name="Picture 8" descr="planning ttx.bmp"/>
          <p:cNvPicPr>
            <a:picLocks noChangeAspect="1"/>
          </p:cNvPicPr>
          <p:nvPr/>
        </p:nvPicPr>
        <p:blipFill>
          <a:blip r:embed="rId3" cstate="print">
            <a:lum bright="10000"/>
          </a:blip>
          <a:srcRect/>
          <a:stretch>
            <a:fillRect/>
          </a:stretch>
        </p:blipFill>
        <p:spPr bwMode="auto">
          <a:xfrm>
            <a:off x="5297828" y="2587794"/>
            <a:ext cx="3668751" cy="28917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latin typeface="Times New Roman" pitchFamily="18" charset="0"/>
              </a:rPr>
              <a:t>Design and Development</a:t>
            </a:r>
            <a:endParaRPr lang="en-US" dirty="0"/>
          </a:p>
        </p:txBody>
      </p:sp>
      <p:sp>
        <p:nvSpPr>
          <p:cNvPr id="11" name="Content Placeholder 10"/>
          <p:cNvSpPr>
            <a:spLocks noGrp="1"/>
          </p:cNvSpPr>
          <p:nvPr>
            <p:ph idx="1"/>
          </p:nvPr>
        </p:nvSpPr>
        <p:spPr>
          <a:xfrm>
            <a:off x="914400" y="1634328"/>
            <a:ext cx="5418161" cy="4876800"/>
          </a:xfrm>
        </p:spPr>
        <p:txBody>
          <a:bodyPr/>
          <a:lstStyle/>
          <a:p>
            <a:r>
              <a:rPr lang="en-US" sz="2800" dirty="0" smtClean="0"/>
              <a:t>Identify objectives </a:t>
            </a:r>
          </a:p>
          <a:p>
            <a:r>
              <a:rPr lang="en-US" sz="2800" dirty="0" smtClean="0"/>
              <a:t>Design the scenario </a:t>
            </a:r>
          </a:p>
          <a:p>
            <a:r>
              <a:rPr lang="en-US" sz="2800" dirty="0" smtClean="0"/>
              <a:t>Create documentation </a:t>
            </a:r>
          </a:p>
          <a:p>
            <a:r>
              <a:rPr lang="en-US" sz="2800" dirty="0" smtClean="0"/>
              <a:t>Coordinate logistics</a:t>
            </a:r>
          </a:p>
          <a:p>
            <a:r>
              <a:rPr lang="en-US" sz="2800" dirty="0" smtClean="0"/>
              <a:t>Plan the exercise facilitation</a:t>
            </a:r>
          </a:p>
          <a:p>
            <a:r>
              <a:rPr lang="en-US" sz="2800" dirty="0" smtClean="0"/>
              <a:t>Set focus of evaluation and improvement planning</a:t>
            </a:r>
          </a:p>
          <a:p>
            <a:endParaRPr lang="en-US" dirty="0"/>
          </a:p>
        </p:txBody>
      </p:sp>
      <p:sp>
        <p:nvSpPr>
          <p:cNvPr id="49159" name="Slide Number Placeholder 7"/>
          <p:cNvSpPr>
            <a:spLocks noGrp="1"/>
          </p:cNvSpPr>
          <p:nvPr>
            <p:ph type="sldNum" sz="quarter" idx="12"/>
          </p:nvPr>
        </p:nvSpPr>
        <p:spPr>
          <a:noFill/>
        </p:spPr>
        <p:txBody>
          <a:bodyPr/>
          <a:lstStyle/>
          <a:p>
            <a:endParaRPr lang="en-US" smtClean="0"/>
          </a:p>
        </p:txBody>
      </p:sp>
      <p:pic>
        <p:nvPicPr>
          <p:cNvPr id="49160" name="Picture 8" descr="objective.bmp"/>
          <p:cNvPicPr>
            <a:picLocks noChangeAspect="1"/>
          </p:cNvPicPr>
          <p:nvPr/>
        </p:nvPicPr>
        <p:blipFill>
          <a:blip r:embed="rId3" cstate="print"/>
          <a:srcRect/>
          <a:stretch>
            <a:fillRect/>
          </a:stretch>
        </p:blipFill>
        <p:spPr bwMode="auto">
          <a:xfrm>
            <a:off x="6501161" y="2170342"/>
            <a:ext cx="2642839" cy="27632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latin typeface="Times New Roman" pitchFamily="18" charset="0"/>
              </a:rPr>
              <a:t>How to Pick a Scenario</a:t>
            </a:r>
            <a:endParaRPr lang="en-US" dirty="0"/>
          </a:p>
        </p:txBody>
      </p:sp>
      <p:sp>
        <p:nvSpPr>
          <p:cNvPr id="50179" name="Content Placeholder 2"/>
          <p:cNvSpPr>
            <a:spLocks noGrp="1"/>
          </p:cNvSpPr>
          <p:nvPr>
            <p:ph idx="1"/>
          </p:nvPr>
        </p:nvSpPr>
        <p:spPr>
          <a:xfrm>
            <a:off x="914400" y="1061112"/>
            <a:ext cx="7848600" cy="4876800"/>
          </a:xfrm>
        </p:spPr>
        <p:txBody>
          <a:bodyPr/>
          <a:lstStyle/>
          <a:p>
            <a:pPr eaLnBrk="1" hangingPunct="1"/>
            <a:r>
              <a:rPr lang="en-US" sz="2600" dirty="0" smtClean="0"/>
              <a:t>Depends upon your objectives</a:t>
            </a:r>
          </a:p>
          <a:p>
            <a:pPr eaLnBrk="1" hangingPunct="1"/>
            <a:r>
              <a:rPr lang="en-US" sz="2600" dirty="0" smtClean="0"/>
              <a:t>Three basic scenario types:</a:t>
            </a:r>
          </a:p>
          <a:p>
            <a:pPr lvl="1" eaLnBrk="1" hangingPunct="1"/>
            <a:r>
              <a:rPr lang="en-US" sz="2600" dirty="0" smtClean="0"/>
              <a:t>No-notice incidents (e.g., earthquake)</a:t>
            </a:r>
          </a:p>
          <a:p>
            <a:pPr lvl="1" eaLnBrk="1" hangingPunct="1"/>
            <a:r>
              <a:rPr lang="en-US" sz="2600" dirty="0" smtClean="0"/>
              <a:t>Limited notice incidents (e.g., a flood, tornado)</a:t>
            </a:r>
          </a:p>
          <a:p>
            <a:pPr lvl="1" eaLnBrk="1" hangingPunct="1"/>
            <a:r>
              <a:rPr lang="en-US" sz="2600" dirty="0" smtClean="0"/>
              <a:t>Gradual incidents (e.g., climate change, pandemic)</a:t>
            </a:r>
          </a:p>
          <a:p>
            <a:pPr eaLnBrk="1" hangingPunct="1"/>
            <a:r>
              <a:rPr lang="en-US" sz="2600" dirty="0" smtClean="0"/>
              <a:t>No-notice incidents test internal policies and procedures</a:t>
            </a:r>
          </a:p>
          <a:p>
            <a:pPr eaLnBrk="1" hangingPunct="1"/>
            <a:r>
              <a:rPr lang="en-US" sz="2600" dirty="0" smtClean="0"/>
              <a:t>Limited notice incidents test existing plans and procedures and interactions with other agencies</a:t>
            </a:r>
          </a:p>
          <a:p>
            <a:pPr eaLnBrk="1" hangingPunct="1"/>
            <a:r>
              <a:rPr lang="en-US" sz="2600" dirty="0" smtClean="0"/>
              <a:t>Gradual incidents test long-term planning and preparedness measures and COOP</a:t>
            </a:r>
          </a:p>
        </p:txBody>
      </p:sp>
      <p:sp>
        <p:nvSpPr>
          <p:cNvPr id="50182" name="Slide Number Placeholder 7"/>
          <p:cNvSpPr>
            <a:spLocks noGrp="1"/>
          </p:cNvSpPr>
          <p:nvPr>
            <p:ph type="sldNum" sz="quarter" idx="12"/>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524000" y="139392"/>
            <a:ext cx="6934200" cy="609600"/>
          </a:xfrm>
        </p:spPr>
        <p:txBody>
          <a:bodyPr>
            <a:noAutofit/>
          </a:bodyPr>
          <a:lstStyle/>
          <a:p>
            <a:r>
              <a:rPr lang="en-US" sz="2800" dirty="0" smtClean="0">
                <a:latin typeface="Times New Roman" pitchFamily="18" charset="0"/>
              </a:rPr>
              <a:t>A Scenario Presentation Can Add to the Realistic Feel of the TTX</a:t>
            </a:r>
            <a:endParaRPr lang="en-US" sz="2800" dirty="0"/>
          </a:p>
        </p:txBody>
      </p:sp>
      <p:sp>
        <p:nvSpPr>
          <p:cNvPr id="1028" name="Content Placeholder 2"/>
          <p:cNvSpPr>
            <a:spLocks noGrp="1"/>
          </p:cNvSpPr>
          <p:nvPr>
            <p:ph idx="1"/>
          </p:nvPr>
        </p:nvSpPr>
        <p:spPr/>
        <p:txBody>
          <a:bodyPr/>
          <a:lstStyle/>
          <a:p>
            <a:pPr eaLnBrk="1" hangingPunct="1"/>
            <a:r>
              <a:rPr lang="en-US" sz="2800" dirty="0" smtClean="0"/>
              <a:t>In addition to the </a:t>
            </a:r>
            <a:r>
              <a:rPr lang="en-US" sz="2800" dirty="0" err="1" smtClean="0"/>
              <a:t>SitMan</a:t>
            </a:r>
            <a:r>
              <a:rPr lang="en-US" sz="2800" dirty="0" smtClean="0"/>
              <a:t> and the Additional Discussion Questions, the Tool offers a sample presentation that you can use in the facilitation of your exercise</a:t>
            </a:r>
          </a:p>
          <a:p>
            <a:pPr eaLnBrk="1" hangingPunct="1"/>
            <a:r>
              <a:rPr lang="en-US" sz="2800" dirty="0" smtClean="0"/>
              <a:t>Should be modified to be consistent with your Scenario Description</a:t>
            </a:r>
          </a:p>
          <a:p>
            <a:pPr eaLnBrk="1" hangingPunct="1"/>
            <a:r>
              <a:rPr lang="en-US" sz="2800" dirty="0" smtClean="0"/>
              <a:t>Include photos of the scenario or the actual physical system </a:t>
            </a:r>
            <a:br>
              <a:rPr lang="en-US" sz="2800" dirty="0" smtClean="0"/>
            </a:br>
            <a:r>
              <a:rPr lang="en-US" sz="2800" dirty="0" smtClean="0"/>
              <a:t>(treatment plants, etc) </a:t>
            </a:r>
            <a:br>
              <a:rPr lang="en-US" sz="2800" dirty="0" smtClean="0"/>
            </a:br>
            <a:r>
              <a:rPr lang="en-US" sz="2800" dirty="0" smtClean="0"/>
              <a:t>where possible</a:t>
            </a:r>
          </a:p>
        </p:txBody>
      </p:sp>
      <p:sp>
        <p:nvSpPr>
          <p:cNvPr id="1031" name="Slide Number Placeholder 8"/>
          <p:cNvSpPr>
            <a:spLocks noGrp="1"/>
          </p:cNvSpPr>
          <p:nvPr>
            <p:ph type="sldNum" sz="quarter" idx="12"/>
          </p:nvPr>
        </p:nvSpPr>
        <p:spPr>
          <a:noFill/>
        </p:spPr>
        <p:txBody>
          <a:bodyPr/>
          <a:lstStyle/>
          <a:p>
            <a:endParaRPr lang="en-US" smtClean="0"/>
          </a:p>
        </p:txBody>
      </p:sp>
      <p:sp>
        <p:nvSpPr>
          <p:cNvPr id="1029" name="Footer Placeholder 3"/>
          <p:cNvSpPr txBox="1">
            <a:spLocks noGrp="1"/>
          </p:cNvSpPr>
          <p:nvPr/>
        </p:nvSpPr>
        <p:spPr bwMode="auto">
          <a:xfrm>
            <a:off x="2971800" y="6400800"/>
            <a:ext cx="4724400" cy="320675"/>
          </a:xfrm>
          <a:prstGeom prst="rect">
            <a:avLst/>
          </a:prstGeom>
          <a:noFill/>
          <a:ln w="9525">
            <a:noFill/>
            <a:miter lim="800000"/>
            <a:headEnd/>
            <a:tailEnd/>
          </a:ln>
        </p:spPr>
        <p:txBody>
          <a:bodyPr/>
          <a:lstStyle/>
          <a:p>
            <a:pPr algn="ctr">
              <a:spcBef>
                <a:spcPct val="50000"/>
              </a:spcBef>
            </a:pPr>
            <a:endParaRPr lang="en-US" sz="1200">
              <a:solidFill>
                <a:srgbClr val="154DA7"/>
              </a:solidFill>
            </a:endParaRPr>
          </a:p>
          <a:p>
            <a:pPr algn="ctr">
              <a:spcBef>
                <a:spcPct val="50000"/>
              </a:spcBef>
            </a:pPr>
            <a:endParaRPr lang="en-US" sz="1200">
              <a:solidFill>
                <a:srgbClr val="154DA7"/>
              </a:solidFill>
            </a:endParaRPr>
          </a:p>
        </p:txBody>
      </p:sp>
      <p:graphicFrame>
        <p:nvGraphicFramePr>
          <p:cNvPr id="1026" name="Object 9"/>
          <p:cNvGraphicFramePr>
            <a:graphicFrameLocks noChangeAspect="1"/>
          </p:cNvGraphicFramePr>
          <p:nvPr/>
        </p:nvGraphicFramePr>
        <p:xfrm>
          <a:off x="5677468" y="4626077"/>
          <a:ext cx="3466531" cy="2231923"/>
        </p:xfrm>
        <a:graphic>
          <a:graphicData uri="http://schemas.openxmlformats.org/presentationml/2006/ole">
            <mc:AlternateContent xmlns:mc="http://schemas.openxmlformats.org/markup-compatibility/2006">
              <mc:Choice xmlns:v="urn:schemas-microsoft-com:vml" Requires="v">
                <p:oleObj spid="_x0000_s1033" name="Bitmap Image" r:id="rId4" imgW="5858693" imgH="3772427" progId="PBrush">
                  <p:embed/>
                </p:oleObj>
              </mc:Choice>
              <mc:Fallback>
                <p:oleObj name="Bitmap Image" r:id="rId4" imgW="5858693" imgH="3772427" progId="PBrush">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7468" y="4626077"/>
                        <a:ext cx="3466531" cy="2231923"/>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1" name="Rectangle 5"/>
          <p:cNvSpPr>
            <a:spLocks noGrp="1" noChangeArrowheads="1"/>
          </p:cNvSpPr>
          <p:nvPr>
            <p:ph type="ctrTitle"/>
          </p:nvPr>
        </p:nvSpPr>
        <p:spPr/>
        <p:txBody>
          <a:bodyPr/>
          <a:lstStyle/>
          <a:p>
            <a:pPr eaLnBrk="1" hangingPunct="1"/>
            <a:r>
              <a:rPr lang="en-US" sz="3600" b="1" dirty="0" smtClean="0">
                <a:solidFill>
                  <a:schemeClr val="accent2"/>
                </a:solidFill>
                <a:latin typeface="Palatino Linotype" pitchFamily="18" charset="0"/>
              </a:rPr>
              <a:t>Customizing a Tabletop Exercise</a:t>
            </a:r>
          </a:p>
        </p:txBody>
      </p:sp>
      <p:sp>
        <p:nvSpPr>
          <p:cNvPr id="15" name="Subtitle 14"/>
          <p:cNvSpPr>
            <a:spLocks noGrp="1"/>
          </p:cNvSpPr>
          <p:nvPr>
            <p:ph type="subTitle" idx="1"/>
          </p:nvPr>
        </p:nvSpPr>
        <p:spPr/>
        <p:txBody>
          <a:bodyPr/>
          <a:lstStyle/>
          <a:p>
            <a:endParaRPr lang="en-US"/>
          </a:p>
        </p:txBody>
      </p:sp>
      <p:grpSp>
        <p:nvGrpSpPr>
          <p:cNvPr id="55302" name="Group 11"/>
          <p:cNvGrpSpPr>
            <a:grpSpLocks/>
          </p:cNvGrpSpPr>
          <p:nvPr/>
        </p:nvGrpSpPr>
        <p:grpSpPr bwMode="auto">
          <a:xfrm>
            <a:off x="0" y="4375150"/>
            <a:ext cx="9144000" cy="1733550"/>
            <a:chOff x="0" y="4374573"/>
            <a:chExt cx="9144000" cy="1733406"/>
          </a:xfrm>
        </p:grpSpPr>
        <p:pic>
          <p:nvPicPr>
            <p:cNvPr id="55303" name="Picture 9" descr="EQ.jpg"/>
            <p:cNvPicPr preferRelativeResize="0">
              <a:picLocks noChangeAspect="1"/>
            </p:cNvPicPr>
            <p:nvPr/>
          </p:nvPicPr>
          <p:blipFill>
            <a:blip r:embed="rId3" cstate="print"/>
            <a:srcRect/>
            <a:stretch>
              <a:fillRect/>
            </a:stretch>
          </p:blipFill>
          <p:spPr bwMode="auto">
            <a:xfrm>
              <a:off x="596395" y="4387319"/>
              <a:ext cx="2324755" cy="1719212"/>
            </a:xfrm>
            <a:prstGeom prst="rect">
              <a:avLst/>
            </a:prstGeom>
            <a:noFill/>
            <a:ln w="0">
              <a:solidFill>
                <a:schemeClr val="tx1"/>
              </a:solidFill>
              <a:miter lim="800000"/>
              <a:headEnd/>
              <a:tailEnd/>
            </a:ln>
          </p:spPr>
        </p:pic>
        <p:pic>
          <p:nvPicPr>
            <p:cNvPr id="55304" name="Picture 10" descr="flood.bmp"/>
            <p:cNvPicPr preferRelativeResize="0">
              <a:picLocks noChangeAspect="1"/>
            </p:cNvPicPr>
            <p:nvPr/>
          </p:nvPicPr>
          <p:blipFill>
            <a:blip r:embed="rId4" cstate="print"/>
            <a:srcRect/>
            <a:stretch>
              <a:fillRect/>
            </a:stretch>
          </p:blipFill>
          <p:spPr bwMode="auto">
            <a:xfrm>
              <a:off x="0" y="4387319"/>
              <a:ext cx="1711293" cy="1719072"/>
            </a:xfrm>
            <a:prstGeom prst="rect">
              <a:avLst/>
            </a:prstGeom>
            <a:noFill/>
            <a:ln w="0">
              <a:solidFill>
                <a:schemeClr val="tx1"/>
              </a:solidFill>
              <a:miter lim="800000"/>
              <a:headEnd/>
              <a:tailEnd/>
            </a:ln>
          </p:spPr>
        </p:pic>
        <p:pic>
          <p:nvPicPr>
            <p:cNvPr id="55305" name="Picture 11" descr="images.jpg"/>
            <p:cNvPicPr>
              <a:picLocks noChangeAspect="1"/>
            </p:cNvPicPr>
            <p:nvPr/>
          </p:nvPicPr>
          <p:blipFill>
            <a:blip r:embed="rId5" cstate="print"/>
            <a:srcRect/>
            <a:stretch>
              <a:fillRect/>
            </a:stretch>
          </p:blipFill>
          <p:spPr bwMode="auto">
            <a:xfrm>
              <a:off x="4287780" y="4387319"/>
              <a:ext cx="2583305" cy="1719212"/>
            </a:xfrm>
            <a:prstGeom prst="rect">
              <a:avLst/>
            </a:prstGeom>
            <a:noFill/>
            <a:ln w="0">
              <a:solidFill>
                <a:schemeClr val="tx1"/>
              </a:solidFill>
              <a:miter lim="800000"/>
              <a:headEnd/>
              <a:tailEnd/>
            </a:ln>
          </p:spPr>
        </p:pic>
        <p:pic>
          <p:nvPicPr>
            <p:cNvPr id="55306" name="Picture 12" descr="untitled.bmp"/>
            <p:cNvPicPr preferRelativeResize="0">
              <a:picLocks/>
            </p:cNvPicPr>
            <p:nvPr/>
          </p:nvPicPr>
          <p:blipFill>
            <a:blip r:embed="rId6" cstate="print"/>
            <a:srcRect/>
            <a:stretch>
              <a:fillRect/>
            </a:stretch>
          </p:blipFill>
          <p:spPr bwMode="auto">
            <a:xfrm>
              <a:off x="2917522" y="4387319"/>
              <a:ext cx="1654478" cy="1719072"/>
            </a:xfrm>
            <a:prstGeom prst="rect">
              <a:avLst/>
            </a:prstGeom>
            <a:noFill/>
            <a:ln w="0">
              <a:solidFill>
                <a:schemeClr val="tx1"/>
              </a:solidFill>
              <a:miter lim="800000"/>
              <a:headEnd/>
              <a:tailEnd/>
            </a:ln>
          </p:spPr>
        </p:pic>
        <p:pic>
          <p:nvPicPr>
            <p:cNvPr id="55307" name="Picture 20"/>
            <p:cNvPicPr preferRelativeResize="0">
              <a:picLocks noChangeAspect="1" noChangeArrowheads="1"/>
            </p:cNvPicPr>
            <p:nvPr/>
          </p:nvPicPr>
          <p:blipFill>
            <a:blip r:embed="rId7" cstate="print"/>
            <a:srcRect/>
            <a:stretch>
              <a:fillRect/>
            </a:stretch>
          </p:blipFill>
          <p:spPr bwMode="auto">
            <a:xfrm>
              <a:off x="6539502" y="4387319"/>
              <a:ext cx="2604498" cy="1719072"/>
            </a:xfrm>
            <a:prstGeom prst="rect">
              <a:avLst/>
            </a:prstGeom>
            <a:noFill/>
            <a:ln w="9525">
              <a:noFill/>
              <a:miter lim="800000"/>
              <a:headEnd/>
              <a:tailEnd/>
            </a:ln>
          </p:spPr>
        </p:pic>
        <p:cxnSp>
          <p:nvCxnSpPr>
            <p:cNvPr id="18" name="Straight Connector 17"/>
            <p:cNvCxnSpPr/>
            <p:nvPr/>
          </p:nvCxnSpPr>
          <p:spPr>
            <a:xfrm>
              <a:off x="0" y="4374573"/>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106392"/>
              <a:ext cx="91440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latin typeface="Times New Roman" pitchFamily="18" charset="0"/>
              </a:rPr>
              <a:t>Participant Introductions</a:t>
            </a:r>
            <a:endParaRPr lang="en-US" dirty="0"/>
          </a:p>
        </p:txBody>
      </p:sp>
      <p:sp>
        <p:nvSpPr>
          <p:cNvPr id="20486" name="Rectangle 6"/>
          <p:cNvSpPr>
            <a:spLocks noChangeArrowheads="1"/>
          </p:cNvSpPr>
          <p:nvPr/>
        </p:nvSpPr>
        <p:spPr bwMode="auto">
          <a:xfrm>
            <a:off x="457200" y="2057400"/>
            <a:ext cx="5105400" cy="4525963"/>
          </a:xfrm>
          <a:prstGeom prst="rect">
            <a:avLst/>
          </a:prstGeom>
          <a:noFill/>
          <a:ln w="9525">
            <a:noFill/>
            <a:miter lim="800000"/>
            <a:headEnd/>
            <a:tailEnd/>
          </a:ln>
        </p:spPr>
        <p:txBody>
          <a:bodyPr/>
          <a:lstStyle/>
          <a:p>
            <a:pPr marL="342900" indent="-342900">
              <a:spcBef>
                <a:spcPct val="20000"/>
              </a:spcBef>
              <a:buFontTx/>
              <a:buChar char="•"/>
            </a:pPr>
            <a:endParaRPr lang="en-US" sz="3200"/>
          </a:p>
        </p:txBody>
      </p:sp>
      <p:pic>
        <p:nvPicPr>
          <p:cNvPr id="20488" name="Picture 4" descr="water employees"/>
          <p:cNvPicPr>
            <a:picLocks noChangeAspect="1" noChangeArrowheads="1"/>
          </p:cNvPicPr>
          <p:nvPr/>
        </p:nvPicPr>
        <p:blipFill>
          <a:blip r:embed="rId3" cstate="print"/>
          <a:srcRect/>
          <a:stretch>
            <a:fillRect/>
          </a:stretch>
        </p:blipFill>
        <p:spPr bwMode="auto">
          <a:xfrm>
            <a:off x="1665482" y="1479551"/>
            <a:ext cx="6226175" cy="46609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914400" y="2985908"/>
            <a:ext cx="7848600" cy="1164102"/>
          </a:xfrm>
        </p:spPr>
        <p:txBody>
          <a:bodyPr>
            <a:normAutofit/>
          </a:bodyPr>
          <a:lstStyle/>
          <a:p>
            <a:pPr>
              <a:buNone/>
            </a:pPr>
            <a:r>
              <a:rPr lang="en-US" sz="4800" b="1" dirty="0" smtClean="0"/>
              <a:t>SitMan Customization</a:t>
            </a:r>
          </a:p>
        </p:txBody>
      </p:sp>
      <p:sp>
        <p:nvSpPr>
          <p:cNvPr id="103433" name="Slide Number Placeholder 8"/>
          <p:cNvSpPr>
            <a:spLocks noGrp="1"/>
          </p:cNvSpPr>
          <p:nvPr>
            <p:ph type="sldNum" sz="quarter" idx="12"/>
          </p:nvPr>
        </p:nvSpPr>
        <p:spPr>
          <a:noFill/>
        </p:spPr>
        <p:txBody>
          <a:bodyPr/>
          <a:lstStyle/>
          <a:p>
            <a:endParaRPr lang="en-US" smtClean="0"/>
          </a:p>
        </p:txBody>
      </p:sp>
      <p:sp>
        <p:nvSpPr>
          <p:cNvPr id="103429" name="Rectangle 5"/>
          <p:cNvSpPr>
            <a:spLocks noChangeArrowheads="1"/>
          </p:cNvSpPr>
          <p:nvPr/>
        </p:nvSpPr>
        <p:spPr bwMode="auto">
          <a:xfrm>
            <a:off x="457200" y="1676400"/>
            <a:ext cx="9829800" cy="4525963"/>
          </a:xfrm>
          <a:prstGeom prst="rect">
            <a:avLst/>
          </a:prstGeom>
          <a:noFill/>
          <a:ln w="9525">
            <a:noFill/>
            <a:miter lim="800000"/>
            <a:headEnd/>
            <a:tailEnd/>
          </a:ln>
        </p:spPr>
        <p:txBody>
          <a:bodyPr/>
          <a:lstStyle/>
          <a:p>
            <a:pPr defTabSz="123825">
              <a:spcBef>
                <a:spcPct val="20000"/>
              </a:spcBef>
              <a:buFontTx/>
              <a:buChar char="•"/>
            </a:pPr>
            <a:endParaRPr lang="en-US" sz="3200"/>
          </a:p>
          <a:p>
            <a:pPr defTabSz="123825">
              <a:spcBef>
                <a:spcPct val="20000"/>
              </a:spcBef>
              <a:buFontTx/>
              <a:buChar char="•"/>
            </a:pPr>
            <a:endParaRPr lang="en-US" sz="3600"/>
          </a:p>
        </p:txBody>
      </p:sp>
      <p:sp>
        <p:nvSpPr>
          <p:cNvPr id="103430" name="Rectangle 7"/>
          <p:cNvSpPr>
            <a:spLocks noChangeArrowheads="1"/>
          </p:cNvSpPr>
          <p:nvPr/>
        </p:nvSpPr>
        <p:spPr bwMode="auto">
          <a:xfrm>
            <a:off x="-4568825" y="2559050"/>
            <a:ext cx="184150" cy="366713"/>
          </a:xfrm>
          <a:prstGeom prst="rect">
            <a:avLst/>
          </a:prstGeom>
          <a:noFill/>
          <a:ln w="9525">
            <a:noFill/>
            <a:miter lim="800000"/>
            <a:headEnd/>
            <a:tailEnd/>
          </a:ln>
        </p:spPr>
        <p:txBody>
          <a:bodyPr wrap="none">
            <a:spAutoFit/>
          </a:bodyPr>
          <a:lstStyle/>
          <a:p>
            <a:endParaRPr lang="en-US"/>
          </a:p>
        </p:txBody>
      </p:sp>
      <p:sp>
        <p:nvSpPr>
          <p:cNvPr id="7" name="Title 6"/>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ctrTitle"/>
          </p:nvPr>
        </p:nvSpPr>
        <p:spPr/>
        <p:txBody>
          <a:bodyPr/>
          <a:lstStyle/>
          <a:p>
            <a:pPr eaLnBrk="1" hangingPunct="1"/>
            <a:r>
              <a:rPr lang="en-US" sz="3600" b="1" smtClean="0">
                <a:solidFill>
                  <a:schemeClr val="accent2"/>
                </a:solidFill>
                <a:latin typeface="Palatino Linotype" pitchFamily="18" charset="0"/>
              </a:rPr>
              <a:t>Conducting a Tabletop Exercise</a:t>
            </a:r>
          </a:p>
        </p:txBody>
      </p:sp>
      <p:sp>
        <p:nvSpPr>
          <p:cNvPr id="16" name="Subtitle 15"/>
          <p:cNvSpPr>
            <a:spLocks noGrp="1"/>
          </p:cNvSpPr>
          <p:nvPr>
            <p:ph type="subTitle" idx="1"/>
          </p:nvPr>
        </p:nvSpPr>
        <p:spPr/>
        <p:txBody>
          <a:bodyPr/>
          <a:lstStyle/>
          <a:p>
            <a:endParaRPr lang="en-US"/>
          </a:p>
        </p:txBody>
      </p:sp>
      <p:grpSp>
        <p:nvGrpSpPr>
          <p:cNvPr id="94214" name="Group 11"/>
          <p:cNvGrpSpPr>
            <a:grpSpLocks/>
          </p:cNvGrpSpPr>
          <p:nvPr/>
        </p:nvGrpSpPr>
        <p:grpSpPr bwMode="auto">
          <a:xfrm>
            <a:off x="0" y="4375150"/>
            <a:ext cx="9144000" cy="1733550"/>
            <a:chOff x="0" y="4374573"/>
            <a:chExt cx="9144000" cy="1733406"/>
          </a:xfrm>
        </p:grpSpPr>
        <p:pic>
          <p:nvPicPr>
            <p:cNvPr id="94215" name="Picture 9" descr="EQ.jpg"/>
            <p:cNvPicPr preferRelativeResize="0">
              <a:picLocks noChangeAspect="1"/>
            </p:cNvPicPr>
            <p:nvPr/>
          </p:nvPicPr>
          <p:blipFill>
            <a:blip r:embed="rId3" cstate="print"/>
            <a:srcRect/>
            <a:stretch>
              <a:fillRect/>
            </a:stretch>
          </p:blipFill>
          <p:spPr bwMode="auto">
            <a:xfrm>
              <a:off x="596395" y="4387319"/>
              <a:ext cx="2324755" cy="1719212"/>
            </a:xfrm>
            <a:prstGeom prst="rect">
              <a:avLst/>
            </a:prstGeom>
            <a:noFill/>
            <a:ln w="0">
              <a:solidFill>
                <a:schemeClr val="tx1"/>
              </a:solidFill>
              <a:miter lim="800000"/>
              <a:headEnd/>
              <a:tailEnd/>
            </a:ln>
          </p:spPr>
        </p:pic>
        <p:pic>
          <p:nvPicPr>
            <p:cNvPr id="94216" name="Picture 10" descr="flood.bmp"/>
            <p:cNvPicPr preferRelativeResize="0">
              <a:picLocks noChangeAspect="1"/>
            </p:cNvPicPr>
            <p:nvPr/>
          </p:nvPicPr>
          <p:blipFill>
            <a:blip r:embed="rId4" cstate="print"/>
            <a:srcRect/>
            <a:stretch>
              <a:fillRect/>
            </a:stretch>
          </p:blipFill>
          <p:spPr bwMode="auto">
            <a:xfrm>
              <a:off x="0" y="4387319"/>
              <a:ext cx="1711293" cy="1719072"/>
            </a:xfrm>
            <a:prstGeom prst="rect">
              <a:avLst/>
            </a:prstGeom>
            <a:noFill/>
            <a:ln w="0">
              <a:solidFill>
                <a:schemeClr val="tx1"/>
              </a:solidFill>
              <a:miter lim="800000"/>
              <a:headEnd/>
              <a:tailEnd/>
            </a:ln>
          </p:spPr>
        </p:pic>
        <p:pic>
          <p:nvPicPr>
            <p:cNvPr id="94217" name="Picture 11" descr="images.jpg"/>
            <p:cNvPicPr>
              <a:picLocks noChangeAspect="1"/>
            </p:cNvPicPr>
            <p:nvPr/>
          </p:nvPicPr>
          <p:blipFill>
            <a:blip r:embed="rId5" cstate="print"/>
            <a:srcRect/>
            <a:stretch>
              <a:fillRect/>
            </a:stretch>
          </p:blipFill>
          <p:spPr bwMode="auto">
            <a:xfrm>
              <a:off x="4287780" y="4387319"/>
              <a:ext cx="2583305" cy="1719212"/>
            </a:xfrm>
            <a:prstGeom prst="rect">
              <a:avLst/>
            </a:prstGeom>
            <a:noFill/>
            <a:ln w="0">
              <a:solidFill>
                <a:schemeClr val="tx1"/>
              </a:solidFill>
              <a:miter lim="800000"/>
              <a:headEnd/>
              <a:tailEnd/>
            </a:ln>
          </p:spPr>
        </p:pic>
        <p:pic>
          <p:nvPicPr>
            <p:cNvPr id="94218" name="Picture 12" descr="untitled.bmp"/>
            <p:cNvPicPr preferRelativeResize="0">
              <a:picLocks/>
            </p:cNvPicPr>
            <p:nvPr/>
          </p:nvPicPr>
          <p:blipFill>
            <a:blip r:embed="rId6" cstate="print"/>
            <a:srcRect/>
            <a:stretch>
              <a:fillRect/>
            </a:stretch>
          </p:blipFill>
          <p:spPr bwMode="auto">
            <a:xfrm>
              <a:off x="2917522" y="4387319"/>
              <a:ext cx="1654478" cy="1719072"/>
            </a:xfrm>
            <a:prstGeom prst="rect">
              <a:avLst/>
            </a:prstGeom>
            <a:noFill/>
            <a:ln w="0">
              <a:solidFill>
                <a:schemeClr val="tx1"/>
              </a:solidFill>
              <a:miter lim="800000"/>
              <a:headEnd/>
              <a:tailEnd/>
            </a:ln>
          </p:spPr>
        </p:pic>
        <p:pic>
          <p:nvPicPr>
            <p:cNvPr id="94219" name="Picture 20"/>
            <p:cNvPicPr preferRelativeResize="0">
              <a:picLocks noChangeAspect="1" noChangeArrowheads="1"/>
            </p:cNvPicPr>
            <p:nvPr/>
          </p:nvPicPr>
          <p:blipFill>
            <a:blip r:embed="rId7" cstate="print"/>
            <a:srcRect/>
            <a:stretch>
              <a:fillRect/>
            </a:stretch>
          </p:blipFill>
          <p:spPr bwMode="auto">
            <a:xfrm>
              <a:off x="6539502" y="4387319"/>
              <a:ext cx="2604498" cy="1719072"/>
            </a:xfrm>
            <a:prstGeom prst="rect">
              <a:avLst/>
            </a:prstGeom>
            <a:noFill/>
            <a:ln w="9525">
              <a:noFill/>
              <a:miter lim="800000"/>
              <a:headEnd/>
              <a:tailEnd/>
            </a:ln>
          </p:spPr>
        </p:pic>
        <p:cxnSp>
          <p:nvCxnSpPr>
            <p:cNvPr id="18" name="Straight Connector 17"/>
            <p:cNvCxnSpPr/>
            <p:nvPr/>
          </p:nvCxnSpPr>
          <p:spPr>
            <a:xfrm>
              <a:off x="0" y="4374573"/>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106392"/>
              <a:ext cx="91440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Times New Roman" pitchFamily="18" charset="0"/>
              </a:rPr>
              <a:t>Overview</a:t>
            </a:r>
            <a:endParaRPr lang="en-US" dirty="0"/>
          </a:p>
        </p:txBody>
      </p:sp>
      <p:sp>
        <p:nvSpPr>
          <p:cNvPr id="11" name="Content Placeholder 10"/>
          <p:cNvSpPr>
            <a:spLocks noGrp="1"/>
          </p:cNvSpPr>
          <p:nvPr>
            <p:ph idx="1"/>
          </p:nvPr>
        </p:nvSpPr>
        <p:spPr/>
        <p:txBody>
          <a:bodyPr/>
          <a:lstStyle/>
          <a:p>
            <a:pPr>
              <a:buNone/>
            </a:pPr>
            <a:r>
              <a:rPr lang="en-US" sz="3200" dirty="0" smtClean="0"/>
              <a:t>Conduct entails:</a:t>
            </a:r>
          </a:p>
          <a:p>
            <a:r>
              <a:rPr lang="en-US" sz="3200" dirty="0" smtClean="0"/>
              <a:t>Set-up</a:t>
            </a:r>
          </a:p>
          <a:p>
            <a:r>
              <a:rPr lang="en-US" sz="3200" dirty="0" smtClean="0"/>
              <a:t>Facilitation</a:t>
            </a:r>
          </a:p>
          <a:p>
            <a:r>
              <a:rPr lang="en-US" sz="3200" dirty="0" smtClean="0"/>
              <a:t>Wrap-up</a:t>
            </a:r>
          </a:p>
          <a:p>
            <a:endParaRPr lang="en-US" dirty="0"/>
          </a:p>
        </p:txBody>
      </p:sp>
      <p:sp>
        <p:nvSpPr>
          <p:cNvPr id="95240" name="Slide Number Placeholder 9"/>
          <p:cNvSpPr>
            <a:spLocks noGrp="1"/>
          </p:cNvSpPr>
          <p:nvPr>
            <p:ph type="sldNum" sz="quarter" idx="12"/>
          </p:nvPr>
        </p:nvSpPr>
        <p:spPr>
          <a:noFill/>
        </p:spPr>
        <p:txBody>
          <a:bodyPr/>
          <a:lstStyle/>
          <a:p>
            <a:endParaRPr lang="en-US" smtClean="0"/>
          </a:p>
        </p:txBody>
      </p:sp>
      <p:pic>
        <p:nvPicPr>
          <p:cNvPr id="95239" name="Picture 14"/>
          <p:cNvPicPr>
            <a:picLocks noChangeAspect="1" noChangeArrowheads="1"/>
          </p:cNvPicPr>
          <p:nvPr/>
        </p:nvPicPr>
        <p:blipFill>
          <a:blip r:embed="rId3" cstate="print"/>
          <a:srcRect/>
          <a:stretch>
            <a:fillRect/>
          </a:stretch>
        </p:blipFill>
        <p:spPr bwMode="auto">
          <a:xfrm>
            <a:off x="4437151" y="3346622"/>
            <a:ext cx="4706849" cy="35113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smtClean="0">
                <a:latin typeface="Times New Roman" pitchFamily="18" charset="0"/>
              </a:rPr>
              <a:t>1.  Set-up</a:t>
            </a:r>
            <a:endParaRPr lang="en-US" dirty="0"/>
          </a:p>
        </p:txBody>
      </p:sp>
      <p:sp>
        <p:nvSpPr>
          <p:cNvPr id="96261" name="Rectangle 5"/>
          <p:cNvSpPr>
            <a:spLocks noGrp="1" noChangeArrowheads="1"/>
          </p:cNvSpPr>
          <p:nvPr>
            <p:ph idx="1"/>
          </p:nvPr>
        </p:nvSpPr>
        <p:spPr/>
        <p:txBody>
          <a:bodyPr/>
          <a:lstStyle/>
          <a:p>
            <a:pPr marL="609600" indent="-609600">
              <a:buFontTx/>
              <a:buChar char="•"/>
            </a:pPr>
            <a:r>
              <a:rPr lang="en-US" sz="3000" dirty="0" smtClean="0"/>
              <a:t>Visit the exercise site the day before the exercise to finalize logistics.</a:t>
            </a:r>
          </a:p>
          <a:p>
            <a:pPr marL="609600" indent="-609600">
              <a:buFontTx/>
              <a:buChar char="•"/>
            </a:pPr>
            <a:r>
              <a:rPr lang="en-US" sz="3000" dirty="0" smtClean="0"/>
              <a:t>Set-up includes:</a:t>
            </a:r>
          </a:p>
          <a:p>
            <a:pPr marL="990600" lvl="1" indent="-533400">
              <a:buFontTx/>
              <a:buChar char="–"/>
            </a:pPr>
            <a:r>
              <a:rPr lang="en-US" sz="2600" dirty="0" smtClean="0"/>
              <a:t>Facility/room</a:t>
            </a:r>
          </a:p>
          <a:p>
            <a:pPr marL="990600" lvl="1" indent="-533400">
              <a:buFontTx/>
              <a:buChar char="–"/>
            </a:pPr>
            <a:r>
              <a:rPr lang="en-US" sz="2600" dirty="0" smtClean="0"/>
              <a:t>Registration table with </a:t>
            </a:r>
          </a:p>
          <a:p>
            <a:pPr marL="990600" lvl="1" indent="-533400"/>
            <a:r>
              <a:rPr lang="en-US" sz="2600" dirty="0" smtClean="0"/>
              <a:t>	sign-in sheets, name</a:t>
            </a:r>
            <a:br>
              <a:rPr lang="en-US" sz="2600" dirty="0" smtClean="0"/>
            </a:br>
            <a:r>
              <a:rPr lang="en-US" sz="2600" dirty="0" smtClean="0"/>
              <a:t>	tags, and pens</a:t>
            </a:r>
          </a:p>
          <a:p>
            <a:pPr marL="990600" lvl="1" indent="-533400">
              <a:buFontTx/>
              <a:buChar char="–"/>
            </a:pPr>
            <a:r>
              <a:rPr lang="en-US" sz="2600" dirty="0" err="1" smtClean="0"/>
              <a:t>SitMans</a:t>
            </a:r>
            <a:endParaRPr lang="en-US" sz="2600" dirty="0" smtClean="0"/>
          </a:p>
          <a:p>
            <a:pPr marL="990600" lvl="1" indent="-533400">
              <a:buFontTx/>
              <a:buChar char="–"/>
            </a:pPr>
            <a:r>
              <a:rPr lang="en-US" sz="2600" dirty="0" smtClean="0"/>
              <a:t>A/V requirements</a:t>
            </a:r>
          </a:p>
          <a:p>
            <a:pPr marL="990600" lvl="1" indent="-533400">
              <a:buFontTx/>
              <a:buChar char="–"/>
            </a:pPr>
            <a:r>
              <a:rPr lang="en-US" sz="2600" dirty="0" smtClean="0"/>
              <a:t>Food &amp; refreshments</a:t>
            </a:r>
            <a:endParaRPr lang="en-US" sz="2600" dirty="0"/>
          </a:p>
        </p:txBody>
      </p:sp>
      <p:sp>
        <p:nvSpPr>
          <p:cNvPr id="96266" name="Slide Number Placeholder 23"/>
          <p:cNvSpPr>
            <a:spLocks noGrp="1"/>
          </p:cNvSpPr>
          <p:nvPr>
            <p:ph type="sldNum" sz="quarter" idx="12"/>
          </p:nvPr>
        </p:nvSpPr>
        <p:spPr>
          <a:noFill/>
        </p:spPr>
        <p:txBody>
          <a:bodyPr/>
          <a:lstStyle/>
          <a:p>
            <a:endParaRPr lang="en-US" smtClean="0"/>
          </a:p>
        </p:txBody>
      </p:sp>
      <p:pic>
        <p:nvPicPr>
          <p:cNvPr id="96265" name="Picture 30" descr="MCj04119120000[1]"/>
          <p:cNvPicPr>
            <a:picLocks noChangeAspect="1" noChangeArrowheads="1"/>
          </p:cNvPicPr>
          <p:nvPr/>
        </p:nvPicPr>
        <p:blipFill>
          <a:blip r:embed="rId3" cstate="print"/>
          <a:srcRect/>
          <a:stretch>
            <a:fillRect/>
          </a:stretch>
        </p:blipFill>
        <p:spPr bwMode="auto">
          <a:xfrm>
            <a:off x="0" y="5397500"/>
            <a:ext cx="1600200" cy="1460500"/>
          </a:xfrm>
          <a:prstGeom prst="rect">
            <a:avLst/>
          </a:prstGeom>
          <a:noFill/>
          <a:ln w="9525">
            <a:noFill/>
            <a:miter lim="800000"/>
            <a:headEnd/>
            <a:tailEnd/>
          </a:ln>
        </p:spPr>
      </p:pic>
      <p:grpSp>
        <p:nvGrpSpPr>
          <p:cNvPr id="24" name="Group 31"/>
          <p:cNvGrpSpPr>
            <a:grpSpLocks/>
          </p:cNvGrpSpPr>
          <p:nvPr/>
        </p:nvGrpSpPr>
        <p:grpSpPr bwMode="auto">
          <a:xfrm>
            <a:off x="5943600" y="3505200"/>
            <a:ext cx="3200400" cy="3352800"/>
            <a:chOff x="2928" y="1680"/>
            <a:chExt cx="2640" cy="2496"/>
          </a:xfrm>
        </p:grpSpPr>
        <p:sp>
          <p:nvSpPr>
            <p:cNvPr id="25" name="Rectangle 9"/>
            <p:cNvSpPr>
              <a:spLocks noChangeArrowheads="1"/>
            </p:cNvSpPr>
            <p:nvPr/>
          </p:nvSpPr>
          <p:spPr bwMode="auto">
            <a:xfrm>
              <a:off x="2928" y="1680"/>
              <a:ext cx="2640" cy="2496"/>
            </a:xfrm>
            <a:prstGeom prst="rect">
              <a:avLst/>
            </a:prstGeom>
            <a:solidFill>
              <a:schemeClr val="bg1"/>
            </a:solidFill>
            <a:ln w="9525">
              <a:solidFill>
                <a:schemeClr val="tx1"/>
              </a:solidFill>
              <a:miter lim="800000"/>
              <a:headEnd/>
              <a:tailEnd/>
            </a:ln>
          </p:spPr>
          <p:txBody>
            <a:bodyPr wrap="none"/>
            <a:lstStyle/>
            <a:p>
              <a:r>
                <a:rPr lang="en-US" sz="1400" u="sng"/>
                <a:t>Name</a:t>
              </a:r>
              <a:r>
                <a:rPr lang="en-US" sz="1400"/>
                <a:t>  </a:t>
              </a:r>
              <a:r>
                <a:rPr lang="en-US" sz="1400" u="sng"/>
                <a:t>Organization</a:t>
              </a:r>
              <a:r>
                <a:rPr lang="en-US" sz="1400"/>
                <a:t>  </a:t>
              </a:r>
              <a:r>
                <a:rPr lang="en-US" sz="1400" u="sng"/>
                <a:t>Address</a:t>
              </a:r>
              <a:r>
                <a:rPr lang="en-US" sz="1400"/>
                <a:t>  </a:t>
              </a:r>
              <a:r>
                <a:rPr lang="en-US" sz="1400" u="sng"/>
                <a:t>Phone</a:t>
              </a:r>
            </a:p>
          </p:txBody>
        </p:sp>
        <p:sp>
          <p:nvSpPr>
            <p:cNvPr id="26" name="Line 10"/>
            <p:cNvSpPr>
              <a:spLocks noChangeShapeType="1"/>
            </p:cNvSpPr>
            <p:nvPr/>
          </p:nvSpPr>
          <p:spPr bwMode="auto">
            <a:xfrm>
              <a:off x="3024" y="2064"/>
              <a:ext cx="2400" cy="0"/>
            </a:xfrm>
            <a:prstGeom prst="line">
              <a:avLst/>
            </a:prstGeom>
            <a:noFill/>
            <a:ln w="9525">
              <a:solidFill>
                <a:schemeClr val="tx1"/>
              </a:solidFill>
              <a:round/>
              <a:headEnd/>
              <a:tailEnd/>
            </a:ln>
          </p:spPr>
          <p:txBody>
            <a:bodyPr/>
            <a:lstStyle/>
            <a:p>
              <a:endParaRPr lang="en-US"/>
            </a:p>
          </p:txBody>
        </p:sp>
        <p:sp>
          <p:nvSpPr>
            <p:cNvPr id="27" name="Line 11"/>
            <p:cNvSpPr>
              <a:spLocks noChangeShapeType="1"/>
            </p:cNvSpPr>
            <p:nvPr/>
          </p:nvSpPr>
          <p:spPr bwMode="auto">
            <a:xfrm>
              <a:off x="3024" y="2448"/>
              <a:ext cx="2400" cy="0"/>
            </a:xfrm>
            <a:prstGeom prst="line">
              <a:avLst/>
            </a:prstGeom>
            <a:noFill/>
            <a:ln w="9525">
              <a:solidFill>
                <a:schemeClr val="tx1"/>
              </a:solidFill>
              <a:round/>
              <a:headEnd/>
              <a:tailEnd/>
            </a:ln>
          </p:spPr>
          <p:txBody>
            <a:bodyPr/>
            <a:lstStyle/>
            <a:p>
              <a:endParaRPr lang="en-US"/>
            </a:p>
          </p:txBody>
        </p:sp>
        <p:sp>
          <p:nvSpPr>
            <p:cNvPr id="28" name="Line 17"/>
            <p:cNvSpPr>
              <a:spLocks noChangeShapeType="1"/>
            </p:cNvSpPr>
            <p:nvPr/>
          </p:nvSpPr>
          <p:spPr bwMode="auto">
            <a:xfrm>
              <a:off x="3024" y="2256"/>
              <a:ext cx="2400" cy="0"/>
            </a:xfrm>
            <a:prstGeom prst="line">
              <a:avLst/>
            </a:prstGeom>
            <a:noFill/>
            <a:ln w="9525">
              <a:solidFill>
                <a:schemeClr val="tx1"/>
              </a:solidFill>
              <a:round/>
              <a:headEnd/>
              <a:tailEnd/>
            </a:ln>
          </p:spPr>
          <p:txBody>
            <a:bodyPr/>
            <a:lstStyle/>
            <a:p>
              <a:endParaRPr lang="en-US"/>
            </a:p>
          </p:txBody>
        </p:sp>
        <p:sp>
          <p:nvSpPr>
            <p:cNvPr id="29" name="Line 18"/>
            <p:cNvSpPr>
              <a:spLocks noChangeShapeType="1"/>
            </p:cNvSpPr>
            <p:nvPr/>
          </p:nvSpPr>
          <p:spPr bwMode="auto">
            <a:xfrm>
              <a:off x="3024" y="2640"/>
              <a:ext cx="2400" cy="0"/>
            </a:xfrm>
            <a:prstGeom prst="line">
              <a:avLst/>
            </a:prstGeom>
            <a:noFill/>
            <a:ln w="9525">
              <a:solidFill>
                <a:schemeClr val="tx1"/>
              </a:solidFill>
              <a:round/>
              <a:headEnd/>
              <a:tailEnd/>
            </a:ln>
          </p:spPr>
          <p:txBody>
            <a:bodyPr/>
            <a:lstStyle/>
            <a:p>
              <a:endParaRPr lang="en-US"/>
            </a:p>
          </p:txBody>
        </p:sp>
        <p:sp>
          <p:nvSpPr>
            <p:cNvPr id="30" name="Line 19"/>
            <p:cNvSpPr>
              <a:spLocks noChangeShapeType="1"/>
            </p:cNvSpPr>
            <p:nvPr/>
          </p:nvSpPr>
          <p:spPr bwMode="auto">
            <a:xfrm>
              <a:off x="3024" y="3024"/>
              <a:ext cx="2400" cy="0"/>
            </a:xfrm>
            <a:prstGeom prst="line">
              <a:avLst/>
            </a:prstGeom>
            <a:noFill/>
            <a:ln w="9525">
              <a:solidFill>
                <a:schemeClr val="tx1"/>
              </a:solidFill>
              <a:round/>
              <a:headEnd/>
              <a:tailEnd/>
            </a:ln>
          </p:spPr>
          <p:txBody>
            <a:bodyPr/>
            <a:lstStyle/>
            <a:p>
              <a:endParaRPr lang="en-US"/>
            </a:p>
          </p:txBody>
        </p:sp>
        <p:sp>
          <p:nvSpPr>
            <p:cNvPr id="31" name="Line 20"/>
            <p:cNvSpPr>
              <a:spLocks noChangeShapeType="1"/>
            </p:cNvSpPr>
            <p:nvPr/>
          </p:nvSpPr>
          <p:spPr bwMode="auto">
            <a:xfrm>
              <a:off x="3024" y="3216"/>
              <a:ext cx="2400" cy="0"/>
            </a:xfrm>
            <a:prstGeom prst="line">
              <a:avLst/>
            </a:prstGeom>
            <a:noFill/>
            <a:ln w="9525">
              <a:solidFill>
                <a:schemeClr val="tx1"/>
              </a:solidFill>
              <a:round/>
              <a:headEnd/>
              <a:tailEnd/>
            </a:ln>
          </p:spPr>
          <p:txBody>
            <a:bodyPr/>
            <a:lstStyle/>
            <a:p>
              <a:endParaRPr lang="en-US"/>
            </a:p>
          </p:txBody>
        </p:sp>
        <p:sp>
          <p:nvSpPr>
            <p:cNvPr id="32" name="Line 21"/>
            <p:cNvSpPr>
              <a:spLocks noChangeShapeType="1"/>
            </p:cNvSpPr>
            <p:nvPr/>
          </p:nvSpPr>
          <p:spPr bwMode="auto">
            <a:xfrm>
              <a:off x="3024" y="3984"/>
              <a:ext cx="2400" cy="0"/>
            </a:xfrm>
            <a:prstGeom prst="line">
              <a:avLst/>
            </a:prstGeom>
            <a:noFill/>
            <a:ln w="9525">
              <a:solidFill>
                <a:schemeClr val="tx1"/>
              </a:solidFill>
              <a:round/>
              <a:headEnd/>
              <a:tailEnd/>
            </a:ln>
          </p:spPr>
          <p:txBody>
            <a:bodyPr/>
            <a:lstStyle/>
            <a:p>
              <a:endParaRPr lang="en-US"/>
            </a:p>
          </p:txBody>
        </p:sp>
        <p:sp>
          <p:nvSpPr>
            <p:cNvPr id="33" name="Line 22"/>
            <p:cNvSpPr>
              <a:spLocks noChangeShapeType="1"/>
            </p:cNvSpPr>
            <p:nvPr/>
          </p:nvSpPr>
          <p:spPr bwMode="auto">
            <a:xfrm>
              <a:off x="3024" y="3792"/>
              <a:ext cx="2400" cy="0"/>
            </a:xfrm>
            <a:prstGeom prst="line">
              <a:avLst/>
            </a:prstGeom>
            <a:noFill/>
            <a:ln w="9525">
              <a:solidFill>
                <a:schemeClr val="tx1"/>
              </a:solidFill>
              <a:round/>
              <a:headEnd/>
              <a:tailEnd/>
            </a:ln>
          </p:spPr>
          <p:txBody>
            <a:bodyPr/>
            <a:lstStyle/>
            <a:p>
              <a:endParaRPr lang="en-US"/>
            </a:p>
          </p:txBody>
        </p:sp>
        <p:sp>
          <p:nvSpPr>
            <p:cNvPr id="34" name="Line 23"/>
            <p:cNvSpPr>
              <a:spLocks noChangeShapeType="1"/>
            </p:cNvSpPr>
            <p:nvPr/>
          </p:nvSpPr>
          <p:spPr bwMode="auto">
            <a:xfrm>
              <a:off x="3024" y="3408"/>
              <a:ext cx="2400" cy="0"/>
            </a:xfrm>
            <a:prstGeom prst="line">
              <a:avLst/>
            </a:prstGeom>
            <a:noFill/>
            <a:ln w="9525">
              <a:solidFill>
                <a:schemeClr val="tx1"/>
              </a:solidFill>
              <a:round/>
              <a:headEnd/>
              <a:tailEnd/>
            </a:ln>
          </p:spPr>
          <p:txBody>
            <a:bodyPr/>
            <a:lstStyle/>
            <a:p>
              <a:endParaRPr lang="en-US"/>
            </a:p>
          </p:txBody>
        </p:sp>
        <p:sp>
          <p:nvSpPr>
            <p:cNvPr id="35" name="Line 24"/>
            <p:cNvSpPr>
              <a:spLocks noChangeShapeType="1"/>
            </p:cNvSpPr>
            <p:nvPr/>
          </p:nvSpPr>
          <p:spPr bwMode="auto">
            <a:xfrm>
              <a:off x="3024" y="3600"/>
              <a:ext cx="2400" cy="0"/>
            </a:xfrm>
            <a:prstGeom prst="line">
              <a:avLst/>
            </a:prstGeom>
            <a:noFill/>
            <a:ln w="9525">
              <a:solidFill>
                <a:schemeClr val="tx1"/>
              </a:solidFill>
              <a:round/>
              <a:headEnd/>
              <a:tailEnd/>
            </a:ln>
          </p:spPr>
          <p:txBody>
            <a:bodyPr/>
            <a:lstStyle/>
            <a:p>
              <a:endParaRPr lang="en-US"/>
            </a:p>
          </p:txBody>
        </p:sp>
        <p:sp>
          <p:nvSpPr>
            <p:cNvPr id="36" name="Line 25"/>
            <p:cNvSpPr>
              <a:spLocks noChangeShapeType="1"/>
            </p:cNvSpPr>
            <p:nvPr/>
          </p:nvSpPr>
          <p:spPr bwMode="auto">
            <a:xfrm>
              <a:off x="3024" y="2832"/>
              <a:ext cx="2400" cy="0"/>
            </a:xfrm>
            <a:prstGeom prst="line">
              <a:avLst/>
            </a:prstGeom>
            <a:noFill/>
            <a:ln w="9525">
              <a:solidFill>
                <a:schemeClr val="tx1"/>
              </a:solidFill>
              <a:round/>
              <a:headEnd/>
              <a:tailEnd/>
            </a:ln>
          </p:spPr>
          <p:txBody>
            <a:bodyPr/>
            <a:lstStyle/>
            <a:p>
              <a:endParaRPr lang="en-US"/>
            </a:p>
          </p:txBody>
        </p:sp>
      </p:grpSp>
      <p:sp>
        <p:nvSpPr>
          <p:cNvPr id="37" name="AutoShape 29"/>
          <p:cNvSpPr>
            <a:spLocks noChangeArrowheads="1"/>
          </p:cNvSpPr>
          <p:nvPr/>
        </p:nvSpPr>
        <p:spPr bwMode="auto">
          <a:xfrm rot="20400000">
            <a:off x="5181600" y="5105400"/>
            <a:ext cx="1447800" cy="533400"/>
          </a:xfrm>
          <a:prstGeom prst="roundRect">
            <a:avLst>
              <a:gd name="adj" fmla="val 16667"/>
            </a:avLst>
          </a:prstGeom>
          <a:solidFill>
            <a:schemeClr val="bg1"/>
          </a:solidFill>
          <a:ln w="57150" cmpd="thinThick">
            <a:solidFill>
              <a:schemeClr val="tx1"/>
            </a:solidFill>
            <a:round/>
            <a:headEnd/>
            <a:tailEnd/>
          </a:ln>
        </p:spPr>
        <p:txBody>
          <a:bodyPr wrap="none" anchor="ctr"/>
          <a:lstStyle/>
          <a:p>
            <a:pPr algn="ctr"/>
            <a:r>
              <a:rPr lang="en-US" sz="1400" i="1" dirty="0">
                <a:solidFill>
                  <a:schemeClr val="accent2"/>
                </a:solidFill>
              </a:rPr>
              <a:t>Mary Johnson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Times New Roman" pitchFamily="18" charset="0"/>
              </a:rPr>
              <a:t>Room Set-up</a:t>
            </a:r>
            <a:endParaRPr lang="en-US" b="1" dirty="0"/>
          </a:p>
        </p:txBody>
      </p:sp>
      <p:sp>
        <p:nvSpPr>
          <p:cNvPr id="97285" name="Rectangle 5"/>
          <p:cNvSpPr>
            <a:spLocks noGrp="1" noChangeArrowheads="1"/>
          </p:cNvSpPr>
          <p:nvPr>
            <p:ph idx="1"/>
          </p:nvPr>
        </p:nvSpPr>
        <p:spPr/>
        <p:txBody>
          <a:bodyPr/>
          <a:lstStyle/>
          <a:p>
            <a:pPr lvl="1">
              <a:buFontTx/>
              <a:buChar char="•"/>
            </a:pPr>
            <a:r>
              <a:rPr lang="en-US" sz="3200" dirty="0" smtClean="0"/>
              <a:t>Plenary format:  players seated together at large conference table</a:t>
            </a:r>
          </a:p>
          <a:p>
            <a:pPr lvl="1"/>
            <a:endParaRPr lang="en-US" sz="3200" dirty="0" smtClean="0"/>
          </a:p>
          <a:p>
            <a:pPr lvl="1">
              <a:buFontTx/>
              <a:buChar char="•"/>
            </a:pPr>
            <a:r>
              <a:rPr lang="en-US" sz="3200" dirty="0" smtClean="0"/>
              <a:t>Another table may be needed for evaluators and observers</a:t>
            </a:r>
            <a:endParaRPr lang="en-US" sz="3200" dirty="0"/>
          </a:p>
        </p:txBody>
      </p:sp>
      <p:sp>
        <p:nvSpPr>
          <p:cNvPr id="97287" name="Slide Number Placeholder 9"/>
          <p:cNvSpPr>
            <a:spLocks noGrp="1"/>
          </p:cNvSpPr>
          <p:nvPr>
            <p:ph type="sldNum" sz="quarter" idx="12"/>
          </p:nvPr>
        </p:nvSpPr>
        <p:spPr>
          <a:noFill/>
        </p:spPr>
        <p:txBody>
          <a:bodyPr/>
          <a:lstStyle/>
          <a:p>
            <a:endParaRPr lang="en-US" smtClean="0"/>
          </a:p>
        </p:txBody>
      </p:sp>
      <p:pic>
        <p:nvPicPr>
          <p:cNvPr id="97288" name="Picture 8" descr="confroom.bmp"/>
          <p:cNvPicPr>
            <a:picLocks noChangeAspect="1"/>
          </p:cNvPicPr>
          <p:nvPr/>
        </p:nvPicPr>
        <p:blipFill>
          <a:blip r:embed="rId3" cstate="print"/>
          <a:srcRect/>
          <a:stretch>
            <a:fillRect/>
          </a:stretch>
        </p:blipFill>
        <p:spPr bwMode="auto">
          <a:xfrm>
            <a:off x="5555554" y="4471638"/>
            <a:ext cx="3588446" cy="23863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Times New Roman" pitchFamily="18" charset="0"/>
              </a:rPr>
              <a:t>Set-up Tips</a:t>
            </a:r>
            <a:endParaRPr lang="en-US" dirty="0"/>
          </a:p>
        </p:txBody>
      </p:sp>
      <p:sp>
        <p:nvSpPr>
          <p:cNvPr id="10" name="Content Placeholder 9"/>
          <p:cNvSpPr>
            <a:spLocks noGrp="1"/>
          </p:cNvSpPr>
          <p:nvPr>
            <p:ph idx="1"/>
          </p:nvPr>
        </p:nvSpPr>
        <p:spPr/>
        <p:txBody>
          <a:bodyPr/>
          <a:lstStyle/>
          <a:p>
            <a:pPr marL="609600" indent="-609600">
              <a:buFontTx/>
              <a:buChar char="•"/>
            </a:pPr>
            <a:r>
              <a:rPr lang="en-US" sz="2800" dirty="0" smtClean="0"/>
              <a:t>Select a secure, private training room</a:t>
            </a:r>
          </a:p>
          <a:p>
            <a:pPr marL="609600" indent="-609600">
              <a:buFontTx/>
              <a:buChar char="•"/>
            </a:pPr>
            <a:r>
              <a:rPr lang="en-US" sz="2800" dirty="0" smtClean="0"/>
              <a:t>Remind participants to bring ID if required by the host facility</a:t>
            </a:r>
          </a:p>
          <a:p>
            <a:pPr marL="609600" indent="-609600">
              <a:buFontTx/>
              <a:buChar char="•"/>
            </a:pPr>
            <a:r>
              <a:rPr lang="en-US" sz="2800" dirty="0" smtClean="0"/>
              <a:t>Have additional copies of exercise materials on hand</a:t>
            </a:r>
          </a:p>
          <a:p>
            <a:pPr marL="609600" indent="-609600">
              <a:buFontTx/>
              <a:buChar char="•"/>
            </a:pPr>
            <a:r>
              <a:rPr lang="en-US" sz="2800" dirty="0" smtClean="0"/>
              <a:t>Take a moment to let </a:t>
            </a:r>
            <a:br>
              <a:rPr lang="en-US" sz="2800" dirty="0" smtClean="0"/>
            </a:br>
            <a:r>
              <a:rPr lang="en-US" sz="2800" dirty="0" smtClean="0"/>
              <a:t>participants introduce </a:t>
            </a:r>
            <a:br>
              <a:rPr lang="en-US" sz="2800" dirty="0" smtClean="0"/>
            </a:br>
            <a:r>
              <a:rPr lang="en-US" sz="2800" dirty="0" smtClean="0"/>
              <a:t>themselves to each other</a:t>
            </a:r>
          </a:p>
        </p:txBody>
      </p:sp>
      <p:sp>
        <p:nvSpPr>
          <p:cNvPr id="98312" name="Slide Number Placeholder 9"/>
          <p:cNvSpPr>
            <a:spLocks noGrp="1"/>
          </p:cNvSpPr>
          <p:nvPr>
            <p:ph type="sldNum" sz="quarter" idx="12"/>
          </p:nvPr>
        </p:nvSpPr>
        <p:spPr>
          <a:noFill/>
        </p:spPr>
        <p:txBody>
          <a:bodyPr/>
          <a:lstStyle/>
          <a:p>
            <a:endParaRPr lang="en-US" smtClean="0"/>
          </a:p>
        </p:txBody>
      </p:sp>
      <p:pic>
        <p:nvPicPr>
          <p:cNvPr id="98311" name="Picture 8"/>
          <p:cNvPicPr>
            <a:picLocks noChangeAspect="1" noChangeArrowheads="1"/>
          </p:cNvPicPr>
          <p:nvPr/>
        </p:nvPicPr>
        <p:blipFill>
          <a:blip r:embed="rId3" cstate="print"/>
          <a:srcRect r="12000"/>
          <a:stretch>
            <a:fillRect/>
          </a:stretch>
        </p:blipFill>
        <p:spPr bwMode="auto">
          <a:xfrm>
            <a:off x="5809787" y="3536456"/>
            <a:ext cx="2397512" cy="2819739"/>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latin typeface="Times New Roman" pitchFamily="18" charset="0"/>
              </a:rPr>
              <a:t>2.  Facilitation </a:t>
            </a:r>
            <a:endParaRPr lang="en-US" dirty="0"/>
          </a:p>
        </p:txBody>
      </p:sp>
      <p:sp>
        <p:nvSpPr>
          <p:cNvPr id="9" name="Content Placeholder 8"/>
          <p:cNvSpPr>
            <a:spLocks noGrp="1"/>
          </p:cNvSpPr>
          <p:nvPr>
            <p:ph idx="1"/>
          </p:nvPr>
        </p:nvSpPr>
        <p:spPr/>
        <p:txBody>
          <a:bodyPr>
            <a:normAutofit lnSpcReduction="10000"/>
          </a:bodyPr>
          <a:lstStyle/>
          <a:p>
            <a:pPr>
              <a:buFontTx/>
              <a:buChar char="•"/>
            </a:pPr>
            <a:r>
              <a:rPr lang="en-US" sz="3000" dirty="0" smtClean="0"/>
              <a:t>Facilitator Characteristics:</a:t>
            </a:r>
          </a:p>
          <a:p>
            <a:pPr lvl="1">
              <a:buFontTx/>
              <a:buChar char="–"/>
            </a:pPr>
            <a:r>
              <a:rPr lang="en-US" sz="2600" dirty="0" smtClean="0"/>
              <a:t>Should be comfortable talking in front of large groups of people</a:t>
            </a:r>
          </a:p>
          <a:p>
            <a:pPr lvl="1">
              <a:buFontTx/>
              <a:buChar char="–"/>
            </a:pPr>
            <a:r>
              <a:rPr lang="en-US" sz="2600" dirty="0" smtClean="0"/>
              <a:t>Knowledgeable of plans and policies</a:t>
            </a:r>
          </a:p>
          <a:p>
            <a:pPr>
              <a:buFontTx/>
              <a:buChar char="•"/>
            </a:pPr>
            <a:r>
              <a:rPr lang="en-US" sz="3000" dirty="0" smtClean="0"/>
              <a:t>Facilitator Training:</a:t>
            </a:r>
          </a:p>
          <a:p>
            <a:pPr lvl="1">
              <a:buFontTx/>
              <a:buChar char="–"/>
            </a:pPr>
            <a:r>
              <a:rPr lang="en-US" sz="2600" dirty="0" smtClean="0"/>
              <a:t>Can occur the day before or day of exercise</a:t>
            </a:r>
          </a:p>
          <a:p>
            <a:pPr lvl="1">
              <a:buFontTx/>
              <a:buChar char="–"/>
            </a:pPr>
            <a:r>
              <a:rPr lang="en-US" sz="2600" dirty="0" smtClean="0"/>
              <a:t>Should address:</a:t>
            </a:r>
          </a:p>
          <a:p>
            <a:pPr lvl="2">
              <a:buFontTx/>
              <a:buChar char="•"/>
            </a:pPr>
            <a:r>
              <a:rPr lang="en-US" sz="2600" dirty="0" smtClean="0"/>
              <a:t>Responsibilities</a:t>
            </a:r>
          </a:p>
          <a:p>
            <a:pPr lvl="2">
              <a:buFontTx/>
              <a:buChar char="•"/>
            </a:pPr>
            <a:r>
              <a:rPr lang="en-US" sz="2600" dirty="0" smtClean="0"/>
              <a:t>Preparation</a:t>
            </a:r>
          </a:p>
          <a:p>
            <a:pPr lvl="2">
              <a:buFontTx/>
              <a:buChar char="•"/>
            </a:pPr>
            <a:r>
              <a:rPr lang="en-US" sz="2600" dirty="0" smtClean="0"/>
              <a:t>Exercise specifics (i.e., objectives, scenario, participant questions, exercise materials)</a:t>
            </a:r>
          </a:p>
        </p:txBody>
      </p:sp>
      <p:sp>
        <p:nvSpPr>
          <p:cNvPr id="99335" name="Slide Number Placeholder 8"/>
          <p:cNvSpPr>
            <a:spLocks noGrp="1"/>
          </p:cNvSpPr>
          <p:nvPr>
            <p:ph type="sldNum" sz="quarter" idx="12"/>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latin typeface="Times New Roman" pitchFamily="18" charset="0"/>
              </a:rPr>
              <a:t>Facilitation Tips</a:t>
            </a:r>
            <a:endParaRPr lang="en-US" dirty="0"/>
          </a:p>
        </p:txBody>
      </p:sp>
      <p:sp>
        <p:nvSpPr>
          <p:cNvPr id="9" name="Content Placeholder 8"/>
          <p:cNvSpPr>
            <a:spLocks noGrp="1"/>
          </p:cNvSpPr>
          <p:nvPr>
            <p:ph idx="1"/>
          </p:nvPr>
        </p:nvSpPr>
        <p:spPr/>
        <p:txBody>
          <a:bodyPr>
            <a:normAutofit/>
          </a:bodyPr>
          <a:lstStyle/>
          <a:p>
            <a:pPr marL="609600" indent="-609600">
              <a:buFontTx/>
              <a:buChar char="•"/>
            </a:pPr>
            <a:r>
              <a:rPr lang="en-US" sz="2800" dirty="0" smtClean="0"/>
              <a:t>Allow discussions to evolve naturally</a:t>
            </a:r>
          </a:p>
          <a:p>
            <a:pPr marL="609600" indent="-609600">
              <a:buFontTx/>
              <a:buChar char="•"/>
            </a:pPr>
            <a:r>
              <a:rPr lang="en-US" sz="2800" dirty="0" smtClean="0"/>
              <a:t>Always remain neutral, objective, and fair</a:t>
            </a:r>
          </a:p>
          <a:p>
            <a:pPr marL="609600" indent="-609600">
              <a:buFontTx/>
              <a:buChar char="•"/>
            </a:pPr>
            <a:r>
              <a:rPr lang="en-US" sz="2800" dirty="0" smtClean="0"/>
              <a:t>Involve the Players whenever possible</a:t>
            </a:r>
          </a:p>
          <a:p>
            <a:pPr marL="609600" indent="-609600">
              <a:buFontTx/>
              <a:buChar char="•"/>
            </a:pPr>
            <a:r>
              <a:rPr lang="en-US" sz="2800" dirty="0" smtClean="0"/>
              <a:t>Do not be afraid to interrupt people who are rambling</a:t>
            </a:r>
          </a:p>
          <a:p>
            <a:pPr marL="609600" indent="-609600">
              <a:buFontTx/>
              <a:buChar char="•"/>
            </a:pPr>
            <a:r>
              <a:rPr lang="en-US" sz="2800" dirty="0" smtClean="0"/>
              <a:t>Honor break, lunch, and quitting times</a:t>
            </a:r>
          </a:p>
          <a:p>
            <a:pPr marL="609600" indent="-609600">
              <a:buFontTx/>
              <a:buChar char="•"/>
            </a:pPr>
            <a:r>
              <a:rPr lang="en-US" sz="2800" dirty="0" smtClean="0"/>
              <a:t>Know when to be quiet; do not answer too many questions</a:t>
            </a:r>
          </a:p>
        </p:txBody>
      </p:sp>
      <p:sp>
        <p:nvSpPr>
          <p:cNvPr id="100359" name="Slide Number Placeholder 8"/>
          <p:cNvSpPr>
            <a:spLocks noGrp="1"/>
          </p:cNvSpPr>
          <p:nvPr>
            <p:ph type="sldNum" sz="quarter" idx="12"/>
          </p:nvPr>
        </p:nvSpPr>
        <p:spPr>
          <a:noFill/>
        </p:spPr>
        <p:txBody>
          <a:bodyPr/>
          <a:lstStyle/>
          <a:p>
            <a:endParaRPr 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latin typeface="Times New Roman" pitchFamily="18" charset="0"/>
              </a:rPr>
              <a:t>Hot Wash</a:t>
            </a:r>
            <a:endParaRPr lang="en-US" dirty="0"/>
          </a:p>
        </p:txBody>
      </p:sp>
      <p:sp>
        <p:nvSpPr>
          <p:cNvPr id="100359" name="Slide Number Placeholder 8"/>
          <p:cNvSpPr>
            <a:spLocks noGrp="1"/>
          </p:cNvSpPr>
          <p:nvPr>
            <p:ph type="sldNum" sz="quarter" idx="12"/>
          </p:nvPr>
        </p:nvSpPr>
        <p:spPr>
          <a:noFill/>
        </p:spPr>
        <p:txBody>
          <a:bodyPr/>
          <a:lstStyle/>
          <a:p>
            <a:endParaRPr lang="en-US" smtClean="0"/>
          </a:p>
        </p:txBody>
      </p:sp>
      <p:sp>
        <p:nvSpPr>
          <p:cNvPr id="5" name="Rectangle 6"/>
          <p:cNvSpPr txBox="1">
            <a:spLocks noChangeArrowheads="1"/>
          </p:cNvSpPr>
          <p:nvPr/>
        </p:nvSpPr>
        <p:spPr bwMode="auto">
          <a:xfrm>
            <a:off x="3505200" y="1353392"/>
            <a:ext cx="56388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09600" marR="0" lvl="0" indent="-609600" defTabSz="914400" eaLnBrk="0" latinLnBrk="0" hangingPunct="0">
              <a:lnSpc>
                <a:spcPct val="100000"/>
              </a:lnSpc>
              <a:spcBef>
                <a:spcPct val="20000"/>
              </a:spcBef>
              <a:buClrTx/>
              <a:buSzTx/>
              <a:buFontTx/>
              <a:buChar char="•"/>
              <a:tabLst/>
              <a:defRPr/>
            </a:pPr>
            <a:r>
              <a:rPr lang="en-US" sz="2800" dirty="0" smtClean="0">
                <a:solidFill>
                  <a:srgbClr val="154DA7"/>
                </a:solidFill>
                <a:latin typeface="+mn-lt"/>
              </a:rPr>
              <a:t>Purpose is to examine the issues identified during the exercise with participants and facilitator(s)</a:t>
            </a:r>
          </a:p>
          <a:p>
            <a:pPr marL="609600" marR="0" lvl="0" indent="-609600" defTabSz="914400" eaLnBrk="0" latinLnBrk="0" hangingPunct="0">
              <a:lnSpc>
                <a:spcPct val="100000"/>
              </a:lnSpc>
              <a:spcBef>
                <a:spcPct val="20000"/>
              </a:spcBef>
              <a:buClrTx/>
              <a:buSzTx/>
              <a:buFontTx/>
              <a:buChar char="•"/>
              <a:tabLst/>
              <a:defRPr/>
            </a:pPr>
            <a:r>
              <a:rPr lang="en-US" sz="2800" dirty="0" smtClean="0">
                <a:solidFill>
                  <a:srgbClr val="154DA7"/>
                </a:solidFill>
                <a:latin typeface="+mn-lt"/>
              </a:rPr>
              <a:t>Capture notes from Hot Wash for the After Action Report (AAR)</a:t>
            </a:r>
          </a:p>
        </p:txBody>
      </p:sp>
      <p:pic>
        <p:nvPicPr>
          <p:cNvPr id="179203" name="Picture 3"/>
          <p:cNvPicPr>
            <a:picLocks noChangeAspect="1" noChangeArrowheads="1"/>
          </p:cNvPicPr>
          <p:nvPr/>
        </p:nvPicPr>
        <p:blipFill>
          <a:blip r:embed="rId3" cstate="print"/>
          <a:srcRect/>
          <a:stretch>
            <a:fillRect/>
          </a:stretch>
        </p:blipFill>
        <p:spPr bwMode="auto">
          <a:xfrm>
            <a:off x="737810" y="1708245"/>
            <a:ext cx="2687779" cy="40497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latin typeface="Times New Roman" pitchFamily="18" charset="0"/>
              </a:rPr>
              <a:t>3.  Wrap-Up</a:t>
            </a:r>
            <a:endParaRPr lang="en-US" dirty="0"/>
          </a:p>
        </p:txBody>
      </p:sp>
      <p:sp>
        <p:nvSpPr>
          <p:cNvPr id="101381" name="Rectangle 5"/>
          <p:cNvSpPr>
            <a:spLocks noGrp="1" noChangeArrowheads="1"/>
          </p:cNvSpPr>
          <p:nvPr>
            <p:ph idx="1"/>
          </p:nvPr>
        </p:nvSpPr>
        <p:spPr/>
        <p:txBody>
          <a:bodyPr/>
          <a:lstStyle/>
          <a:p>
            <a:pPr marL="457200" indent="-457200" eaLnBrk="1" hangingPunct="1">
              <a:spcBef>
                <a:spcPct val="0"/>
              </a:spcBef>
              <a:spcAft>
                <a:spcPct val="20000"/>
              </a:spcAft>
            </a:pPr>
            <a:r>
              <a:rPr lang="en-US" sz="2800" dirty="0" smtClean="0"/>
              <a:t>Participants fill out feedback forms that should solicit, at a minimum:</a:t>
            </a:r>
          </a:p>
          <a:p>
            <a:pPr marL="838200" lvl="1" indent="-381000" eaLnBrk="1" hangingPunct="1">
              <a:spcBef>
                <a:spcPct val="0"/>
              </a:spcBef>
              <a:spcAft>
                <a:spcPct val="20000"/>
              </a:spcAft>
            </a:pPr>
            <a:r>
              <a:rPr lang="en-US" sz="2600" dirty="0" smtClean="0"/>
              <a:t>Impressions about logistics</a:t>
            </a:r>
          </a:p>
          <a:p>
            <a:pPr marL="838200" lvl="1" indent="-381000" eaLnBrk="1" hangingPunct="1">
              <a:spcBef>
                <a:spcPct val="0"/>
              </a:spcBef>
              <a:spcAft>
                <a:spcPct val="20000"/>
              </a:spcAft>
            </a:pPr>
            <a:r>
              <a:rPr lang="en-US" sz="2600" dirty="0" smtClean="0"/>
              <a:t>Improvements to future exercises</a:t>
            </a:r>
          </a:p>
          <a:p>
            <a:pPr marL="838200" lvl="1" indent="-381000" eaLnBrk="1" hangingPunct="1">
              <a:spcBef>
                <a:spcPct val="0"/>
              </a:spcBef>
              <a:spcAft>
                <a:spcPct val="20000"/>
              </a:spcAft>
            </a:pPr>
            <a:r>
              <a:rPr lang="en-US" sz="2600" dirty="0" smtClean="0"/>
              <a:t>Level of satisfaction</a:t>
            </a:r>
          </a:p>
          <a:p>
            <a:pPr marL="457200" indent="-457200" eaLnBrk="1" hangingPunct="1">
              <a:spcBef>
                <a:spcPct val="0"/>
              </a:spcBef>
              <a:spcAft>
                <a:spcPct val="20000"/>
              </a:spcAft>
            </a:pPr>
            <a:r>
              <a:rPr lang="en-US" sz="2800" dirty="0" smtClean="0"/>
              <a:t>Planners should address comments </a:t>
            </a:r>
          </a:p>
          <a:p>
            <a:pPr marL="457200" indent="-457200" eaLnBrk="1" hangingPunct="1">
              <a:spcBef>
                <a:spcPct val="0"/>
              </a:spcBef>
              <a:spcAft>
                <a:spcPct val="20000"/>
              </a:spcAft>
              <a:buFontTx/>
              <a:buNone/>
            </a:pPr>
            <a:r>
              <a:rPr lang="en-US" sz="2800" dirty="0" smtClean="0"/>
              <a:t>	from feedback forms in future exercises</a:t>
            </a:r>
          </a:p>
        </p:txBody>
      </p:sp>
      <p:sp>
        <p:nvSpPr>
          <p:cNvPr id="101384" name="Slide Number Placeholder 12"/>
          <p:cNvSpPr>
            <a:spLocks noGrp="1"/>
          </p:cNvSpPr>
          <p:nvPr>
            <p:ph type="sldNum" sz="quarter" idx="12"/>
          </p:nvPr>
        </p:nvSpPr>
        <p:spPr>
          <a:noFill/>
        </p:spPr>
        <p:txBody>
          <a:bodyPr/>
          <a:lstStyle/>
          <a:p>
            <a:endParaRPr lang="en-US" smtClean="0"/>
          </a:p>
        </p:txBody>
      </p:sp>
      <p:grpSp>
        <p:nvGrpSpPr>
          <p:cNvPr id="101383" name="Group 10"/>
          <p:cNvGrpSpPr>
            <a:grpSpLocks/>
          </p:cNvGrpSpPr>
          <p:nvPr/>
        </p:nvGrpSpPr>
        <p:grpSpPr bwMode="auto">
          <a:xfrm>
            <a:off x="6400800" y="4558352"/>
            <a:ext cx="2142699" cy="1747280"/>
            <a:chOff x="4176" y="1920"/>
            <a:chExt cx="1365" cy="1178"/>
          </a:xfrm>
        </p:grpSpPr>
        <p:sp>
          <p:nvSpPr>
            <p:cNvPr id="101385" name="Rectangle 7"/>
            <p:cNvSpPr>
              <a:spLocks noChangeArrowheads="1"/>
            </p:cNvSpPr>
            <p:nvPr/>
          </p:nvSpPr>
          <p:spPr bwMode="auto">
            <a:xfrm rot="-1200000">
              <a:off x="4509" y="1954"/>
              <a:ext cx="870" cy="1144"/>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101386" name="Text Box 8"/>
            <p:cNvSpPr txBox="1">
              <a:spLocks noChangeArrowheads="1"/>
            </p:cNvSpPr>
            <p:nvPr/>
          </p:nvSpPr>
          <p:spPr bwMode="auto">
            <a:xfrm rot="-1200000">
              <a:off x="4176" y="1920"/>
              <a:ext cx="1365" cy="750"/>
            </a:xfrm>
            <a:prstGeom prst="rect">
              <a:avLst/>
            </a:prstGeom>
            <a:noFill/>
            <a:ln w="9525">
              <a:noFill/>
              <a:miter lim="800000"/>
              <a:headEnd/>
              <a:tailEnd/>
            </a:ln>
          </p:spPr>
          <p:txBody>
            <a:bodyPr>
              <a:spAutoFit/>
            </a:bodyPr>
            <a:lstStyle/>
            <a:p>
              <a:pPr algn="ctr"/>
              <a:endParaRPr lang="en-US"/>
            </a:p>
            <a:p>
              <a:pPr algn="ctr"/>
              <a:endParaRPr lang="en-US"/>
            </a:p>
            <a:p>
              <a:pPr algn="ctr"/>
              <a:r>
                <a:rPr lang="en-US"/>
                <a:t>Evaluation </a:t>
              </a:r>
            </a:p>
            <a:p>
              <a:pPr algn="ctr"/>
              <a:r>
                <a:rPr lang="en-US"/>
                <a:t>Form</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latin typeface="Times New Roman" pitchFamily="18" charset="0"/>
              </a:rPr>
              <a:t>Webinar Objectives</a:t>
            </a:r>
            <a:endParaRPr lang="en-US" dirty="0">
              <a:latin typeface="Times New Roman" pitchFamily="18" charset="0"/>
            </a:endParaRPr>
          </a:p>
        </p:txBody>
      </p:sp>
      <p:sp>
        <p:nvSpPr>
          <p:cNvPr id="21509" name="Rectangle 5"/>
          <p:cNvSpPr>
            <a:spLocks noGrp="1" noChangeArrowheads="1"/>
          </p:cNvSpPr>
          <p:nvPr>
            <p:ph idx="1"/>
          </p:nvPr>
        </p:nvSpPr>
        <p:spPr>
          <a:xfrm>
            <a:off x="914400" y="1143000"/>
            <a:ext cx="3889612" cy="4876800"/>
          </a:xfrm>
        </p:spPr>
        <p:txBody>
          <a:bodyPr/>
          <a:lstStyle/>
          <a:p>
            <a:r>
              <a:rPr lang="en-US" sz="2800" dirty="0" smtClean="0"/>
              <a:t>Demonstrate EPA’s Tabletop Exercise Tool and how it is useful in creating exercises</a:t>
            </a:r>
          </a:p>
          <a:p>
            <a:r>
              <a:rPr lang="en-US" sz="2800" dirty="0" smtClean="0"/>
              <a:t>Give participants the confidence to plan and conduct an exercise</a:t>
            </a:r>
          </a:p>
          <a:p>
            <a:r>
              <a:rPr lang="en-US" sz="2800" dirty="0" smtClean="0"/>
              <a:t>Show participants how to get the Tool</a:t>
            </a:r>
          </a:p>
          <a:p>
            <a:endParaRPr lang="en-US" sz="2800" dirty="0">
              <a:solidFill>
                <a:schemeClr val="accent2">
                  <a:lumMod val="50000"/>
                </a:schemeClr>
              </a:solidFill>
            </a:endParaRPr>
          </a:p>
        </p:txBody>
      </p:sp>
      <p:sp>
        <p:nvSpPr>
          <p:cNvPr id="21511" name="Slide Number Placeholder 10"/>
          <p:cNvSpPr>
            <a:spLocks noGrp="1"/>
          </p:cNvSpPr>
          <p:nvPr>
            <p:ph type="sldNum" sz="quarter" idx="12"/>
          </p:nvPr>
        </p:nvSpPr>
        <p:spPr>
          <a:noFill/>
        </p:spPr>
        <p:txBody>
          <a:bodyPr/>
          <a:lstStyle/>
          <a:p>
            <a:endParaRPr lang="en-US" smtClean="0"/>
          </a:p>
        </p:txBody>
      </p:sp>
      <p:pic>
        <p:nvPicPr>
          <p:cNvPr id="21512" name="Picture 11" descr="3851047-photo-of-working-business-people-staring-at-computer-monitor-during-meeting.jpg"/>
          <p:cNvPicPr>
            <a:picLocks noChangeAspect="1"/>
          </p:cNvPicPr>
          <p:nvPr/>
        </p:nvPicPr>
        <p:blipFill>
          <a:blip r:embed="rId3" cstate="print"/>
          <a:srcRect/>
          <a:stretch>
            <a:fillRect/>
          </a:stretch>
        </p:blipFill>
        <p:spPr bwMode="auto">
          <a:xfrm>
            <a:off x="4838465" y="1947297"/>
            <a:ext cx="4154205" cy="27748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Times New Roman" pitchFamily="18" charset="0"/>
              </a:rPr>
              <a:t>Debrief</a:t>
            </a:r>
            <a:endParaRPr lang="en-US" dirty="0"/>
          </a:p>
        </p:txBody>
      </p:sp>
      <p:sp>
        <p:nvSpPr>
          <p:cNvPr id="102405" name="Rectangle 5"/>
          <p:cNvSpPr>
            <a:spLocks noGrp="1" noChangeArrowheads="1"/>
          </p:cNvSpPr>
          <p:nvPr>
            <p:ph idx="1"/>
          </p:nvPr>
        </p:nvSpPr>
        <p:spPr/>
        <p:txBody>
          <a:bodyPr/>
          <a:lstStyle/>
          <a:p>
            <a:pPr marL="0" indent="0" eaLnBrk="1" hangingPunct="1">
              <a:lnSpc>
                <a:spcPct val="80000"/>
              </a:lnSpc>
              <a:buNone/>
            </a:pPr>
            <a:r>
              <a:rPr lang="en-US" sz="2800" dirty="0" smtClean="0"/>
              <a:t>To be conducted immediately following the exercise with Exercise Planning Team members to:</a:t>
            </a:r>
          </a:p>
          <a:p>
            <a:pPr eaLnBrk="1" hangingPunct="1">
              <a:lnSpc>
                <a:spcPct val="80000"/>
              </a:lnSpc>
            </a:pPr>
            <a:r>
              <a:rPr lang="en-US" sz="2800" dirty="0" smtClean="0"/>
              <a:t>Discuss issues or concerns</a:t>
            </a:r>
          </a:p>
          <a:p>
            <a:pPr eaLnBrk="1" hangingPunct="1">
              <a:lnSpc>
                <a:spcPct val="80000"/>
              </a:lnSpc>
            </a:pPr>
            <a:r>
              <a:rPr lang="en-US" sz="2800" dirty="0" smtClean="0"/>
              <a:t>Propose improvements to exercise design</a:t>
            </a:r>
          </a:p>
          <a:p>
            <a:pPr eaLnBrk="1" hangingPunct="1">
              <a:lnSpc>
                <a:spcPct val="80000"/>
              </a:lnSpc>
            </a:pPr>
            <a:r>
              <a:rPr lang="en-US" sz="2800" dirty="0" smtClean="0"/>
              <a:t>Capture notes from the “hot wash” for the AAR</a:t>
            </a:r>
          </a:p>
        </p:txBody>
      </p:sp>
      <p:sp>
        <p:nvSpPr>
          <p:cNvPr id="102407" name="Slide Number Placeholder 9"/>
          <p:cNvSpPr>
            <a:spLocks noGrp="1"/>
          </p:cNvSpPr>
          <p:nvPr>
            <p:ph type="sldNum" sz="quarter" idx="12"/>
          </p:nvPr>
        </p:nvSpPr>
        <p:spPr>
          <a:noFill/>
        </p:spPr>
        <p:txBody>
          <a:bodyPr/>
          <a:lstStyle/>
          <a:p>
            <a:endParaRPr lang="en-US" smtClean="0"/>
          </a:p>
        </p:txBody>
      </p:sp>
      <p:pic>
        <p:nvPicPr>
          <p:cNvPr id="102408" name="Picture 8" descr="debrief.jpg"/>
          <p:cNvPicPr>
            <a:picLocks noChangeAspect="1"/>
          </p:cNvPicPr>
          <p:nvPr/>
        </p:nvPicPr>
        <p:blipFill>
          <a:blip r:embed="rId3" cstate="print"/>
          <a:srcRect/>
          <a:stretch>
            <a:fillRect/>
          </a:stretch>
        </p:blipFill>
        <p:spPr bwMode="auto">
          <a:xfrm>
            <a:off x="4855109" y="3754469"/>
            <a:ext cx="366442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latin typeface="Times New Roman" pitchFamily="18" charset="0"/>
              </a:rPr>
              <a:t>Plan for After the Exercise</a:t>
            </a:r>
            <a:endParaRPr lang="en-US" dirty="0"/>
          </a:p>
        </p:txBody>
      </p:sp>
      <p:sp>
        <p:nvSpPr>
          <p:cNvPr id="11" name="Content Placeholder 10"/>
          <p:cNvSpPr>
            <a:spLocks noGrp="1"/>
          </p:cNvSpPr>
          <p:nvPr>
            <p:ph idx="1"/>
          </p:nvPr>
        </p:nvSpPr>
        <p:spPr>
          <a:xfrm>
            <a:off x="914400" y="1536904"/>
            <a:ext cx="7848600" cy="4876800"/>
          </a:xfrm>
        </p:spPr>
        <p:txBody>
          <a:bodyPr>
            <a:normAutofit/>
          </a:bodyPr>
          <a:lstStyle/>
          <a:p>
            <a:r>
              <a:rPr lang="en-US" sz="2800" dirty="0" smtClean="0"/>
              <a:t>The AAR captures the findings of the exercise and provides feedback to the participants</a:t>
            </a:r>
          </a:p>
          <a:p>
            <a:r>
              <a:rPr lang="en-US" sz="2800" dirty="0" smtClean="0"/>
              <a:t>The Improvement Plan (IP) lists corrective actions including timelines for when they need to be addressed or corrected, and who they have been assigned to</a:t>
            </a:r>
          </a:p>
        </p:txBody>
      </p:sp>
      <p:sp>
        <p:nvSpPr>
          <p:cNvPr id="103433" name="Slide Number Placeholder 8"/>
          <p:cNvSpPr>
            <a:spLocks noGrp="1"/>
          </p:cNvSpPr>
          <p:nvPr>
            <p:ph type="sldNum" sz="quarter" idx="12"/>
          </p:nvPr>
        </p:nvSpPr>
        <p:spPr>
          <a:noFill/>
        </p:spPr>
        <p:txBody>
          <a:bodyPr/>
          <a:lstStyle/>
          <a:p>
            <a:endParaRPr lang="en-US" smtClean="0"/>
          </a:p>
        </p:txBody>
      </p:sp>
      <p:sp>
        <p:nvSpPr>
          <p:cNvPr id="103429" name="Rectangle 5"/>
          <p:cNvSpPr>
            <a:spLocks noChangeArrowheads="1"/>
          </p:cNvSpPr>
          <p:nvPr/>
        </p:nvSpPr>
        <p:spPr bwMode="auto">
          <a:xfrm>
            <a:off x="457200" y="1676400"/>
            <a:ext cx="9829800" cy="4525963"/>
          </a:xfrm>
          <a:prstGeom prst="rect">
            <a:avLst/>
          </a:prstGeom>
          <a:noFill/>
          <a:ln w="9525">
            <a:noFill/>
            <a:miter lim="800000"/>
            <a:headEnd/>
            <a:tailEnd/>
          </a:ln>
        </p:spPr>
        <p:txBody>
          <a:bodyPr/>
          <a:lstStyle/>
          <a:p>
            <a:pPr defTabSz="123825">
              <a:spcBef>
                <a:spcPct val="20000"/>
              </a:spcBef>
              <a:buFontTx/>
              <a:buChar char="•"/>
            </a:pPr>
            <a:endParaRPr lang="en-US" sz="3200"/>
          </a:p>
          <a:p>
            <a:pPr defTabSz="123825">
              <a:spcBef>
                <a:spcPct val="20000"/>
              </a:spcBef>
              <a:buFontTx/>
              <a:buChar char="•"/>
            </a:pPr>
            <a:endParaRPr lang="en-US" sz="3600"/>
          </a:p>
        </p:txBody>
      </p:sp>
      <p:sp>
        <p:nvSpPr>
          <p:cNvPr id="103430" name="Rectangle 7"/>
          <p:cNvSpPr>
            <a:spLocks noChangeArrowheads="1"/>
          </p:cNvSpPr>
          <p:nvPr/>
        </p:nvSpPr>
        <p:spPr bwMode="auto">
          <a:xfrm>
            <a:off x="-4568825" y="2559050"/>
            <a:ext cx="184150" cy="366713"/>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latin typeface="Times New Roman" pitchFamily="18" charset="0"/>
              </a:rPr>
              <a:t>TTX Tool Outreach and Training</a:t>
            </a:r>
            <a:br>
              <a:rPr lang="en-US" dirty="0" smtClean="0">
                <a:latin typeface="Times New Roman" pitchFamily="18" charset="0"/>
              </a:rPr>
            </a:br>
            <a:endParaRPr lang="en-US" dirty="0"/>
          </a:p>
        </p:txBody>
      </p:sp>
      <p:sp>
        <p:nvSpPr>
          <p:cNvPr id="57347" name="Rectangle 4"/>
          <p:cNvSpPr>
            <a:spLocks noGrp="1" noChangeArrowheads="1"/>
          </p:cNvSpPr>
          <p:nvPr>
            <p:ph idx="1"/>
          </p:nvPr>
        </p:nvSpPr>
        <p:spPr/>
        <p:txBody>
          <a:bodyPr/>
          <a:lstStyle/>
          <a:p>
            <a:pPr>
              <a:spcBef>
                <a:spcPct val="30000"/>
              </a:spcBef>
            </a:pPr>
            <a:r>
              <a:rPr lang="en-US" sz="2800" dirty="0" smtClean="0"/>
              <a:t>Download the TTX Tool at </a:t>
            </a:r>
            <a:r>
              <a:rPr lang="en-US" sz="2200" dirty="0" smtClean="0">
                <a:solidFill>
                  <a:schemeClr val="tx1"/>
                </a:solidFill>
              </a:rPr>
              <a:t>http://yosemite.epa.gov/ow/SReg.nsf/description/TTX_Tool</a:t>
            </a:r>
          </a:p>
          <a:p>
            <a:pPr marL="400050" lvl="1" indent="0">
              <a:spcBef>
                <a:spcPct val="30000"/>
              </a:spcBef>
              <a:buNone/>
            </a:pPr>
            <a:r>
              <a:rPr lang="en-US" sz="1800" dirty="0" smtClean="0">
                <a:solidFill>
                  <a:schemeClr val="tx1"/>
                </a:solidFill>
              </a:rPr>
              <a:t>*Available </a:t>
            </a:r>
            <a:r>
              <a:rPr lang="en-US" sz="1800" dirty="0">
                <a:solidFill>
                  <a:schemeClr val="tx1"/>
                </a:solidFill>
              </a:rPr>
              <a:t>on the WaterISAC portal, keyword “TTX Tool”</a:t>
            </a:r>
          </a:p>
          <a:p>
            <a:pPr marL="0" indent="0">
              <a:spcBef>
                <a:spcPct val="30000"/>
              </a:spcBef>
              <a:buNone/>
            </a:pPr>
            <a:endParaRPr lang="en-US" sz="2000" dirty="0" smtClean="0"/>
          </a:p>
          <a:p>
            <a:pPr>
              <a:spcBef>
                <a:spcPct val="30000"/>
              </a:spcBef>
            </a:pPr>
            <a:r>
              <a:rPr lang="en-US" sz="2800" dirty="0" smtClean="0"/>
              <a:t>Request physical copies* by emailing </a:t>
            </a:r>
            <a:r>
              <a:rPr lang="en-US" sz="2800" dirty="0" smtClean="0">
                <a:solidFill>
                  <a:schemeClr val="tx1"/>
                </a:solidFill>
              </a:rPr>
              <a:t>ttxtool@epa.gov</a:t>
            </a:r>
          </a:p>
          <a:p>
            <a:pPr>
              <a:spcBef>
                <a:spcPct val="30000"/>
              </a:spcBef>
            </a:pPr>
            <a:endParaRPr lang="en-US" sz="2800" dirty="0" smtClean="0"/>
          </a:p>
          <a:p>
            <a:pPr>
              <a:spcBef>
                <a:spcPct val="30000"/>
              </a:spcBef>
            </a:pPr>
            <a:r>
              <a:rPr lang="en-US" sz="2800" dirty="0" smtClean="0"/>
              <a:t>Train-the-Trainer Workshops</a:t>
            </a:r>
          </a:p>
          <a:p>
            <a:pPr marL="800100" lvl="1" indent="-342900">
              <a:spcBef>
                <a:spcPct val="30000"/>
              </a:spcBef>
              <a:buFontTx/>
              <a:buChar char="•"/>
            </a:pPr>
            <a:r>
              <a:rPr lang="en-US" sz="2800" dirty="0" smtClean="0"/>
              <a:t>Planned for Montana, Tennessee, Florida, Missouri, and Massachusetts</a:t>
            </a:r>
          </a:p>
          <a:p>
            <a:pPr marL="800100" lvl="1" indent="-342900">
              <a:spcBef>
                <a:spcPct val="30000"/>
              </a:spcBef>
              <a:buFontTx/>
              <a:buChar char="•"/>
            </a:pPr>
            <a:r>
              <a:rPr lang="en-US" sz="2800" dirty="0" smtClean="0"/>
              <a:t>Register at </a:t>
            </a:r>
            <a:r>
              <a:rPr lang="en-US" sz="2800" dirty="0" smtClean="0">
                <a:solidFill>
                  <a:schemeClr val="tx1"/>
                </a:solidFill>
              </a:rPr>
              <a:t>www.horsleywitten.com/ttxtool</a:t>
            </a:r>
            <a:r>
              <a:rPr lang="en-US" sz="2800" dirty="0" smtClean="0"/>
              <a:t> </a:t>
            </a:r>
          </a:p>
          <a:p>
            <a:pPr>
              <a:spcBef>
                <a:spcPct val="30000"/>
              </a:spcBef>
            </a:pPr>
            <a:endParaRPr lang="en-US" sz="2000" dirty="0"/>
          </a:p>
        </p:txBody>
      </p:sp>
      <p:sp>
        <p:nvSpPr>
          <p:cNvPr id="57351" name="Slide Number Placeholder 8"/>
          <p:cNvSpPr>
            <a:spLocks noGrp="1"/>
          </p:cNvSpPr>
          <p:nvPr>
            <p:ph type="sldNum" sz="quarter" idx="12"/>
          </p:nvPr>
        </p:nvSpPr>
        <p:spPr>
          <a:noFill/>
        </p:spPr>
        <p:txBody>
          <a:bodyPr/>
          <a:lstStyle/>
          <a:p>
            <a:endParaRPr lang="en-US" smtClean="0"/>
          </a:p>
        </p:txBody>
      </p:sp>
      <p:sp>
        <p:nvSpPr>
          <p:cNvPr id="57348" name="Rectangle 5"/>
          <p:cNvSpPr>
            <a:spLocks noChangeArrowheads="1"/>
          </p:cNvSpPr>
          <p:nvPr/>
        </p:nvSpPr>
        <p:spPr bwMode="auto">
          <a:xfrm>
            <a:off x="457200" y="1676400"/>
            <a:ext cx="9829800" cy="4525963"/>
          </a:xfrm>
          <a:prstGeom prst="rect">
            <a:avLst/>
          </a:prstGeom>
          <a:noFill/>
          <a:ln w="9525">
            <a:noFill/>
            <a:miter lim="800000"/>
            <a:headEnd/>
            <a:tailEnd/>
          </a:ln>
        </p:spPr>
        <p:txBody>
          <a:bodyPr/>
          <a:lstStyle/>
          <a:p>
            <a:pPr defTabSz="123825">
              <a:spcBef>
                <a:spcPct val="20000"/>
              </a:spcBef>
              <a:buFontTx/>
              <a:buChar char="•"/>
            </a:pPr>
            <a:endParaRPr lang="en-US" sz="3200"/>
          </a:p>
          <a:p>
            <a:pPr defTabSz="123825">
              <a:spcBef>
                <a:spcPct val="20000"/>
              </a:spcBef>
              <a:buFontTx/>
              <a:buChar char="•"/>
            </a:pPr>
            <a:endParaRPr lang="en-US" sz="3600"/>
          </a:p>
        </p:txBody>
      </p:sp>
      <p:sp>
        <p:nvSpPr>
          <p:cNvPr id="57349" name="Rectangle 7"/>
          <p:cNvSpPr>
            <a:spLocks noChangeArrowheads="1"/>
          </p:cNvSpPr>
          <p:nvPr/>
        </p:nvSpPr>
        <p:spPr bwMode="auto">
          <a:xfrm>
            <a:off x="-4568825" y="2559050"/>
            <a:ext cx="184150" cy="366713"/>
          </a:xfrm>
          <a:prstGeom prst="rect">
            <a:avLst/>
          </a:prstGeom>
          <a:noFill/>
          <a:ln w="9525">
            <a:noFill/>
            <a:miter lim="800000"/>
            <a:headEnd/>
            <a:tailEnd/>
          </a:ln>
        </p:spPr>
        <p:txBody>
          <a:bodyPr wrap="none">
            <a:spAutoFit/>
          </a:bodyPr>
          <a:lstStyle/>
          <a:p>
            <a:endParaRPr lang="en-US"/>
          </a:p>
        </p:txBody>
      </p:sp>
      <p:sp>
        <p:nvSpPr>
          <p:cNvPr id="7" name="TextBox 6"/>
          <p:cNvSpPr txBox="1"/>
          <p:nvPr/>
        </p:nvSpPr>
        <p:spPr>
          <a:xfrm>
            <a:off x="1344705" y="3754715"/>
            <a:ext cx="6696635" cy="369332"/>
          </a:xfrm>
          <a:prstGeom prst="rect">
            <a:avLst/>
          </a:prstGeom>
          <a:noFill/>
        </p:spPr>
        <p:txBody>
          <a:bodyPr wrap="square" rtlCol="0">
            <a:spAutoFit/>
          </a:bodyPr>
          <a:lstStyle/>
          <a:p>
            <a:r>
              <a:rPr lang="en-US" dirty="0" smtClean="0"/>
              <a:t>*Physical copies of the tool will not work in a Mac computer</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3" name="Slide Number Placeholder 8"/>
          <p:cNvSpPr>
            <a:spLocks noGrp="1"/>
          </p:cNvSpPr>
          <p:nvPr>
            <p:ph type="sldNum" sz="quarter" idx="12"/>
          </p:nvPr>
        </p:nvSpPr>
        <p:spPr>
          <a:noFill/>
        </p:spPr>
        <p:txBody>
          <a:bodyPr/>
          <a:lstStyle/>
          <a:p>
            <a:endParaRPr lang="en-US" smtClean="0"/>
          </a:p>
        </p:txBody>
      </p:sp>
      <p:sp>
        <p:nvSpPr>
          <p:cNvPr id="103429" name="Rectangle 5"/>
          <p:cNvSpPr>
            <a:spLocks noChangeArrowheads="1"/>
          </p:cNvSpPr>
          <p:nvPr/>
        </p:nvSpPr>
        <p:spPr bwMode="auto">
          <a:xfrm>
            <a:off x="457200" y="1676400"/>
            <a:ext cx="9829800" cy="4525963"/>
          </a:xfrm>
          <a:prstGeom prst="rect">
            <a:avLst/>
          </a:prstGeom>
          <a:noFill/>
          <a:ln w="9525">
            <a:noFill/>
            <a:miter lim="800000"/>
            <a:headEnd/>
            <a:tailEnd/>
          </a:ln>
        </p:spPr>
        <p:txBody>
          <a:bodyPr/>
          <a:lstStyle/>
          <a:p>
            <a:pPr defTabSz="123825">
              <a:spcBef>
                <a:spcPct val="20000"/>
              </a:spcBef>
              <a:buFontTx/>
              <a:buChar char="•"/>
            </a:pPr>
            <a:endParaRPr lang="en-US" sz="3200"/>
          </a:p>
          <a:p>
            <a:pPr defTabSz="123825">
              <a:spcBef>
                <a:spcPct val="20000"/>
              </a:spcBef>
              <a:buFontTx/>
              <a:buChar char="•"/>
            </a:pPr>
            <a:endParaRPr lang="en-US" sz="3600"/>
          </a:p>
        </p:txBody>
      </p:sp>
      <p:sp>
        <p:nvSpPr>
          <p:cNvPr id="103430" name="Rectangle 7"/>
          <p:cNvSpPr>
            <a:spLocks noChangeArrowheads="1"/>
          </p:cNvSpPr>
          <p:nvPr/>
        </p:nvSpPr>
        <p:spPr bwMode="auto">
          <a:xfrm>
            <a:off x="-4568825" y="2559050"/>
            <a:ext cx="184150" cy="366713"/>
          </a:xfrm>
          <a:prstGeom prst="rect">
            <a:avLst/>
          </a:prstGeom>
          <a:noFill/>
          <a:ln w="9525">
            <a:noFill/>
            <a:miter lim="800000"/>
            <a:headEnd/>
            <a:tailEnd/>
          </a:ln>
        </p:spPr>
        <p:txBody>
          <a:bodyPr wrap="none">
            <a:spAutoFit/>
          </a:bodyPr>
          <a:lstStyle/>
          <a:p>
            <a:endParaRPr lang="en-US"/>
          </a:p>
        </p:txBody>
      </p:sp>
      <p:sp>
        <p:nvSpPr>
          <p:cNvPr id="12" name="Title 5"/>
          <p:cNvSpPr txBox="1">
            <a:spLocks/>
          </p:cNvSpPr>
          <p:nvPr/>
        </p:nvSpPr>
        <p:spPr bwMode="auto">
          <a:xfrm>
            <a:off x="685800" y="929423"/>
            <a:ext cx="7772400" cy="8038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154DA7"/>
                </a:solidFill>
                <a:latin typeface="+mj-lt"/>
                <a:ea typeface="+mj-ea"/>
                <a:cs typeface="+mj-cs"/>
              </a:defRPr>
            </a:lvl1pPr>
            <a:lvl2pPr algn="ctr" rtl="0" eaLnBrk="0" fontAlgn="base" hangingPunct="0">
              <a:spcBef>
                <a:spcPct val="0"/>
              </a:spcBef>
              <a:spcAft>
                <a:spcPct val="0"/>
              </a:spcAft>
              <a:defRPr sz="3200" b="1">
                <a:solidFill>
                  <a:srgbClr val="154DA7"/>
                </a:solidFill>
                <a:latin typeface="Arial" charset="0"/>
                <a:cs typeface="Arial" charset="0"/>
              </a:defRPr>
            </a:lvl2pPr>
            <a:lvl3pPr algn="ctr" rtl="0" eaLnBrk="0" fontAlgn="base" hangingPunct="0">
              <a:spcBef>
                <a:spcPct val="0"/>
              </a:spcBef>
              <a:spcAft>
                <a:spcPct val="0"/>
              </a:spcAft>
              <a:defRPr sz="3200" b="1">
                <a:solidFill>
                  <a:srgbClr val="154DA7"/>
                </a:solidFill>
                <a:latin typeface="Arial" charset="0"/>
                <a:cs typeface="Arial" charset="0"/>
              </a:defRPr>
            </a:lvl3pPr>
            <a:lvl4pPr algn="ctr" rtl="0" eaLnBrk="0" fontAlgn="base" hangingPunct="0">
              <a:spcBef>
                <a:spcPct val="0"/>
              </a:spcBef>
              <a:spcAft>
                <a:spcPct val="0"/>
              </a:spcAft>
              <a:defRPr sz="3200" b="1">
                <a:solidFill>
                  <a:srgbClr val="154DA7"/>
                </a:solidFill>
                <a:latin typeface="Arial" charset="0"/>
                <a:cs typeface="Arial" charset="0"/>
              </a:defRPr>
            </a:lvl4pPr>
            <a:lvl5pPr algn="ctr" rtl="0" eaLnBrk="0" fontAlgn="base" hangingPunct="0">
              <a:spcBef>
                <a:spcPct val="0"/>
              </a:spcBef>
              <a:spcAft>
                <a:spcPct val="0"/>
              </a:spcAft>
              <a:defRPr sz="3200" b="1">
                <a:solidFill>
                  <a:srgbClr val="154DA7"/>
                </a:solidFill>
                <a:latin typeface="Arial" charset="0"/>
                <a:cs typeface="Arial" charset="0"/>
              </a:defRPr>
            </a:lvl5pPr>
            <a:lvl6pPr marL="457200" algn="ctr" rtl="0" eaLnBrk="1" fontAlgn="base" hangingPunct="1">
              <a:spcBef>
                <a:spcPct val="0"/>
              </a:spcBef>
              <a:spcAft>
                <a:spcPct val="0"/>
              </a:spcAft>
              <a:defRPr sz="3200" b="1">
                <a:solidFill>
                  <a:srgbClr val="154DA7"/>
                </a:solidFill>
                <a:latin typeface="Arial" charset="0"/>
                <a:cs typeface="Arial" charset="0"/>
              </a:defRPr>
            </a:lvl6pPr>
            <a:lvl7pPr marL="914400" algn="ctr" rtl="0" eaLnBrk="1" fontAlgn="base" hangingPunct="1">
              <a:spcBef>
                <a:spcPct val="0"/>
              </a:spcBef>
              <a:spcAft>
                <a:spcPct val="0"/>
              </a:spcAft>
              <a:defRPr sz="3200" b="1">
                <a:solidFill>
                  <a:srgbClr val="154DA7"/>
                </a:solidFill>
                <a:latin typeface="Arial" charset="0"/>
                <a:cs typeface="Arial" charset="0"/>
              </a:defRPr>
            </a:lvl7pPr>
            <a:lvl8pPr marL="1371600" algn="ctr" rtl="0" eaLnBrk="1" fontAlgn="base" hangingPunct="1">
              <a:spcBef>
                <a:spcPct val="0"/>
              </a:spcBef>
              <a:spcAft>
                <a:spcPct val="0"/>
              </a:spcAft>
              <a:defRPr sz="3200" b="1">
                <a:solidFill>
                  <a:srgbClr val="154DA7"/>
                </a:solidFill>
                <a:latin typeface="Arial" charset="0"/>
                <a:cs typeface="Arial" charset="0"/>
              </a:defRPr>
            </a:lvl8pPr>
            <a:lvl9pPr marL="1828800" algn="ctr" rtl="0" eaLnBrk="1" fontAlgn="base" hangingPunct="1">
              <a:spcBef>
                <a:spcPct val="0"/>
              </a:spcBef>
              <a:spcAft>
                <a:spcPct val="0"/>
              </a:spcAft>
              <a:defRPr sz="3200" b="1">
                <a:solidFill>
                  <a:srgbClr val="154DA7"/>
                </a:solidFill>
                <a:latin typeface="Arial" charset="0"/>
                <a:cs typeface="Arial" charset="0"/>
              </a:defRPr>
            </a:lvl9pPr>
          </a:lstStyle>
          <a:p>
            <a:r>
              <a:rPr lang="en-US" smtClean="0"/>
              <a:t>Poll Question</a:t>
            </a:r>
            <a:endParaRPr lang="en-US" dirty="0"/>
          </a:p>
        </p:txBody>
      </p:sp>
      <p:sp>
        <p:nvSpPr>
          <p:cNvPr id="13" name="Rectangle 5"/>
          <p:cNvSpPr txBox="1">
            <a:spLocks noChangeArrowheads="1"/>
          </p:cNvSpPr>
          <p:nvPr/>
        </p:nvSpPr>
        <p:spPr bwMode="auto">
          <a:xfrm>
            <a:off x="1371600" y="2019869"/>
            <a:ext cx="6400800" cy="4339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None/>
              <a:defRPr sz="2400">
                <a:solidFill>
                  <a:srgbClr val="154DA7"/>
                </a:solidFill>
                <a:latin typeface="+mn-lt"/>
                <a:ea typeface="+mn-ea"/>
                <a:cs typeface="+mn-cs"/>
              </a:defRPr>
            </a:lvl1pPr>
            <a:lvl2pPr marL="457200" indent="0" algn="ctr" rtl="0" eaLnBrk="0" fontAlgn="base" hangingPunct="0">
              <a:spcBef>
                <a:spcPct val="20000"/>
              </a:spcBef>
              <a:spcAft>
                <a:spcPct val="0"/>
              </a:spcAft>
              <a:buNone/>
              <a:defRPr sz="2000">
                <a:solidFill>
                  <a:srgbClr val="154DA7"/>
                </a:solidFill>
                <a:latin typeface="+mn-lt"/>
                <a:cs typeface="+mn-cs"/>
              </a:defRPr>
            </a:lvl2pPr>
            <a:lvl3pPr marL="914400" indent="0" algn="ctr" rtl="0" eaLnBrk="0" fontAlgn="base" hangingPunct="0">
              <a:spcBef>
                <a:spcPct val="20000"/>
              </a:spcBef>
              <a:spcAft>
                <a:spcPct val="0"/>
              </a:spcAft>
              <a:buFont typeface="Tahoma" pitchFamily="34" charset="0"/>
              <a:buNone/>
              <a:defRPr sz="2000">
                <a:solidFill>
                  <a:srgbClr val="154DA7"/>
                </a:solidFill>
                <a:latin typeface="+mn-lt"/>
                <a:cs typeface="+mn-cs"/>
              </a:defRPr>
            </a:lvl3pPr>
            <a:lvl4pPr marL="1371600" indent="0" algn="ctr" rtl="0" eaLnBrk="0" fontAlgn="base" hangingPunct="0">
              <a:spcBef>
                <a:spcPct val="20000"/>
              </a:spcBef>
              <a:spcAft>
                <a:spcPct val="0"/>
              </a:spcAft>
              <a:buNone/>
              <a:defRPr sz="2000">
                <a:solidFill>
                  <a:srgbClr val="154DA7"/>
                </a:solidFill>
                <a:latin typeface="+mn-lt"/>
                <a:cs typeface="+mn-cs"/>
              </a:defRPr>
            </a:lvl4pPr>
            <a:lvl5pPr marL="1828800" indent="0" algn="ctr" rtl="0" eaLnBrk="0" fontAlgn="base" hangingPunct="0">
              <a:spcBef>
                <a:spcPct val="20000"/>
              </a:spcBef>
              <a:spcAft>
                <a:spcPct val="0"/>
              </a:spcAft>
              <a:buFont typeface="Arial" charset="0"/>
              <a:buNone/>
              <a:defRPr sz="2000">
                <a:solidFill>
                  <a:srgbClr val="154DA7"/>
                </a:solidFill>
                <a:latin typeface="+mn-lt"/>
                <a:cs typeface="+mn-cs"/>
              </a:defRPr>
            </a:lvl5pPr>
            <a:lvl6pPr marL="2286000" indent="0" algn="ctr" rtl="0" eaLnBrk="1" fontAlgn="base" hangingPunct="1">
              <a:spcBef>
                <a:spcPct val="20000"/>
              </a:spcBef>
              <a:spcAft>
                <a:spcPct val="0"/>
              </a:spcAft>
              <a:buFont typeface="Arial" charset="0"/>
              <a:buNone/>
              <a:defRPr sz="2000">
                <a:solidFill>
                  <a:srgbClr val="154DA7"/>
                </a:solidFill>
                <a:latin typeface="+mn-lt"/>
                <a:cs typeface="+mn-cs"/>
              </a:defRPr>
            </a:lvl6pPr>
            <a:lvl7pPr marL="2743200" indent="0" algn="ctr" rtl="0" eaLnBrk="1" fontAlgn="base" hangingPunct="1">
              <a:spcBef>
                <a:spcPct val="20000"/>
              </a:spcBef>
              <a:spcAft>
                <a:spcPct val="0"/>
              </a:spcAft>
              <a:buFont typeface="Arial" charset="0"/>
              <a:buNone/>
              <a:defRPr sz="2000">
                <a:solidFill>
                  <a:srgbClr val="154DA7"/>
                </a:solidFill>
                <a:latin typeface="+mn-lt"/>
                <a:cs typeface="+mn-cs"/>
              </a:defRPr>
            </a:lvl7pPr>
            <a:lvl8pPr marL="3200400" indent="0" algn="ctr" rtl="0" eaLnBrk="1" fontAlgn="base" hangingPunct="1">
              <a:spcBef>
                <a:spcPct val="20000"/>
              </a:spcBef>
              <a:spcAft>
                <a:spcPct val="0"/>
              </a:spcAft>
              <a:buFont typeface="Arial" charset="0"/>
              <a:buNone/>
              <a:defRPr sz="2000">
                <a:solidFill>
                  <a:srgbClr val="154DA7"/>
                </a:solidFill>
                <a:latin typeface="+mn-lt"/>
                <a:cs typeface="+mn-cs"/>
              </a:defRPr>
            </a:lvl8pPr>
            <a:lvl9pPr marL="3657600" indent="0" algn="ctr" rtl="0" eaLnBrk="1" fontAlgn="base" hangingPunct="1">
              <a:spcBef>
                <a:spcPct val="20000"/>
              </a:spcBef>
              <a:spcAft>
                <a:spcPct val="0"/>
              </a:spcAft>
              <a:buFont typeface="Arial" charset="0"/>
              <a:buNone/>
              <a:defRPr sz="2000">
                <a:solidFill>
                  <a:srgbClr val="154DA7"/>
                </a:solidFill>
                <a:latin typeface="+mn-lt"/>
                <a:cs typeface="+mn-cs"/>
              </a:defRPr>
            </a:lvl9pPr>
          </a:lstStyle>
          <a:p>
            <a:pPr algn="l"/>
            <a:r>
              <a:rPr lang="en-US" sz="2000" b="1" dirty="0"/>
              <a:t>Do you feel comfortable planning and facilitating your own TTX using the materials on the TTX Tool?</a:t>
            </a:r>
          </a:p>
          <a:p>
            <a:pPr marL="342900" indent="-342900" algn="l">
              <a:buFont typeface="Arial" pitchFamily="34" charset="0"/>
              <a:buChar char="•"/>
            </a:pPr>
            <a:r>
              <a:rPr lang="en-US" sz="2000" dirty="0" smtClean="0"/>
              <a:t>Yes</a:t>
            </a:r>
            <a:endParaRPr lang="en-US" sz="2000" dirty="0"/>
          </a:p>
          <a:p>
            <a:pPr marL="342900" indent="-342900" algn="l">
              <a:buFont typeface="Arial" pitchFamily="34" charset="0"/>
              <a:buChar char="•"/>
            </a:pPr>
            <a:r>
              <a:rPr lang="en-US" sz="2000" dirty="0" smtClean="0"/>
              <a:t>No</a:t>
            </a:r>
            <a:endParaRPr lang="en-US" sz="2000" dirty="0"/>
          </a:p>
          <a:p>
            <a:pPr algn="l"/>
            <a:endParaRPr lang="en-US" sz="2000" b="1" dirty="0"/>
          </a:p>
          <a:p>
            <a:pPr algn="l"/>
            <a:r>
              <a:rPr lang="en-US" sz="2000" b="1" dirty="0"/>
              <a:t>Will you use the TTX Tool to help plan a TTX?</a:t>
            </a:r>
          </a:p>
          <a:p>
            <a:pPr marL="342900" indent="-342900" algn="l">
              <a:buFont typeface="Arial" pitchFamily="34" charset="0"/>
              <a:buChar char="•"/>
            </a:pPr>
            <a:r>
              <a:rPr lang="en-US" sz="2000" dirty="0" smtClean="0"/>
              <a:t>Yes </a:t>
            </a:r>
            <a:endParaRPr lang="en-US" sz="2000" dirty="0"/>
          </a:p>
          <a:p>
            <a:pPr marL="342900" indent="-342900" algn="l">
              <a:buFont typeface="Arial" pitchFamily="34" charset="0"/>
              <a:buChar char="•"/>
            </a:pPr>
            <a:r>
              <a:rPr lang="en-US" sz="2000" dirty="0" smtClean="0"/>
              <a:t>No</a:t>
            </a:r>
            <a:endParaRPr lang="en-US" sz="2000" dirty="0"/>
          </a:p>
          <a:p>
            <a:pPr algn="l" eaLnBrk="1" hangingPunct="1"/>
            <a:endParaRPr lang="en-US" sz="2800" dirty="0" smtClean="0"/>
          </a:p>
          <a:p>
            <a:pPr algn="l" eaLnBrk="1" hangingPunct="1"/>
            <a:endParaRPr lang="en-US" sz="2800"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latin typeface="Times New Roman" pitchFamily="18" charset="0"/>
              </a:rPr>
              <a:t>Contact Information</a:t>
            </a:r>
            <a:endParaRPr lang="en-US" dirty="0"/>
          </a:p>
        </p:txBody>
      </p:sp>
      <p:sp>
        <p:nvSpPr>
          <p:cNvPr id="60419" name="Rectangle 4"/>
          <p:cNvSpPr>
            <a:spLocks noGrp="1" noChangeArrowheads="1"/>
          </p:cNvSpPr>
          <p:nvPr>
            <p:ph idx="1"/>
          </p:nvPr>
        </p:nvSpPr>
        <p:spPr/>
        <p:txBody>
          <a:bodyPr/>
          <a:lstStyle/>
          <a:p>
            <a:pPr>
              <a:spcBef>
                <a:spcPct val="30000"/>
              </a:spcBef>
            </a:pPr>
            <a:r>
              <a:rPr lang="en-US" sz="2800" dirty="0" smtClean="0"/>
              <a:t>John </a:t>
            </a:r>
            <a:r>
              <a:rPr lang="en-US" sz="2800" dirty="0" err="1" smtClean="0"/>
              <a:t>Whitler</a:t>
            </a:r>
            <a:r>
              <a:rPr lang="en-US" sz="2800" dirty="0" smtClean="0"/>
              <a:t>, </a:t>
            </a:r>
            <a:r>
              <a:rPr lang="en-US" sz="2800" dirty="0" smtClean="0">
                <a:solidFill>
                  <a:schemeClr val="tx1"/>
                </a:solidFill>
              </a:rPr>
              <a:t>whitler.john@epa.gov</a:t>
            </a:r>
          </a:p>
          <a:p>
            <a:pPr>
              <a:spcBef>
                <a:spcPct val="30000"/>
              </a:spcBef>
            </a:pPr>
            <a:r>
              <a:rPr lang="en-US" sz="2800" dirty="0" smtClean="0"/>
              <a:t>Amy Posner, </a:t>
            </a:r>
            <a:r>
              <a:rPr lang="en-US" sz="2800" dirty="0" smtClean="0">
                <a:solidFill>
                  <a:schemeClr val="tx1"/>
                </a:solidFill>
              </a:rPr>
              <a:t>posner.amy@epa.gov</a:t>
            </a:r>
          </a:p>
          <a:p>
            <a:pPr>
              <a:spcBef>
                <a:spcPct val="30000"/>
              </a:spcBef>
            </a:pPr>
            <a:r>
              <a:rPr lang="en-US" sz="2800" dirty="0" smtClean="0"/>
              <a:t>Caitlin Stormont, </a:t>
            </a:r>
            <a:r>
              <a:rPr lang="en-US" sz="2800" dirty="0" smtClean="0">
                <a:solidFill>
                  <a:schemeClr val="tx1"/>
                </a:solidFill>
              </a:rPr>
              <a:t>stormont.caitlin@epa.gov</a:t>
            </a:r>
          </a:p>
          <a:p>
            <a:pPr>
              <a:spcBef>
                <a:spcPct val="30000"/>
              </a:spcBef>
            </a:pPr>
            <a:r>
              <a:rPr lang="en-US" sz="2800" dirty="0" smtClean="0"/>
              <a:t>Tom Noble, </a:t>
            </a:r>
            <a:r>
              <a:rPr lang="en-US" sz="2800" dirty="0" smtClean="0">
                <a:solidFill>
                  <a:schemeClr val="tx1"/>
                </a:solidFill>
              </a:rPr>
              <a:t>tnoble@horsleywitten.com</a:t>
            </a:r>
          </a:p>
          <a:p>
            <a:pPr>
              <a:spcBef>
                <a:spcPct val="30000"/>
              </a:spcBef>
              <a:buFont typeface="Arial" charset="0"/>
              <a:buChar char="•"/>
            </a:pPr>
            <a:r>
              <a:rPr lang="en-US" sz="2800" dirty="0" smtClean="0"/>
              <a:t>Your feedback and questions: </a:t>
            </a:r>
            <a:r>
              <a:rPr lang="en-US" sz="2800" dirty="0" smtClean="0">
                <a:solidFill>
                  <a:schemeClr val="tx1"/>
                </a:solidFill>
              </a:rPr>
              <a:t>ttxtool@epa.gov </a:t>
            </a:r>
          </a:p>
          <a:p>
            <a:pPr>
              <a:spcBef>
                <a:spcPct val="30000"/>
              </a:spcBef>
            </a:pPr>
            <a:endParaRPr lang="en-US" sz="2000" dirty="0"/>
          </a:p>
        </p:txBody>
      </p:sp>
      <p:sp>
        <p:nvSpPr>
          <p:cNvPr id="60423" name="Slide Number Placeholder 8"/>
          <p:cNvSpPr>
            <a:spLocks noGrp="1"/>
          </p:cNvSpPr>
          <p:nvPr>
            <p:ph type="sldNum" sz="quarter" idx="12"/>
          </p:nvPr>
        </p:nvSpPr>
        <p:spPr>
          <a:noFill/>
        </p:spPr>
        <p:txBody>
          <a:bodyPr/>
          <a:lstStyle/>
          <a:p>
            <a:endParaRPr lang="en-US" smtClean="0"/>
          </a:p>
        </p:txBody>
      </p:sp>
      <p:sp>
        <p:nvSpPr>
          <p:cNvPr id="60420" name="Rectangle 5"/>
          <p:cNvSpPr>
            <a:spLocks noChangeArrowheads="1"/>
          </p:cNvSpPr>
          <p:nvPr/>
        </p:nvSpPr>
        <p:spPr bwMode="auto">
          <a:xfrm>
            <a:off x="457200" y="1676400"/>
            <a:ext cx="9829800" cy="4525963"/>
          </a:xfrm>
          <a:prstGeom prst="rect">
            <a:avLst/>
          </a:prstGeom>
          <a:noFill/>
          <a:ln w="9525">
            <a:noFill/>
            <a:miter lim="800000"/>
            <a:headEnd/>
            <a:tailEnd/>
          </a:ln>
        </p:spPr>
        <p:txBody>
          <a:bodyPr/>
          <a:lstStyle/>
          <a:p>
            <a:pPr defTabSz="123825">
              <a:spcBef>
                <a:spcPct val="20000"/>
              </a:spcBef>
              <a:buFontTx/>
              <a:buChar char="•"/>
            </a:pPr>
            <a:endParaRPr lang="en-US" sz="3200"/>
          </a:p>
          <a:p>
            <a:pPr defTabSz="123825">
              <a:spcBef>
                <a:spcPct val="20000"/>
              </a:spcBef>
              <a:buFontTx/>
              <a:buChar char="•"/>
            </a:pPr>
            <a:endParaRPr lang="en-US" sz="3600"/>
          </a:p>
        </p:txBody>
      </p:sp>
      <p:sp>
        <p:nvSpPr>
          <p:cNvPr id="60421" name="Rectangle 7"/>
          <p:cNvSpPr>
            <a:spLocks noChangeArrowheads="1"/>
          </p:cNvSpPr>
          <p:nvPr/>
        </p:nvSpPr>
        <p:spPr bwMode="auto">
          <a:xfrm>
            <a:off x="-4568825" y="2559050"/>
            <a:ext cx="184150" cy="366713"/>
          </a:xfrm>
          <a:prstGeom prst="rect">
            <a:avLst/>
          </a:prstGeom>
          <a:noFill/>
          <a:ln w="9525">
            <a:noFill/>
            <a:miter lim="800000"/>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52400" y="2057400"/>
            <a:ext cx="4267200" cy="639763"/>
          </a:xfrm>
        </p:spPr>
        <p:txBody>
          <a:bodyPr/>
          <a:lstStyle/>
          <a:p>
            <a:pPr>
              <a:defRPr/>
            </a:pPr>
            <a:r>
              <a:rPr lang="en-US" dirty="0">
                <a:solidFill>
                  <a:schemeClr val="bg1"/>
                </a:solidFill>
                <a:latin typeface="+mj-lt"/>
                <a:ea typeface="+mn-ea"/>
              </a:rPr>
              <a:t>Benefits of WaterISAC </a:t>
            </a:r>
            <a:r>
              <a:rPr lang="en-US" dirty="0" smtClean="0">
                <a:solidFill>
                  <a:schemeClr val="bg1"/>
                </a:solidFill>
                <a:latin typeface="+mj-lt"/>
                <a:ea typeface="+mn-ea"/>
              </a:rPr>
              <a:t>PRO</a:t>
            </a:r>
            <a:endParaRPr lang="en-US" dirty="0">
              <a:solidFill>
                <a:schemeClr val="bg1"/>
              </a:solidFill>
              <a:latin typeface="+mj-lt"/>
              <a:ea typeface="+mn-ea"/>
            </a:endParaRPr>
          </a:p>
        </p:txBody>
      </p:sp>
      <p:sp>
        <p:nvSpPr>
          <p:cNvPr id="6" name="Content Placeholder 5"/>
          <p:cNvSpPr>
            <a:spLocks noGrp="1"/>
          </p:cNvSpPr>
          <p:nvPr>
            <p:ph sz="half" idx="2"/>
          </p:nvPr>
        </p:nvSpPr>
        <p:spPr>
          <a:xfrm>
            <a:off x="265113" y="2667000"/>
            <a:ext cx="4041775" cy="3048000"/>
          </a:xfrm>
        </p:spPr>
        <p:txBody>
          <a:bodyPr>
            <a:normAutofit fontScale="70000" lnSpcReduction="20000"/>
          </a:bodyPr>
          <a:lstStyle/>
          <a:p>
            <a:pPr>
              <a:buClr>
                <a:schemeClr val="bg1"/>
              </a:buClr>
              <a:buFont typeface="Arial" pitchFamily="34" charset="0"/>
              <a:buChar char="•"/>
              <a:defRPr/>
            </a:pPr>
            <a:r>
              <a:rPr lang="en-US" sz="2600" dirty="0" smtClean="0">
                <a:solidFill>
                  <a:schemeClr val="bg1"/>
                </a:solidFill>
                <a:latin typeface="+mj-lt"/>
                <a:ea typeface="+mn-ea"/>
              </a:rPr>
              <a:t>Latest</a:t>
            </a:r>
            <a:r>
              <a:rPr lang="en-US" sz="2600" dirty="0">
                <a:solidFill>
                  <a:schemeClr val="bg1"/>
                </a:solidFill>
                <a:latin typeface="+mj-lt"/>
                <a:ea typeface="+mn-ea"/>
              </a:rPr>
              <a:t>, sensitive information about critical infrastructure protection</a:t>
            </a:r>
          </a:p>
          <a:p>
            <a:pPr>
              <a:buClr>
                <a:schemeClr val="bg1"/>
              </a:buClr>
              <a:buFont typeface="Arial" pitchFamily="34" charset="0"/>
              <a:buChar char="•"/>
              <a:defRPr/>
            </a:pPr>
            <a:r>
              <a:rPr lang="en-US" sz="2600" dirty="0">
                <a:solidFill>
                  <a:schemeClr val="bg1"/>
                </a:solidFill>
                <a:latin typeface="+mj-lt"/>
                <a:ea typeface="+mn-ea"/>
              </a:rPr>
              <a:t>Emergency management resources</a:t>
            </a:r>
          </a:p>
          <a:p>
            <a:pPr>
              <a:buClr>
                <a:schemeClr val="bg1"/>
              </a:buClr>
              <a:buFont typeface="Arial" pitchFamily="34" charset="0"/>
              <a:buChar char="•"/>
              <a:defRPr/>
            </a:pPr>
            <a:r>
              <a:rPr lang="en-US" sz="2600" dirty="0">
                <a:solidFill>
                  <a:schemeClr val="bg1"/>
                </a:solidFill>
                <a:latin typeface="+mj-lt"/>
                <a:ea typeface="+mn-ea"/>
              </a:rPr>
              <a:t>Alerts about emerging risks</a:t>
            </a:r>
          </a:p>
          <a:p>
            <a:pPr>
              <a:buClr>
                <a:schemeClr val="bg1"/>
              </a:buClr>
              <a:buFont typeface="Arial" pitchFamily="34" charset="0"/>
              <a:buChar char="•"/>
              <a:defRPr/>
            </a:pPr>
            <a:r>
              <a:rPr lang="en-US" sz="2600" dirty="0">
                <a:solidFill>
                  <a:schemeClr val="bg1"/>
                </a:solidFill>
                <a:latin typeface="+mj-lt"/>
                <a:ea typeface="+mn-ea"/>
              </a:rPr>
              <a:t>Direct access to contaminant databases</a:t>
            </a:r>
          </a:p>
          <a:p>
            <a:pPr>
              <a:buClr>
                <a:schemeClr val="bg1"/>
              </a:buClr>
              <a:buFont typeface="Arial" pitchFamily="34" charset="0"/>
              <a:buChar char="•"/>
              <a:defRPr/>
            </a:pPr>
            <a:r>
              <a:rPr lang="en-US" sz="2600" dirty="0">
                <a:solidFill>
                  <a:schemeClr val="bg1"/>
                </a:solidFill>
                <a:latin typeface="+mj-lt"/>
                <a:ea typeface="+mn-ea"/>
              </a:rPr>
              <a:t>Intelligence analysts who help interpret and evaluate threats</a:t>
            </a:r>
          </a:p>
          <a:p>
            <a:pPr>
              <a:buClr>
                <a:schemeClr val="bg1"/>
              </a:buClr>
              <a:buFont typeface="Arial" pitchFamily="34" charset="0"/>
              <a:buChar char="•"/>
              <a:defRPr/>
            </a:pPr>
            <a:r>
              <a:rPr lang="en-US" sz="2600" dirty="0">
                <a:solidFill>
                  <a:schemeClr val="bg1"/>
                </a:solidFill>
                <a:latin typeface="+mj-lt"/>
                <a:ea typeface="+mn-ea"/>
              </a:rPr>
              <a:t>Free webcasts on current water security </a:t>
            </a:r>
            <a:r>
              <a:rPr lang="en-US" sz="2600" dirty="0" smtClean="0">
                <a:solidFill>
                  <a:schemeClr val="bg1"/>
                </a:solidFill>
                <a:latin typeface="+mj-lt"/>
                <a:ea typeface="+mn-ea"/>
              </a:rPr>
              <a:t>topics</a:t>
            </a:r>
            <a:endParaRPr lang="en-US" sz="2600" dirty="0">
              <a:solidFill>
                <a:schemeClr val="bg1"/>
              </a:solidFill>
              <a:latin typeface="+mj-lt"/>
              <a:ea typeface="+mn-ea"/>
            </a:endParaRPr>
          </a:p>
        </p:txBody>
      </p:sp>
      <p:sp>
        <p:nvSpPr>
          <p:cNvPr id="6148" name="Text Placeholder 6"/>
          <p:cNvSpPr>
            <a:spLocks noGrp="1"/>
          </p:cNvSpPr>
          <p:nvPr>
            <p:ph type="body" sz="quarter" idx="3"/>
          </p:nvPr>
        </p:nvSpPr>
        <p:spPr>
          <a:xfrm>
            <a:off x="4949825" y="2057400"/>
            <a:ext cx="4041775" cy="639763"/>
          </a:xfrm>
        </p:spPr>
        <p:txBody>
          <a:bodyPr/>
          <a:lstStyle/>
          <a:p>
            <a:r>
              <a:rPr lang="en-US" smtClean="0">
                <a:solidFill>
                  <a:srgbClr val="FFFFFF"/>
                </a:solidFill>
                <a:latin typeface="Arial" charset="0"/>
              </a:rPr>
              <a:t>Who Should Subscribe?</a:t>
            </a:r>
          </a:p>
        </p:txBody>
      </p:sp>
      <p:sp>
        <p:nvSpPr>
          <p:cNvPr id="8" name="Content Placeholder 7"/>
          <p:cNvSpPr>
            <a:spLocks noGrp="1"/>
          </p:cNvSpPr>
          <p:nvPr>
            <p:ph sz="quarter" idx="4"/>
          </p:nvPr>
        </p:nvSpPr>
        <p:spPr>
          <a:xfrm>
            <a:off x="4949825" y="2667000"/>
            <a:ext cx="4041775" cy="3048000"/>
          </a:xfrm>
        </p:spPr>
        <p:txBody>
          <a:bodyPr/>
          <a:lstStyle/>
          <a:p>
            <a:pPr>
              <a:lnSpc>
                <a:spcPct val="80000"/>
              </a:lnSpc>
              <a:buClr>
                <a:schemeClr val="bg1"/>
              </a:buClr>
              <a:buFont typeface="Arial" pitchFamily="34" charset="0"/>
              <a:buChar char="•"/>
              <a:defRPr/>
            </a:pPr>
            <a:r>
              <a:rPr lang="en-US" sz="1800" dirty="0">
                <a:solidFill>
                  <a:schemeClr val="bg1"/>
                </a:solidFill>
                <a:latin typeface="+mj-lt"/>
                <a:ea typeface="+mn-ea"/>
              </a:rPr>
              <a:t>Utility staff</a:t>
            </a:r>
          </a:p>
          <a:p>
            <a:pPr>
              <a:lnSpc>
                <a:spcPct val="80000"/>
              </a:lnSpc>
              <a:buClr>
                <a:schemeClr val="bg1"/>
              </a:buClr>
              <a:buFont typeface="Arial" pitchFamily="34" charset="0"/>
              <a:buChar char="•"/>
              <a:defRPr/>
            </a:pPr>
            <a:r>
              <a:rPr lang="en-US" sz="1800" dirty="0">
                <a:solidFill>
                  <a:schemeClr val="bg1"/>
                </a:solidFill>
                <a:latin typeface="+mj-lt"/>
                <a:ea typeface="+mn-ea"/>
              </a:rPr>
              <a:t>Information security staff</a:t>
            </a:r>
          </a:p>
          <a:p>
            <a:pPr>
              <a:lnSpc>
                <a:spcPct val="80000"/>
              </a:lnSpc>
              <a:buClr>
                <a:schemeClr val="bg1"/>
              </a:buClr>
              <a:buFont typeface="Arial" pitchFamily="34" charset="0"/>
              <a:buChar char="•"/>
              <a:defRPr/>
            </a:pPr>
            <a:r>
              <a:rPr lang="en-US" sz="1800" dirty="0">
                <a:solidFill>
                  <a:schemeClr val="bg1"/>
                </a:solidFill>
                <a:latin typeface="+mj-lt"/>
                <a:ea typeface="+mn-ea"/>
              </a:rPr>
              <a:t>Public health officials  </a:t>
            </a:r>
          </a:p>
          <a:p>
            <a:pPr>
              <a:lnSpc>
                <a:spcPct val="80000"/>
              </a:lnSpc>
              <a:buClr>
                <a:schemeClr val="bg1"/>
              </a:buClr>
              <a:buFont typeface="Arial" pitchFamily="34" charset="0"/>
              <a:buChar char="•"/>
              <a:defRPr/>
            </a:pPr>
            <a:r>
              <a:rPr lang="en-US" sz="1800" dirty="0">
                <a:solidFill>
                  <a:schemeClr val="bg1"/>
                </a:solidFill>
                <a:latin typeface="+mj-lt"/>
                <a:ea typeface="+mn-ea"/>
              </a:rPr>
              <a:t>Relevant local, state and federal personnel</a:t>
            </a:r>
          </a:p>
          <a:p>
            <a:pPr>
              <a:lnSpc>
                <a:spcPct val="80000"/>
              </a:lnSpc>
              <a:buClr>
                <a:schemeClr val="bg1"/>
              </a:buClr>
              <a:buFont typeface="Arial" pitchFamily="34" charset="0"/>
              <a:buChar char="•"/>
              <a:defRPr/>
            </a:pPr>
            <a:r>
              <a:rPr lang="en-US" sz="1800" dirty="0">
                <a:solidFill>
                  <a:schemeClr val="bg1"/>
                </a:solidFill>
                <a:latin typeface="+mj-lt"/>
                <a:ea typeface="+mn-ea"/>
              </a:rPr>
              <a:t>Emergency response staff</a:t>
            </a:r>
          </a:p>
          <a:p>
            <a:pPr>
              <a:lnSpc>
                <a:spcPct val="80000"/>
              </a:lnSpc>
              <a:buClr>
                <a:schemeClr val="bg1"/>
              </a:buClr>
              <a:buFont typeface="Arial" pitchFamily="34" charset="0"/>
              <a:buChar char="•"/>
              <a:defRPr/>
            </a:pPr>
            <a:r>
              <a:rPr lang="en-US" sz="1800" dirty="0">
                <a:solidFill>
                  <a:schemeClr val="bg1"/>
                </a:solidFill>
                <a:latin typeface="+mj-lt"/>
                <a:ea typeface="+mn-ea"/>
              </a:rPr>
              <a:t>Infrastructure protection managers</a:t>
            </a:r>
          </a:p>
          <a:p>
            <a:pPr>
              <a:lnSpc>
                <a:spcPct val="80000"/>
              </a:lnSpc>
              <a:buClr>
                <a:schemeClr val="bg1"/>
              </a:buClr>
              <a:buFont typeface="Arial" pitchFamily="34" charset="0"/>
              <a:buChar char="•"/>
              <a:defRPr/>
            </a:pPr>
            <a:r>
              <a:rPr lang="en-US" sz="1800" dirty="0">
                <a:solidFill>
                  <a:schemeClr val="bg1"/>
                </a:solidFill>
                <a:latin typeface="+mj-lt"/>
                <a:ea typeface="+mn-ea"/>
              </a:rPr>
              <a:t>Water quality personnel</a:t>
            </a:r>
          </a:p>
          <a:p>
            <a:pPr>
              <a:lnSpc>
                <a:spcPct val="80000"/>
              </a:lnSpc>
              <a:buClr>
                <a:schemeClr val="bg1"/>
              </a:buClr>
              <a:buFont typeface="Arial" pitchFamily="34" charset="0"/>
              <a:buChar char="•"/>
              <a:defRPr/>
            </a:pPr>
            <a:r>
              <a:rPr lang="en-US" sz="1800" dirty="0">
                <a:solidFill>
                  <a:schemeClr val="bg1"/>
                </a:solidFill>
                <a:latin typeface="+mj-lt"/>
                <a:ea typeface="+mn-ea"/>
              </a:rPr>
              <a:t>Association staff</a:t>
            </a:r>
          </a:p>
          <a:p>
            <a:pPr>
              <a:lnSpc>
                <a:spcPct val="80000"/>
              </a:lnSpc>
              <a:buClr>
                <a:schemeClr val="bg1"/>
              </a:buClr>
              <a:buFont typeface="Arial" pitchFamily="34" charset="0"/>
              <a:buChar char="•"/>
              <a:defRPr/>
            </a:pPr>
            <a:r>
              <a:rPr lang="en-US" sz="1800" dirty="0">
                <a:solidFill>
                  <a:schemeClr val="bg1"/>
                </a:solidFill>
                <a:latin typeface="+mj-lt"/>
                <a:ea typeface="+mn-ea"/>
              </a:rPr>
              <a:t>Law enforcement and intelligence personnel</a:t>
            </a:r>
          </a:p>
          <a:p>
            <a:pPr>
              <a:defRPr/>
            </a:pPr>
            <a:endParaRPr lang="en-US" dirty="0">
              <a:ea typeface="+mn-ea"/>
            </a:endParaRPr>
          </a:p>
        </p:txBody>
      </p:sp>
      <p:sp>
        <p:nvSpPr>
          <p:cNvPr id="10" name="Oval 6"/>
          <p:cNvSpPr>
            <a:spLocks noChangeArrowheads="1"/>
          </p:cNvSpPr>
          <p:nvPr/>
        </p:nvSpPr>
        <p:spPr bwMode="auto">
          <a:xfrm>
            <a:off x="2133600" y="685800"/>
            <a:ext cx="4876800" cy="1295400"/>
          </a:xfrm>
          <a:prstGeom prst="ellipse">
            <a:avLst/>
          </a:prstGeom>
          <a:gradFill rotWithShape="0">
            <a:gsLst>
              <a:gs pos="0">
                <a:srgbClr val="9BC1FF"/>
              </a:gs>
              <a:gs pos="100000">
                <a:srgbClr val="3F80CD"/>
              </a:gs>
            </a:gsLst>
            <a:lin ang="5400000"/>
          </a:gradFill>
          <a:ln w="19050">
            <a:solidFill>
              <a:srgbClr val="4A7EBB"/>
            </a:solidFill>
            <a:round/>
            <a:headEnd/>
            <a:tailEnd/>
          </a:ln>
          <a:effectLst>
            <a:outerShdw blurRad="38100" dist="25400" dir="5400000" algn="ctr" rotWithShape="0">
              <a:srgbClr val="808080">
                <a:alpha val="35001"/>
              </a:srgbClr>
            </a:outerShdw>
          </a:effectLst>
        </p:spPr>
        <p:txBody>
          <a:bodyPr tIns="91440" bIns="91440"/>
          <a:lstStyle/>
          <a:p>
            <a:pPr>
              <a:defRPr/>
            </a:pPr>
            <a:endParaRPr lang="en-US">
              <a:solidFill>
                <a:srgbClr val="000000"/>
              </a:solidFill>
            </a:endParaRPr>
          </a:p>
        </p:txBody>
      </p:sp>
      <p:sp>
        <p:nvSpPr>
          <p:cNvPr id="6151" name="Text Box 7"/>
          <p:cNvSpPr txBox="1">
            <a:spLocks noChangeArrowheads="1"/>
          </p:cNvSpPr>
          <p:nvPr/>
        </p:nvSpPr>
        <p:spPr bwMode="auto">
          <a:xfrm>
            <a:off x="2320925" y="693738"/>
            <a:ext cx="4502150" cy="906462"/>
          </a:xfrm>
          <a:prstGeom prst="rect">
            <a:avLst/>
          </a:prstGeom>
          <a:noFill/>
          <a:ln>
            <a:noFill/>
          </a:ln>
          <a:extLst>
            <a:ext uri="{909E8E84-426E-40DD-AFC4-6F175D3DCCD1}">
              <a14:hiddenFill xmlns:a14="http://schemas.microsoft.com/office/drawing/2010/main">
                <a:solidFill>
                  <a:srgbClr val="243F60"/>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spcAft>
                <a:spcPts val="1000"/>
              </a:spcAft>
            </a:pPr>
            <a:r>
              <a:rPr lang="en-US" smtClean="0">
                <a:solidFill>
                  <a:srgbClr val="FFFFFF"/>
                </a:solidFill>
              </a:rPr>
              <a:t>For a limited time, the U.S. </a:t>
            </a:r>
            <a:br>
              <a:rPr lang="en-US" smtClean="0">
                <a:solidFill>
                  <a:srgbClr val="FFFFFF"/>
                </a:solidFill>
              </a:rPr>
            </a:br>
            <a:r>
              <a:rPr lang="en-US" smtClean="0">
                <a:solidFill>
                  <a:srgbClr val="FFFFFF"/>
                </a:solidFill>
              </a:rPr>
              <a:t>Environmental Protection Agency is offering </a:t>
            </a:r>
            <a:r>
              <a:rPr lang="en-US" b="1" smtClean="0">
                <a:solidFill>
                  <a:srgbClr val="FFFFFF"/>
                </a:solidFill>
              </a:rPr>
              <a:t>FREE 12-month subscriptions to WaterISAC Pro.</a:t>
            </a:r>
            <a:endParaRPr lang="en-US" sz="2400" smtClean="0">
              <a:solidFill>
                <a:srgbClr val="000000"/>
              </a:solidFill>
            </a:endParaRPr>
          </a:p>
        </p:txBody>
      </p:sp>
      <p:sp>
        <p:nvSpPr>
          <p:cNvPr id="6152" name="Rectangle 14"/>
          <p:cNvSpPr>
            <a:spLocks noChangeArrowheads="1"/>
          </p:cNvSpPr>
          <p:nvPr/>
        </p:nvSpPr>
        <p:spPr bwMode="auto">
          <a:xfrm>
            <a:off x="0" y="58674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000" smtClean="0">
                <a:solidFill>
                  <a:srgbClr val="FFFFFF"/>
                </a:solidFill>
              </a:rPr>
              <a:t>Subscribe at </a:t>
            </a:r>
            <a:r>
              <a:rPr lang="en-US" sz="2000" b="1" smtClean="0">
                <a:solidFill>
                  <a:srgbClr val="FFFF00"/>
                </a:solidFill>
              </a:rPr>
              <a:t>www.WaterISAC.org</a:t>
            </a:r>
            <a:r>
              <a:rPr lang="en-US" sz="2000" b="1" smtClean="0">
                <a:solidFill>
                  <a:srgbClr val="FFFFFF"/>
                </a:solidFill>
              </a:rPr>
              <a:t> </a:t>
            </a:r>
          </a:p>
          <a:p>
            <a:pPr algn="ctr"/>
            <a:r>
              <a:rPr lang="en-US" sz="2000" smtClean="0">
                <a:solidFill>
                  <a:srgbClr val="FFFFFF"/>
                </a:solidFill>
              </a:rPr>
              <a:t>Upgrade an existing account at </a:t>
            </a:r>
            <a:r>
              <a:rPr lang="en-US" sz="2000" b="1" smtClean="0">
                <a:solidFill>
                  <a:srgbClr val="FFFF00"/>
                </a:solidFill>
              </a:rPr>
              <a:t>www.WaterISAC.org/manage</a:t>
            </a:r>
          </a:p>
          <a:p>
            <a:pPr algn="ctr"/>
            <a:r>
              <a:rPr lang="en-US" sz="2000" smtClean="0">
                <a:solidFill>
                  <a:srgbClr val="FFFFFF"/>
                </a:solidFill>
              </a:rPr>
              <a:t>Email us at </a:t>
            </a:r>
            <a:r>
              <a:rPr lang="en-US" sz="2000" b="1" smtClean="0">
                <a:solidFill>
                  <a:srgbClr val="FFFF00"/>
                </a:solidFill>
              </a:rPr>
              <a:t>info@waterisac.org </a:t>
            </a:r>
            <a:r>
              <a:rPr lang="en-US" sz="2000" smtClean="0">
                <a:solidFill>
                  <a:srgbClr val="FFFFFF"/>
                </a:solidFill>
              </a:rPr>
              <a:t>or</a:t>
            </a:r>
            <a:r>
              <a:rPr lang="en-US" sz="2000" b="1" smtClean="0">
                <a:solidFill>
                  <a:srgbClr val="FFFF00"/>
                </a:solidFill>
              </a:rPr>
              <a:t> analyst@waterisac.org</a:t>
            </a:r>
            <a:r>
              <a:rPr lang="en-US" sz="2000" smtClean="0">
                <a:solidFill>
                  <a:srgbClr val="FFFF00"/>
                </a:solidFill>
              </a:rPr>
              <a:t> </a:t>
            </a:r>
          </a:p>
        </p:txBody>
      </p:sp>
    </p:spTree>
    <p:extLst>
      <p:ext uri="{BB962C8B-B14F-4D97-AF65-F5344CB8AC3E}">
        <p14:creationId xmlns:p14="http://schemas.microsoft.com/office/powerpoint/2010/main" val="33217875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170" name="Picture 3" descr="large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943600"/>
            <a:ext cx="35052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a:xfrm>
            <a:off x="0" y="1143000"/>
            <a:ext cx="9144000" cy="838200"/>
          </a:xfrm>
          <a:noFill/>
        </p:spPr>
        <p:txBody>
          <a:bodyPr/>
          <a:lstStyle/>
          <a:p>
            <a:pPr eaLnBrk="1" hangingPunct="1"/>
            <a:r>
              <a:rPr lang="en-US" sz="2800" b="1" smtClean="0">
                <a:solidFill>
                  <a:schemeClr val="bg1"/>
                </a:solidFill>
              </a:rPr>
              <a:t>U.S EPA’s Tabletop Exercise Tool for Water Systems: Emergency Preparedness, Response, and Climate Resiliency – Training Webinar</a:t>
            </a:r>
            <a:br>
              <a:rPr lang="en-US" sz="2800" b="1" smtClean="0">
                <a:solidFill>
                  <a:schemeClr val="bg1"/>
                </a:solidFill>
              </a:rPr>
            </a:br>
            <a:endParaRPr lang="en-US" sz="2800" b="1" smtClean="0">
              <a:solidFill>
                <a:schemeClr val="bg1"/>
              </a:solidFill>
            </a:endParaRPr>
          </a:p>
        </p:txBody>
      </p:sp>
      <p:pic>
        <p:nvPicPr>
          <p:cNvPr id="717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29013" y="3733800"/>
            <a:ext cx="2085975"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3"/>
          <p:cNvSpPr txBox="1">
            <a:spLocks noChangeArrowheads="1"/>
          </p:cNvSpPr>
          <p:nvPr/>
        </p:nvSpPr>
        <p:spPr bwMode="auto">
          <a:xfrm>
            <a:off x="838200" y="2362200"/>
            <a:ext cx="74676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6858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pPr>
            <a:r>
              <a:rPr lang="en-US" sz="2400" smtClean="0">
                <a:solidFill>
                  <a:srgbClr val="FFFFFF"/>
                </a:solidFill>
              </a:rPr>
              <a:t>Additional Questions / Feedback about the TTX Tool?</a:t>
            </a:r>
          </a:p>
          <a:p>
            <a:pPr lvl="2">
              <a:spcBef>
                <a:spcPct val="50000"/>
              </a:spcBef>
            </a:pPr>
            <a:r>
              <a:rPr lang="en-US" sz="2800" b="1" smtClean="0">
                <a:solidFill>
                  <a:srgbClr val="FFFFFF"/>
                </a:solidFill>
              </a:rPr>
              <a:t>Send emails to </a:t>
            </a:r>
            <a:r>
              <a:rPr lang="en-US" sz="2800" b="1" smtClean="0">
                <a:solidFill>
                  <a:srgbClr val="FFFF00"/>
                </a:solidFill>
              </a:rPr>
              <a:t>ttxtool@epa.gov</a:t>
            </a:r>
          </a:p>
        </p:txBody>
      </p:sp>
    </p:spTree>
    <p:extLst>
      <p:ext uri="{BB962C8B-B14F-4D97-AF65-F5344CB8AC3E}">
        <p14:creationId xmlns:p14="http://schemas.microsoft.com/office/powerpoint/2010/main" val="387061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ctrTitle"/>
          </p:nvPr>
        </p:nvSpPr>
        <p:spPr/>
        <p:txBody>
          <a:bodyPr/>
          <a:lstStyle/>
          <a:p>
            <a:pPr eaLnBrk="1" hangingPunct="1"/>
            <a:r>
              <a:rPr lang="en-US" sz="3600" b="1" dirty="0" smtClean="0">
                <a:solidFill>
                  <a:schemeClr val="accent2"/>
                </a:solidFill>
                <a:latin typeface="Palatino Linotype" pitchFamily="18" charset="0"/>
              </a:rPr>
              <a:t>Introduction to Tabletop Exercises</a:t>
            </a:r>
          </a:p>
        </p:txBody>
      </p:sp>
      <p:grpSp>
        <p:nvGrpSpPr>
          <p:cNvPr id="22534" name="Group 11"/>
          <p:cNvGrpSpPr>
            <a:grpSpLocks/>
          </p:cNvGrpSpPr>
          <p:nvPr/>
        </p:nvGrpSpPr>
        <p:grpSpPr bwMode="auto">
          <a:xfrm>
            <a:off x="0" y="4375150"/>
            <a:ext cx="9144000" cy="1733550"/>
            <a:chOff x="0" y="4374573"/>
            <a:chExt cx="9144000" cy="1733406"/>
          </a:xfrm>
        </p:grpSpPr>
        <p:pic>
          <p:nvPicPr>
            <p:cNvPr id="22535" name="Picture 9" descr="EQ.jpg"/>
            <p:cNvPicPr preferRelativeResize="0">
              <a:picLocks noChangeAspect="1"/>
            </p:cNvPicPr>
            <p:nvPr/>
          </p:nvPicPr>
          <p:blipFill>
            <a:blip r:embed="rId3" cstate="print"/>
            <a:srcRect/>
            <a:stretch>
              <a:fillRect/>
            </a:stretch>
          </p:blipFill>
          <p:spPr bwMode="auto">
            <a:xfrm>
              <a:off x="596395" y="4387319"/>
              <a:ext cx="2324755" cy="1719212"/>
            </a:xfrm>
            <a:prstGeom prst="rect">
              <a:avLst/>
            </a:prstGeom>
            <a:noFill/>
            <a:ln w="0">
              <a:solidFill>
                <a:schemeClr val="tx1"/>
              </a:solidFill>
              <a:miter lim="800000"/>
              <a:headEnd/>
              <a:tailEnd/>
            </a:ln>
          </p:spPr>
        </p:pic>
        <p:pic>
          <p:nvPicPr>
            <p:cNvPr id="22536" name="Picture 10" descr="flood.bmp"/>
            <p:cNvPicPr preferRelativeResize="0">
              <a:picLocks noChangeAspect="1"/>
            </p:cNvPicPr>
            <p:nvPr/>
          </p:nvPicPr>
          <p:blipFill>
            <a:blip r:embed="rId4" cstate="print"/>
            <a:srcRect/>
            <a:stretch>
              <a:fillRect/>
            </a:stretch>
          </p:blipFill>
          <p:spPr bwMode="auto">
            <a:xfrm>
              <a:off x="0" y="4387319"/>
              <a:ext cx="1711293" cy="1719072"/>
            </a:xfrm>
            <a:prstGeom prst="rect">
              <a:avLst/>
            </a:prstGeom>
            <a:noFill/>
            <a:ln w="0">
              <a:solidFill>
                <a:schemeClr val="tx1"/>
              </a:solidFill>
              <a:miter lim="800000"/>
              <a:headEnd/>
              <a:tailEnd/>
            </a:ln>
          </p:spPr>
        </p:pic>
        <p:pic>
          <p:nvPicPr>
            <p:cNvPr id="22537" name="Picture 11" descr="images.jpg"/>
            <p:cNvPicPr>
              <a:picLocks noChangeAspect="1"/>
            </p:cNvPicPr>
            <p:nvPr/>
          </p:nvPicPr>
          <p:blipFill>
            <a:blip r:embed="rId5" cstate="print"/>
            <a:srcRect/>
            <a:stretch>
              <a:fillRect/>
            </a:stretch>
          </p:blipFill>
          <p:spPr bwMode="auto">
            <a:xfrm>
              <a:off x="4287780" y="4387319"/>
              <a:ext cx="2583305" cy="1719212"/>
            </a:xfrm>
            <a:prstGeom prst="rect">
              <a:avLst/>
            </a:prstGeom>
            <a:noFill/>
            <a:ln w="0">
              <a:solidFill>
                <a:schemeClr val="tx1"/>
              </a:solidFill>
              <a:miter lim="800000"/>
              <a:headEnd/>
              <a:tailEnd/>
            </a:ln>
          </p:spPr>
        </p:pic>
        <p:pic>
          <p:nvPicPr>
            <p:cNvPr id="22538" name="Picture 12" descr="untitled.bmp"/>
            <p:cNvPicPr preferRelativeResize="0">
              <a:picLocks/>
            </p:cNvPicPr>
            <p:nvPr/>
          </p:nvPicPr>
          <p:blipFill>
            <a:blip r:embed="rId6" cstate="print"/>
            <a:srcRect/>
            <a:stretch>
              <a:fillRect/>
            </a:stretch>
          </p:blipFill>
          <p:spPr bwMode="auto">
            <a:xfrm>
              <a:off x="2917522" y="4387319"/>
              <a:ext cx="1654478" cy="1719072"/>
            </a:xfrm>
            <a:prstGeom prst="rect">
              <a:avLst/>
            </a:prstGeom>
            <a:noFill/>
            <a:ln w="0">
              <a:solidFill>
                <a:schemeClr val="tx1"/>
              </a:solidFill>
              <a:miter lim="800000"/>
              <a:headEnd/>
              <a:tailEnd/>
            </a:ln>
          </p:spPr>
        </p:pic>
        <p:pic>
          <p:nvPicPr>
            <p:cNvPr id="22539" name="Picture 16"/>
            <p:cNvPicPr preferRelativeResize="0">
              <a:picLocks noChangeAspect="1" noChangeArrowheads="1"/>
            </p:cNvPicPr>
            <p:nvPr/>
          </p:nvPicPr>
          <p:blipFill>
            <a:blip r:embed="rId7" cstate="print"/>
            <a:srcRect/>
            <a:stretch>
              <a:fillRect/>
            </a:stretch>
          </p:blipFill>
          <p:spPr bwMode="auto">
            <a:xfrm>
              <a:off x="6539502" y="4387319"/>
              <a:ext cx="2604498" cy="1719072"/>
            </a:xfrm>
            <a:prstGeom prst="rect">
              <a:avLst/>
            </a:prstGeom>
            <a:noFill/>
            <a:ln w="9525">
              <a:noFill/>
              <a:miter lim="800000"/>
              <a:headEnd/>
              <a:tailEnd/>
            </a:ln>
          </p:spPr>
        </p:pic>
        <p:cxnSp>
          <p:nvCxnSpPr>
            <p:cNvPr id="18" name="Straight Connector 17"/>
            <p:cNvCxnSpPr/>
            <p:nvPr/>
          </p:nvCxnSpPr>
          <p:spPr>
            <a:xfrm>
              <a:off x="0" y="4374573"/>
              <a:ext cx="9144000"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6106392"/>
              <a:ext cx="9144000"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latin typeface="Times New Roman" pitchFamily="18" charset="0"/>
              </a:rPr>
              <a:t>What is an exercise?</a:t>
            </a:r>
            <a:endParaRPr lang="en-US" dirty="0"/>
          </a:p>
        </p:txBody>
      </p:sp>
      <p:sp>
        <p:nvSpPr>
          <p:cNvPr id="11" name="Content Placeholder 10"/>
          <p:cNvSpPr>
            <a:spLocks noGrp="1"/>
          </p:cNvSpPr>
          <p:nvPr>
            <p:ph idx="1"/>
          </p:nvPr>
        </p:nvSpPr>
        <p:spPr>
          <a:xfrm>
            <a:off x="914400" y="1429608"/>
            <a:ext cx="4940490" cy="4876800"/>
          </a:xfrm>
        </p:spPr>
        <p:txBody>
          <a:bodyPr/>
          <a:lstStyle/>
          <a:p>
            <a:pPr marL="457200" indent="-457200">
              <a:buFont typeface="+mj-lt"/>
              <a:buAutoNum type="arabicPeriod"/>
            </a:pPr>
            <a:r>
              <a:rPr lang="en-US" sz="3200" dirty="0" smtClean="0"/>
              <a:t>Something performed or practiced in order to develop, improve, or display a specific power or skill.</a:t>
            </a:r>
          </a:p>
          <a:p>
            <a:pPr marL="457200" indent="-457200">
              <a:buFont typeface="+mj-lt"/>
              <a:buAutoNum type="arabicPeriod"/>
            </a:pPr>
            <a:endParaRPr lang="en-US" sz="3200" dirty="0" smtClean="0"/>
          </a:p>
          <a:p>
            <a:pPr marL="457200" indent="-457200">
              <a:buFont typeface="+mj-lt"/>
              <a:buAutoNum type="arabicPeriod"/>
            </a:pPr>
            <a:r>
              <a:rPr lang="en-US" sz="3200" dirty="0" smtClean="0"/>
              <a:t>To practice in order to train, </a:t>
            </a:r>
            <a:br>
              <a:rPr lang="en-US" sz="3200" dirty="0" smtClean="0"/>
            </a:br>
            <a:r>
              <a:rPr lang="en-US" sz="3200" dirty="0" smtClean="0"/>
              <a:t>strengthen, or develop. </a:t>
            </a:r>
          </a:p>
          <a:p>
            <a:endParaRPr lang="en-US" dirty="0"/>
          </a:p>
        </p:txBody>
      </p:sp>
      <p:sp>
        <p:nvSpPr>
          <p:cNvPr id="23559" name="Slide Number Placeholder 10"/>
          <p:cNvSpPr>
            <a:spLocks noGrp="1"/>
          </p:cNvSpPr>
          <p:nvPr>
            <p:ph type="sldNum" sz="quarter" idx="12"/>
          </p:nvPr>
        </p:nvSpPr>
        <p:spPr>
          <a:noFill/>
        </p:spPr>
        <p:txBody>
          <a:bodyPr/>
          <a:lstStyle/>
          <a:p>
            <a:endParaRPr lang="en-US" smtClean="0"/>
          </a:p>
        </p:txBody>
      </p:sp>
      <p:sp>
        <p:nvSpPr>
          <p:cNvPr id="23558" name="Rectangle 6"/>
          <p:cNvSpPr>
            <a:spLocks noChangeArrowheads="1"/>
          </p:cNvSpPr>
          <p:nvPr/>
        </p:nvSpPr>
        <p:spPr bwMode="auto">
          <a:xfrm>
            <a:off x="3122340" y="1204333"/>
            <a:ext cx="5419493" cy="4371278"/>
          </a:xfrm>
          <a:prstGeom prst="rect">
            <a:avLst/>
          </a:prstGeom>
          <a:noFill/>
          <a:ln w="9525">
            <a:noFill/>
            <a:miter lim="800000"/>
            <a:headEnd/>
            <a:tailEnd/>
          </a:ln>
        </p:spPr>
        <p:txBody>
          <a:bodyPr/>
          <a:lstStyle/>
          <a:p>
            <a:endParaRPr lang="en-US" sz="3200" dirty="0">
              <a:solidFill>
                <a:schemeClr val="bg1"/>
              </a:solidFill>
            </a:endParaRPr>
          </a:p>
        </p:txBody>
      </p:sp>
      <p:pic>
        <p:nvPicPr>
          <p:cNvPr id="23560" name="Picture 9" descr="hu-006.jpg"/>
          <p:cNvPicPr>
            <a:picLocks noChangeAspect="1"/>
          </p:cNvPicPr>
          <p:nvPr/>
        </p:nvPicPr>
        <p:blipFill>
          <a:blip r:embed="rId3" cstate="print"/>
          <a:srcRect/>
          <a:stretch>
            <a:fillRect/>
          </a:stretch>
        </p:blipFill>
        <p:spPr bwMode="auto">
          <a:xfrm>
            <a:off x="6197600" y="1555072"/>
            <a:ext cx="2946400" cy="447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latin typeface="Times New Roman" pitchFamily="18" charset="0"/>
              </a:rPr>
              <a:t>Why do we exercise?</a:t>
            </a:r>
            <a:endParaRPr lang="en-US" dirty="0"/>
          </a:p>
        </p:txBody>
      </p:sp>
      <p:sp>
        <p:nvSpPr>
          <p:cNvPr id="10" name="Content Placeholder 9"/>
          <p:cNvSpPr>
            <a:spLocks noGrp="1"/>
          </p:cNvSpPr>
          <p:nvPr>
            <p:ph idx="1"/>
          </p:nvPr>
        </p:nvSpPr>
        <p:spPr>
          <a:xfrm>
            <a:off x="914400" y="1538792"/>
            <a:ext cx="7848600" cy="4876800"/>
          </a:xfrm>
        </p:spPr>
        <p:txBody>
          <a:bodyPr/>
          <a:lstStyle/>
          <a:p>
            <a:r>
              <a:rPr lang="en-US" sz="3200" dirty="0" smtClean="0"/>
              <a:t>Evaluate operations and plans</a:t>
            </a:r>
          </a:p>
          <a:p>
            <a:r>
              <a:rPr lang="en-US" sz="3200" dirty="0" smtClean="0"/>
              <a:t>Improve readiness</a:t>
            </a:r>
          </a:p>
          <a:p>
            <a:r>
              <a:rPr lang="en-US" sz="3200" dirty="0" smtClean="0"/>
              <a:t>Clarify roles and responsibilities</a:t>
            </a:r>
          </a:p>
          <a:p>
            <a:r>
              <a:rPr lang="en-US" sz="3200" dirty="0" smtClean="0"/>
              <a:t>Improve performance and coordination</a:t>
            </a:r>
          </a:p>
          <a:p>
            <a:r>
              <a:rPr lang="en-US" sz="3200" dirty="0" smtClean="0"/>
              <a:t>Uncover resource gaps</a:t>
            </a:r>
          </a:p>
          <a:p>
            <a:r>
              <a:rPr lang="en-US" sz="3200" dirty="0" smtClean="0"/>
              <a:t>Identify opportunities for improvement</a:t>
            </a:r>
          </a:p>
        </p:txBody>
      </p:sp>
      <p:sp>
        <p:nvSpPr>
          <p:cNvPr id="24583" name="Slide Number Placeholder 10"/>
          <p:cNvSpPr>
            <a:spLocks noGrp="1"/>
          </p:cNvSpPr>
          <p:nvPr>
            <p:ph type="sldNum" sz="quarter" idx="12"/>
          </p:nvPr>
        </p:nvSpPr>
        <p:spPr>
          <a:noFill/>
        </p:spPr>
        <p:txBody>
          <a:bodyPr/>
          <a:lstStyle/>
          <a:p>
            <a:fld id="{69920640-504F-45CF-8715-54F5F487F2B2}" type="slidenum">
              <a:rPr lang="en-US" smtClean="0"/>
              <a:pPr/>
              <a:t>7</a:t>
            </a:fld>
            <a:endParaRPr lang="en-US" smtClean="0"/>
          </a:p>
        </p:txBody>
      </p:sp>
      <p:sp>
        <p:nvSpPr>
          <p:cNvPr id="24582" name="Rectangle 6"/>
          <p:cNvSpPr>
            <a:spLocks noChangeArrowheads="1"/>
          </p:cNvSpPr>
          <p:nvPr/>
        </p:nvSpPr>
        <p:spPr bwMode="auto">
          <a:xfrm>
            <a:off x="2051824" y="1103972"/>
            <a:ext cx="6455589" cy="5479392"/>
          </a:xfrm>
          <a:prstGeom prst="rect">
            <a:avLst/>
          </a:prstGeom>
          <a:noFill/>
          <a:ln w="9525">
            <a:noFill/>
            <a:miter lim="800000"/>
            <a:headEnd/>
            <a:tailEnd/>
          </a:ln>
        </p:spPr>
        <p:txBody>
          <a:bodyPr/>
          <a:lstStyle/>
          <a:p>
            <a:pPr marL="342900" indent="-342900">
              <a:spcBef>
                <a:spcPct val="20000"/>
              </a:spcBef>
              <a:buFontTx/>
              <a:buChar char="•"/>
            </a:pP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latin typeface="Times New Roman" pitchFamily="18" charset="0"/>
              </a:rPr>
              <a:t>Exercise Categories:  Discussion-Based</a:t>
            </a:r>
            <a:endParaRPr lang="en-US" dirty="0"/>
          </a:p>
        </p:txBody>
      </p:sp>
      <p:sp>
        <p:nvSpPr>
          <p:cNvPr id="11" name="Content Placeholder 10"/>
          <p:cNvSpPr>
            <a:spLocks noGrp="1"/>
          </p:cNvSpPr>
          <p:nvPr>
            <p:ph idx="1"/>
          </p:nvPr>
        </p:nvSpPr>
        <p:spPr/>
        <p:txBody>
          <a:bodyPr/>
          <a:lstStyle/>
          <a:p>
            <a:pPr marL="0" indent="0">
              <a:buNone/>
            </a:pPr>
            <a:r>
              <a:rPr lang="en-US" sz="2800" dirty="0" smtClean="0"/>
              <a:t>Discussion-based exercises familiarize participants with current plans, policies, agreements and procedures, or may be used to develop new plans, policies, agreements, and procedures.</a:t>
            </a:r>
          </a:p>
          <a:p>
            <a:pPr>
              <a:buNone/>
            </a:pPr>
            <a:endParaRPr lang="en-US" dirty="0"/>
          </a:p>
        </p:txBody>
      </p:sp>
      <p:sp>
        <p:nvSpPr>
          <p:cNvPr id="25607" name="Slide Number Placeholder 10"/>
          <p:cNvSpPr>
            <a:spLocks noGrp="1"/>
          </p:cNvSpPr>
          <p:nvPr>
            <p:ph type="sldNum" sz="quarter" idx="12"/>
          </p:nvPr>
        </p:nvSpPr>
        <p:spPr>
          <a:noFill/>
        </p:spPr>
        <p:txBody>
          <a:bodyPr/>
          <a:lstStyle/>
          <a:p>
            <a:endParaRPr lang="en-US" smtClean="0"/>
          </a:p>
        </p:txBody>
      </p:sp>
      <p:pic>
        <p:nvPicPr>
          <p:cNvPr id="25608" name="Picture 0" descr="table-top_1.jpg"/>
          <p:cNvPicPr>
            <a:picLocks noChangeAspect="1" noChangeArrowheads="1"/>
          </p:cNvPicPr>
          <p:nvPr/>
        </p:nvPicPr>
        <p:blipFill>
          <a:blip r:embed="rId3" cstate="print"/>
          <a:srcRect/>
          <a:stretch>
            <a:fillRect/>
          </a:stretch>
        </p:blipFill>
        <p:spPr bwMode="auto">
          <a:xfrm>
            <a:off x="4493941" y="3399623"/>
            <a:ext cx="4070195" cy="2655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latin typeface="Times New Roman" pitchFamily="18" charset="0"/>
              </a:rPr>
              <a:t>Tabletop Exercise</a:t>
            </a:r>
            <a:endParaRPr lang="en-US" dirty="0"/>
          </a:p>
        </p:txBody>
      </p:sp>
      <p:sp>
        <p:nvSpPr>
          <p:cNvPr id="9" name="Content Placeholder 8"/>
          <p:cNvSpPr>
            <a:spLocks noGrp="1"/>
          </p:cNvSpPr>
          <p:nvPr>
            <p:ph idx="1"/>
          </p:nvPr>
        </p:nvSpPr>
        <p:spPr>
          <a:xfrm>
            <a:off x="914400" y="1566088"/>
            <a:ext cx="7848600" cy="4876800"/>
          </a:xfrm>
        </p:spPr>
        <p:txBody>
          <a:bodyPr/>
          <a:lstStyle/>
          <a:p>
            <a:r>
              <a:rPr lang="en-US" sz="2800" dirty="0" smtClean="0"/>
              <a:t>Involves all staff levels, elected or appointed officials, and other personnel</a:t>
            </a:r>
          </a:p>
          <a:p>
            <a:r>
              <a:rPr lang="en-US" sz="2800" dirty="0" smtClean="0"/>
              <a:t>Is based on a hypothetical scenario</a:t>
            </a:r>
          </a:p>
          <a:p>
            <a:r>
              <a:rPr lang="en-US" sz="2800" dirty="0" smtClean="0"/>
              <a:t>Is informal and the “no fault” rule applies</a:t>
            </a:r>
          </a:p>
          <a:p>
            <a:r>
              <a:rPr lang="en-US" sz="2800" dirty="0" smtClean="0"/>
              <a:t>Tests plans and procedures inexpensively</a:t>
            </a:r>
          </a:p>
          <a:p>
            <a:r>
              <a:rPr lang="en-US" sz="2800" dirty="0" smtClean="0"/>
              <a:t>Has no time pressure</a:t>
            </a:r>
          </a:p>
          <a:p>
            <a:r>
              <a:rPr lang="en-US" sz="2800" dirty="0" smtClean="0"/>
              <a:t>Identifies strengths, weaknesses, and planning gaps</a:t>
            </a:r>
          </a:p>
        </p:txBody>
      </p:sp>
      <p:sp>
        <p:nvSpPr>
          <p:cNvPr id="26629" name="Slide Number Placeholder 10"/>
          <p:cNvSpPr>
            <a:spLocks noGrp="1"/>
          </p:cNvSpPr>
          <p:nvPr>
            <p:ph type="sldNum" sz="quarter" idx="12"/>
          </p:nvPr>
        </p:nvSpPr>
        <p:spPr>
          <a:noFill/>
        </p:spPr>
        <p:txBody>
          <a:bodyPr/>
          <a:lstStyle/>
          <a:p>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ter Body Slide">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ODY SLIDES">
  <a:themeElements>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Times New Roman"/>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4049</TotalTime>
  <Words>4629</Words>
  <Application>Microsoft Office PowerPoint</Application>
  <PresentationFormat>On-screen Show (4:3)</PresentationFormat>
  <Paragraphs>503</Paragraphs>
  <Slides>46</Slides>
  <Notes>46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0" baseType="lpstr">
      <vt:lpstr>Water Body Slide</vt:lpstr>
      <vt:lpstr>BODY SLIDES</vt:lpstr>
      <vt:lpstr>Blank Presentation</vt:lpstr>
      <vt:lpstr>Bitmap Image</vt:lpstr>
      <vt:lpstr>U.S EPA’s Tabletop Exercise Tool for Water Systems: Emergency Preparedness, Response, and Climate Resiliency – Training Webinar </vt:lpstr>
      <vt:lpstr>EPA’s Tabletop Exercise Tool for Water Systems: Emergency Preparedness, Response, and Climate Resiliency Webinar</vt:lpstr>
      <vt:lpstr>Participant Introductions</vt:lpstr>
      <vt:lpstr>Webinar Objectives</vt:lpstr>
      <vt:lpstr>Introduction to Tabletop Exercises</vt:lpstr>
      <vt:lpstr>What is an exercise?</vt:lpstr>
      <vt:lpstr>Why do we exercise?</vt:lpstr>
      <vt:lpstr>Exercise Categories:  Discussion-Based</vt:lpstr>
      <vt:lpstr>Tabletop Exercise</vt:lpstr>
      <vt:lpstr>Exercise Categories:  Operations-Based</vt:lpstr>
      <vt:lpstr>How to Use the Tabletop Exercise Tool</vt:lpstr>
      <vt:lpstr>PowerPoint Presentation</vt:lpstr>
      <vt:lpstr>Tabletop Exercise Tool for Water Systems:  Choosing a Scenario</vt:lpstr>
      <vt:lpstr>Tabletop Exercise Tool for Water Systems: Customizable Materials</vt:lpstr>
      <vt:lpstr>PowerPoint Presentation</vt:lpstr>
      <vt:lpstr>Tabletop Exercise Tool for Water Systems:  Training Presentations and Resources</vt:lpstr>
      <vt:lpstr>Tabletop Exercise Tool for Water Systems:  Training Presentations and Resources</vt:lpstr>
      <vt:lpstr>Tabletop Exercise Tool for Water Systems:  Supplemental Information</vt:lpstr>
      <vt:lpstr>Tabletop Exercise Tool for Water Systems:  Water Sector Project Presentations</vt:lpstr>
      <vt:lpstr>Tabletop Exercise Tool for Water Systems:  Reference Documents</vt:lpstr>
      <vt:lpstr>Tabletop Exercise Tool for Water Systems:  Related Links</vt:lpstr>
      <vt:lpstr>Tabletop Exercise Tool for Water Systems:  Help Page</vt:lpstr>
      <vt:lpstr>Planning and Designing a Tabletop Exercise</vt:lpstr>
      <vt:lpstr>Plan the Exercise</vt:lpstr>
      <vt:lpstr>Establish the Foundation</vt:lpstr>
      <vt:lpstr>Design and Development</vt:lpstr>
      <vt:lpstr>How to Pick a Scenario</vt:lpstr>
      <vt:lpstr>A Scenario Presentation Can Add to the Realistic Feel of the TTX</vt:lpstr>
      <vt:lpstr>Customizing a Tabletop Exercise</vt:lpstr>
      <vt:lpstr>PowerPoint Presentation</vt:lpstr>
      <vt:lpstr>Conducting a Tabletop Exercise</vt:lpstr>
      <vt:lpstr>Overview</vt:lpstr>
      <vt:lpstr>1.  Set-up</vt:lpstr>
      <vt:lpstr>Room Set-up</vt:lpstr>
      <vt:lpstr>Set-up Tips</vt:lpstr>
      <vt:lpstr>2.  Facilitation </vt:lpstr>
      <vt:lpstr>Facilitation Tips</vt:lpstr>
      <vt:lpstr>Hot Wash</vt:lpstr>
      <vt:lpstr>3.  Wrap-Up</vt:lpstr>
      <vt:lpstr>Debrief</vt:lpstr>
      <vt:lpstr>Plan for After the Exercise</vt:lpstr>
      <vt:lpstr>TTX Tool Outreach and Training </vt:lpstr>
      <vt:lpstr>PowerPoint Presentation</vt:lpstr>
      <vt:lpstr>Contact Information</vt:lpstr>
      <vt:lpstr>PowerPoint Presentation</vt:lpstr>
      <vt:lpstr>U.S EPA’s Tabletop Exercise Tool for Water Systems: Emergency Preparedness, Response, and Climate Resiliency – Training Webinar </vt:lpstr>
    </vt:vector>
  </TitlesOfParts>
  <Company> work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Benjamin Kuperberg</cp:lastModifiedBy>
  <cp:revision>173</cp:revision>
  <dcterms:created xsi:type="dcterms:W3CDTF">2008-06-25T14:01:41Z</dcterms:created>
  <dcterms:modified xsi:type="dcterms:W3CDTF">2011-06-02T20:58:50Z</dcterms:modified>
</cp:coreProperties>
</file>